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86" r:id="rId2"/>
    <p:sldMasterId id="2147483699" r:id="rId3"/>
  </p:sldMasterIdLst>
  <p:notesMasterIdLst>
    <p:notesMasterId r:id="rId79"/>
  </p:notesMasterIdLst>
  <p:sldIdLst>
    <p:sldId id="401" r:id="rId4"/>
    <p:sldId id="404" r:id="rId5"/>
    <p:sldId id="407" r:id="rId6"/>
    <p:sldId id="415" r:id="rId7"/>
    <p:sldId id="411" r:id="rId8"/>
    <p:sldId id="413" r:id="rId9"/>
    <p:sldId id="414" r:id="rId10"/>
    <p:sldId id="419" r:id="rId11"/>
    <p:sldId id="428" r:id="rId12"/>
    <p:sldId id="402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403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429" r:id="rId32"/>
    <p:sldId id="340" r:id="rId33"/>
    <p:sldId id="430" r:id="rId34"/>
    <p:sldId id="341" r:id="rId35"/>
    <p:sldId id="342" r:id="rId36"/>
    <p:sldId id="343" r:id="rId37"/>
    <p:sldId id="344" r:id="rId38"/>
    <p:sldId id="345" r:id="rId39"/>
    <p:sldId id="431" r:id="rId40"/>
    <p:sldId id="348" r:id="rId41"/>
    <p:sldId id="346" r:id="rId42"/>
    <p:sldId id="432" r:id="rId43"/>
    <p:sldId id="347" r:id="rId44"/>
    <p:sldId id="349" r:id="rId45"/>
    <p:sldId id="350" r:id="rId46"/>
    <p:sldId id="433" r:id="rId47"/>
    <p:sldId id="351" r:id="rId48"/>
    <p:sldId id="434" r:id="rId49"/>
    <p:sldId id="353" r:id="rId50"/>
    <p:sldId id="354" r:id="rId51"/>
    <p:sldId id="355" r:id="rId52"/>
    <p:sldId id="442" r:id="rId53"/>
    <p:sldId id="356" r:id="rId54"/>
    <p:sldId id="357" r:id="rId55"/>
    <p:sldId id="436" r:id="rId56"/>
    <p:sldId id="358" r:id="rId57"/>
    <p:sldId id="359" r:id="rId58"/>
    <p:sldId id="435" r:id="rId59"/>
    <p:sldId id="437" r:id="rId60"/>
    <p:sldId id="361" r:id="rId61"/>
    <p:sldId id="362" r:id="rId62"/>
    <p:sldId id="363" r:id="rId63"/>
    <p:sldId id="364" r:id="rId64"/>
    <p:sldId id="365" r:id="rId65"/>
    <p:sldId id="438" r:id="rId66"/>
    <p:sldId id="441" r:id="rId67"/>
    <p:sldId id="439" r:id="rId68"/>
    <p:sldId id="367" r:id="rId69"/>
    <p:sldId id="368" r:id="rId70"/>
    <p:sldId id="369" r:id="rId71"/>
    <p:sldId id="370" r:id="rId72"/>
    <p:sldId id="371" r:id="rId73"/>
    <p:sldId id="440" r:id="rId74"/>
    <p:sldId id="372" r:id="rId75"/>
    <p:sldId id="378" r:id="rId76"/>
    <p:sldId id="400" r:id="rId77"/>
    <p:sldId id="376" r:id="rId78"/>
  </p:sldIdLst>
  <p:sldSz cx="9144000" cy="6858000" type="screen4x3"/>
  <p:notesSz cx="6858000" cy="9144000"/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>
      <p:cViewPr varScale="1">
        <p:scale>
          <a:sx n="109" d="100"/>
          <a:sy n="109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B3CF9-2C76-4ADD-A502-14368156395D}" type="datetimeFigureOut">
              <a:rPr lang="zh-CN" altLang="en-US" smtClean="0"/>
              <a:pPr/>
              <a:t>2022/9/16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4EB9D-6A29-4996-97B8-0BFE7EE168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466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02945" indent="-270510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81405" indent="-216535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13840" indent="-216535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46275" indent="-216535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378710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11145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243580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676015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0FE34E-9AA1-495F-94D7-15B7DDB68284}" type="slidenum">
              <a:rPr lang="en-US" altLang="zh-CN" sz="1200">
                <a:solidFill>
                  <a:prstClr val="black"/>
                </a:solidFill>
                <a:latin typeface="Times New Roman" panose="02020603050405020304" pitchFamily="18" charset="0"/>
              </a:rPr>
              <a:t>2</a:t>
            </a:fld>
            <a:endParaRPr lang="en-US" altLang="zh-CN" sz="12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9547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F051732-6721-4B0F-8853-86216C033205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0190EDB-21A2-4CFA-AD90-25EDF4DE13F6}" type="slidenum">
              <a:rPr lang="en-US" altLang="zh-CN">
                <a:solidFill>
                  <a:srgbClr val="000000"/>
                </a:solidFill>
              </a:rPr>
              <a:pPr/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9F3AF8-6776-4578-B23A-1C5F028823DF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6ED89E8-0A90-4BB7-8A84-03A539DFC649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9FA016E-0F0E-45EF-B4A4-EA8583C72F26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Two simple multiple access control techniques.</a:t>
            </a:r>
          </a:p>
          <a:p>
            <a:endParaRPr lang="en-US" altLang="zh-CN"/>
          </a:p>
          <a:p>
            <a:r>
              <a:rPr lang="en-US" altLang="zh-CN"/>
              <a:t>Each mobile</a:t>
            </a:r>
            <a:r>
              <a:rPr lang="ja-JP" altLang="en-US"/>
              <a:t>’</a:t>
            </a:r>
            <a:r>
              <a:rPr lang="en-US" altLang="ja-JP"/>
              <a:t>s share of the bandwidth is divided into portions for the uplink and the downlink. Also, possibly, out of band signaling.</a:t>
            </a:r>
          </a:p>
          <a:p>
            <a:endParaRPr lang="en-US" altLang="zh-CN"/>
          </a:p>
          <a:p>
            <a:r>
              <a:rPr lang="en-US" altLang="zh-CN"/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9D8A859-F272-4BEB-9A56-D4464743B7AB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9D8A859-F272-4BEB-9A56-D4464743B7AB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0604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3E0B1BD-CEAA-4A0F-A9EC-E3DA140FCA12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27B1A2D-5DD4-4505-987D-832BA60E86AC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11962F6-2C95-469D-8596-31FE32ED75EE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Deeper into the network</a:t>
            </a:r>
          </a:p>
          <a:p>
            <a:endParaRPr lang="en-US" altLang="zh-CN" dirty="0"/>
          </a:p>
          <a:p>
            <a:r>
              <a:rPr lang="en-US" altLang="zh-CN" dirty="0"/>
              <a:t>We have packet switches, forward packets, chunks of data., routers and switches</a:t>
            </a:r>
          </a:p>
          <a:p>
            <a:endParaRPr lang="en-US" altLang="zh-CN" dirty="0"/>
          </a:p>
          <a:p>
            <a:r>
              <a:rPr lang="en-US" altLang="zh-CN" dirty="0"/>
              <a:t>Internet: interconnected networks or international networks. </a:t>
            </a:r>
          </a:p>
          <a:p>
            <a:r>
              <a:rPr lang="en-US" altLang="zh-CN" dirty="0"/>
              <a:t>Interconnected: meaning</a:t>
            </a:r>
          </a:p>
          <a:p>
            <a:endParaRPr lang="en-US" altLang="zh-CN" dirty="0"/>
          </a:p>
          <a:p>
            <a:r>
              <a:rPr lang="en-US" altLang="zh-CN" dirty="0"/>
              <a:t>To interconnect, communication links: fiber, copper, radio, satellite, connect hosts </a:t>
            </a:r>
          </a:p>
          <a:p>
            <a:endParaRPr lang="en-US" altLang="zh-CN" dirty="0"/>
          </a:p>
          <a:p>
            <a:r>
              <a:rPr lang="en-US" altLang="zh-CN" dirty="0"/>
              <a:t>Networks: collections of devices,</a:t>
            </a:r>
          </a:p>
          <a:p>
            <a:r>
              <a:rPr lang="en-US" altLang="zh-CN" dirty="0"/>
              <a:t>Each managed by an organizations</a:t>
            </a:r>
          </a:p>
          <a:p>
            <a:endParaRPr lang="zh-CN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4EB9D-6A29-4996-97B8-0BFE7EE1688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93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8522635-00ED-4ED5-976F-4288DE45F1D6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7DD098B-9634-4B34-8585-9C271E74EF99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F0533D3-27CC-4990-9828-9B44F102F90C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1A450FF-92E9-4611-B230-0845CAD8BC12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FB60FF2-7AC0-4E83-AA82-2EE5F648C1D6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1E63744-6ED4-4CFC-9E72-56C6EBD673FB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451D055-33DA-45AD-A05F-5C67F1EDD353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 anchor="b"/>
          <a:lstStyle/>
          <a:p>
            <a:pPr algn="r" defTabSz="914485"/>
            <a:fld id="{E7FC0F8C-CEA3-43E6-B554-EC7554C8829F}" type="slidenum">
              <a:rPr lang="en-US" altLang="zh-CN" sz="1200">
                <a:latin typeface="Times New Roman" pitchFamily="18" charset="0"/>
              </a:rPr>
              <a:pPr algn="r" defTabSz="914485"/>
              <a:t>29</a:t>
            </a:fld>
            <a:endParaRPr lang="en-US" altLang="zh-CN" sz="1200" dirty="0">
              <a:latin typeface="Times New Roman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Network edge and network cores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18195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6015518-7026-4A54-9000-B7E8D3CCC5C1}" type="slidenum">
              <a:rPr lang="en-US" altLang="zh-CN">
                <a:solidFill>
                  <a:srgbClr val="000000"/>
                </a:solidFill>
              </a:rPr>
              <a:pPr/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6015518-7026-4A54-9000-B7E8D3CCC5C1}" type="slidenum">
              <a:rPr lang="en-US" altLang="zh-CN">
                <a:solidFill>
                  <a:srgbClr val="000000"/>
                </a:solidFill>
              </a:rPr>
              <a:pPr/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6504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edge</a:t>
            </a:r>
          </a:p>
          <a:p>
            <a:endParaRPr lang="en-US" dirty="0"/>
          </a:p>
          <a:p>
            <a:r>
              <a:rPr lang="en-US" dirty="0"/>
              <a:t>The first hop to get into the Internet, where you need to pay.</a:t>
            </a:r>
          </a:p>
          <a:p>
            <a:endParaRPr lang="en-US" dirty="0"/>
          </a:p>
          <a:p>
            <a:r>
              <a:rPr lang="en-US" dirty="0"/>
              <a:t>All the amazing devices on the edge. Or hosts.</a:t>
            </a:r>
          </a:p>
          <a:p>
            <a:endParaRPr lang="en-US" dirty="0"/>
          </a:p>
          <a:p>
            <a:r>
              <a:rPr lang="en-US" dirty="0"/>
              <a:t>Clients and servers</a:t>
            </a:r>
          </a:p>
          <a:p>
            <a:r>
              <a:rPr lang="en-US" dirty="0"/>
              <a:t>Clients </a:t>
            </a:r>
            <a:r>
              <a:rPr lang="zh-CN" altLang="en-US" dirty="0"/>
              <a:t>客户端 </a:t>
            </a:r>
            <a:r>
              <a:rPr lang="en-US" altLang="zh-CN" dirty="0"/>
              <a:t>requests and replies a message</a:t>
            </a:r>
          </a:p>
          <a:p>
            <a:r>
              <a:rPr lang="en-US" dirty="0"/>
              <a:t>Servers are something that provide services, which is generally in datacenter in clouds.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97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EC3C74C-ABD6-4A10-8E43-8BF80901B456}" type="slidenum">
              <a:rPr lang="en-US" altLang="zh-CN">
                <a:solidFill>
                  <a:srgbClr val="000000"/>
                </a:solidFill>
              </a:rPr>
              <a:pPr/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 anchor="b"/>
          <a:lstStyle/>
          <a:p>
            <a:pPr algn="r" defTabSz="914485"/>
            <a:fld id="{8E754B9F-AE53-4C09-AEEB-C16DA28FCD59}" type="slidenum">
              <a:rPr lang="en-US" altLang="zh-CN" sz="1200">
                <a:solidFill>
                  <a:srgbClr val="000000"/>
                </a:solidFill>
                <a:latin typeface="Times New Roman" pitchFamily="18" charset="0"/>
              </a:rPr>
              <a:pPr algn="r" defTabSz="914485"/>
              <a:t>33</a:t>
            </a:fld>
            <a:endParaRPr lang="en-US" altLang="zh-CN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CC017E2-E731-4C32-9E19-92D91092A469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62EF272-0DDB-4F52-8E52-873732EFEBE7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740B7FA-F7A4-49AC-96D4-70E88E91A108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740B7FA-F7A4-49AC-96D4-70E88E91A108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92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DF6150C-EAD0-411D-9A31-81445B2FE902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F367428-75D5-4D8F-A46D-C61A0AEC69AB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F367428-75D5-4D8F-A46D-C61A0AEC69AB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74956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DAC6B36-EB54-4900-80F2-73E202651EEF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02945" indent="-270510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81405" indent="-216535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13840" indent="-216535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46275" indent="-216535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378710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11145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243580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676015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16CD24-65CA-4FA0-9E71-C9BAC7A6D0C1}" type="slidenum">
              <a:rPr lang="en-US" altLang="zh-CN" sz="1200">
                <a:solidFill>
                  <a:prstClr val="black"/>
                </a:solidFill>
                <a:latin typeface="Times New Roman" panose="02020603050405020304" pitchFamily="18" charset="0"/>
              </a:rPr>
              <a:t>5</a:t>
            </a:fld>
            <a:endParaRPr lang="en-US" altLang="zh-CN" sz="12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/>
              <a:t>Tcp</a:t>
            </a:r>
            <a:r>
              <a:rPr lang="en-US" altLang="zh-CN" dirty="0"/>
              <a:t> protocols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18509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 anchor="b"/>
          <a:lstStyle/>
          <a:p>
            <a:pPr algn="r" defTabSz="914485"/>
            <a:fld id="{E7FC0F8C-CEA3-43E6-B554-EC7554C8829F}" type="slidenum">
              <a:rPr lang="en-US" altLang="zh-CN" sz="1200">
                <a:latin typeface="Times New Roman" pitchFamily="18" charset="0"/>
              </a:rPr>
              <a:pPr algn="r" defTabSz="914485"/>
              <a:t>46</a:t>
            </a:fld>
            <a:endParaRPr lang="en-US" altLang="zh-CN" sz="1200" dirty="0">
              <a:latin typeface="Times New Roman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Network edge and network cores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54460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4A014FC-A4B7-47AA-A5E2-777B4504674A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38AD424-0AE7-423A-B762-FAA809598042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CD08854-90B3-4023-B5AF-77B3FD3C9E21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CD08854-90B3-4023-B5AF-77B3FD3C9E21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7825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2D1C93-329E-4953-ADF3-4A132325388E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F68F81B-463B-45BA-BBF9-FA43B1B804D1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F68F81B-463B-45BA-BBF9-FA43B1B804D1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561634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9C1CF3A-0B92-4D44-9C64-21715F0F80BA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CE98E27-C79A-4524-A974-F3B1721C6D08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02945" indent="-270510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81405" indent="-216535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13840" indent="-216535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46275" indent="-216535" defTabSz="914400"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378710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11145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243580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676015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5CFB64-2BFB-4C38-B15D-A65E9E2EF518}" type="slidenum">
              <a:rPr lang="en-US" altLang="zh-CN" sz="1200">
                <a:solidFill>
                  <a:prstClr val="black"/>
                </a:solidFill>
                <a:latin typeface="Times New Roman" panose="02020603050405020304" pitchFamily="18" charset="0"/>
              </a:rPr>
              <a:t>6</a:t>
            </a:fld>
            <a:endParaRPr lang="en-US" altLang="zh-CN" sz="12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Protocol definition?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34982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CE98E27-C79A-4524-A974-F3B1721C6D08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7540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 anchor="b"/>
          <a:lstStyle/>
          <a:p>
            <a:pPr algn="r" defTabSz="914485"/>
            <a:fld id="{E7FC0F8C-CEA3-43E6-B554-EC7554C8829F}" type="slidenum">
              <a:rPr lang="en-US" altLang="zh-CN" sz="1200">
                <a:latin typeface="Times New Roman" pitchFamily="18" charset="0"/>
              </a:rPr>
              <a:pPr algn="r" defTabSz="914485"/>
              <a:t>57</a:t>
            </a:fld>
            <a:endParaRPr lang="en-US" altLang="zh-CN" sz="1200" dirty="0">
              <a:latin typeface="Times New Roman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Network edge and network cores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705678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</a:t>
            </a:r>
            <a:r>
              <a:rPr lang="en-US" altLang="zh-CN" dirty="0" err="1"/>
              <a:t>defeind</a:t>
            </a:r>
            <a:r>
              <a:rPr lang="en-US" altLang="zh-CN" dirty="0"/>
              <a:t> against these attacks,</a:t>
            </a:r>
          </a:p>
          <a:p>
            <a:endParaRPr lang="en-US" dirty="0"/>
          </a:p>
          <a:p>
            <a:r>
              <a:rPr lang="en-US" dirty="0"/>
              <a:t>There are multiple ways we often do. </a:t>
            </a:r>
          </a:p>
          <a:p>
            <a:endParaRPr lang="en-US" dirty="0"/>
          </a:p>
          <a:p>
            <a:r>
              <a:rPr lang="en-US" dirty="0"/>
              <a:t>For example, </a:t>
            </a:r>
            <a:r>
              <a:rPr lang="en-US" altLang="zh-CN" dirty="0"/>
              <a:t>authentication, encryption, firewalls</a:t>
            </a:r>
          </a:p>
          <a:p>
            <a:endParaRPr lang="en-US" dirty="0"/>
          </a:p>
          <a:p>
            <a:r>
              <a:rPr lang="zh-CN" altLang="en-US" dirty="0"/>
              <a:t>身份验证，加密和防火墙等等。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364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 anchor="b"/>
          <a:lstStyle/>
          <a:p>
            <a:pPr algn="r" defTabSz="914485"/>
            <a:fld id="{E7FC0F8C-CEA3-43E6-B554-EC7554C8829F}" type="slidenum">
              <a:rPr lang="en-US" altLang="zh-CN" sz="1200">
                <a:latin typeface="Times New Roman" pitchFamily="18" charset="0"/>
              </a:rPr>
              <a:pPr algn="r" defTabSz="914485"/>
              <a:t>65</a:t>
            </a:fld>
            <a:endParaRPr lang="en-US" altLang="zh-CN" sz="1200" dirty="0">
              <a:latin typeface="Times New Roman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Network edge and network cores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506210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3ED8193-F042-432B-98D9-A14028161643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4C16F71-94D9-4B65-8397-CCBA0691612A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6ABF04-0C11-47B0-9766-8806FD493B7A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82E0066-0B9B-432E-8880-8533D5AAB7A2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34F92A0-39CD-4ACB-A788-9999D0888474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34F92A0-39CD-4ACB-A788-9999D0888474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966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 anchor="b"/>
          <a:lstStyle/>
          <a:p>
            <a:pPr algn="r" defTabSz="914485"/>
            <a:fld id="{E7FC0F8C-CEA3-43E6-B554-EC7554C8829F}" type="slidenum">
              <a:rPr lang="en-US" altLang="zh-CN" sz="1200">
                <a:latin typeface="Times New Roman" pitchFamily="18" charset="0"/>
              </a:rPr>
              <a:pPr algn="r" defTabSz="914485"/>
              <a:t>7</a:t>
            </a:fld>
            <a:endParaRPr lang="en-US" altLang="zh-CN" sz="1200" dirty="0">
              <a:latin typeface="Times New Roman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Network edge and network cores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79115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6D7DE84-B734-441D-A440-F3EC7653F8E5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2624B-A3EA-40DC-92EF-CF1A17B9284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DA96AF3-7481-49A6-B123-AF0D09995D7A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How to access the internet?</a:t>
            </a:r>
          </a:p>
          <a:p>
            <a:endParaRPr lang="en-US" altLang="zh-CN" dirty="0"/>
          </a:p>
          <a:p>
            <a:r>
              <a:rPr lang="en-US" altLang="zh-CN" dirty="0"/>
              <a:t>The first hop to </a:t>
            </a:r>
          </a:p>
          <a:p>
            <a:endParaRPr lang="en-US" altLang="zh-CN" dirty="0"/>
          </a:p>
          <a:p>
            <a:r>
              <a:rPr lang="en-US" altLang="zh-CN" dirty="0"/>
              <a:t>Residential,</a:t>
            </a:r>
          </a:p>
          <a:p>
            <a:r>
              <a:rPr lang="en-US" altLang="zh-CN" dirty="0"/>
              <a:t>School</a:t>
            </a:r>
          </a:p>
          <a:p>
            <a:r>
              <a:rPr lang="en-US" altLang="zh-CN" dirty="0"/>
              <a:t>Mobile, access point</a:t>
            </a:r>
          </a:p>
          <a:p>
            <a:endParaRPr lang="en-US" altLang="zh-CN" dirty="0"/>
          </a:p>
          <a:p>
            <a:r>
              <a:rPr lang="en-US" altLang="zh-CN" dirty="0"/>
              <a:t>Performance: how to evaluate the performance of different networks</a:t>
            </a:r>
          </a:p>
          <a:p>
            <a:endParaRPr lang="en-US" altLang="zh-CN" dirty="0"/>
          </a:p>
          <a:p>
            <a:r>
              <a:rPr lang="zh-CN" altLang="en-US" dirty="0"/>
              <a:t>思考：</a:t>
            </a:r>
            <a:r>
              <a:rPr lang="en-US" altLang="zh-CN" dirty="0"/>
              <a:t>To what degree the users shared the network.</a:t>
            </a:r>
          </a:p>
        </p:txBody>
      </p:sp>
    </p:spTree>
    <p:extLst>
      <p:ext uri="{BB962C8B-B14F-4D97-AF65-F5344CB8AC3E}">
        <p14:creationId xmlns:p14="http://schemas.microsoft.com/office/powerpoint/2010/main" val="28006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D32BDC6-2400-4689-A1DE-2C9763B52E89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What is transferred in physical media?</a:t>
            </a:r>
          </a:p>
          <a:p>
            <a:endParaRPr lang="en-US" altLang="zh-CN" dirty="0"/>
          </a:p>
          <a:p>
            <a:r>
              <a:rPr lang="en-US" altLang="zh-CN" dirty="0"/>
              <a:t>Communication course, the time for a course is limited.</a:t>
            </a:r>
          </a:p>
          <a:p>
            <a:endParaRPr lang="en-US" altLang="zh-CN" dirty="0"/>
          </a:p>
          <a:p>
            <a:r>
              <a:rPr lang="en-US" altLang="zh-CN" dirty="0"/>
              <a:t>Not cover in this class</a:t>
            </a:r>
          </a:p>
          <a:p>
            <a:r>
              <a:rPr lang="en-US" altLang="zh-CN" dirty="0"/>
              <a:t>High-level</a:t>
            </a:r>
          </a:p>
          <a:p>
            <a:endParaRPr lang="en-US" altLang="zh-CN" dirty="0"/>
          </a:p>
          <a:p>
            <a:r>
              <a:rPr lang="en-US" altLang="zh-CN" dirty="0"/>
              <a:t>Transmitted in bit</a:t>
            </a:r>
          </a:p>
          <a:p>
            <a:endParaRPr lang="en-US" altLang="zh-CN" dirty="0"/>
          </a:p>
          <a:p>
            <a:r>
              <a:rPr lang="en-US" altLang="zh-CN" dirty="0"/>
              <a:t>Guided vs unguided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850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 anchor="b"/>
          <a:lstStyle/>
          <a:p>
            <a:pPr algn="r" defTabSz="914485"/>
            <a:fld id="{E7FC0F8C-CEA3-43E6-B554-EC7554C8829F}" type="slidenum">
              <a:rPr lang="en-US" altLang="zh-CN" sz="1200">
                <a:latin typeface="Times New Roman" pitchFamily="18" charset="0"/>
              </a:rPr>
              <a:pPr algn="r" defTabSz="914485"/>
              <a:t>10</a:t>
            </a:fld>
            <a:endParaRPr lang="en-US" altLang="zh-CN" sz="1200" dirty="0">
              <a:latin typeface="Times New Roman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Network edge and network cores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9214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84F55-EEEE-479F-A241-C564F22A3ED4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2-</a:t>
            </a:r>
            <a:fld id="{8F68EF22-A5DE-482B-8EF7-9FE602DBD71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1906E-0DEC-4129-A257-49F717009C81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1-</a:t>
            </a:r>
            <a:fld id="{642FA5E0-D19D-4759-A11F-7444C77E3FD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7FC32-6434-488A-936B-721742D816A9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1-</a:t>
            </a:r>
            <a:fld id="{14B0992F-DC98-4C9E-8660-028865F9EC9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9E7EE-F04E-49EF-8082-60EB384F6B63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1C6F192E-D4F3-4C21-A86C-9BAB37B21E9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B744BFF6-92B2-4AD8-A0B0-2CA890E493D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DA3F2080-4283-427D-A3B1-0048694D88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B8BB4B37-02A0-4368-B672-F160CCADA70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2B8F88AB-4E66-4C4A-8A45-16CD842CE5C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F83EE76E-4EA0-4A00-AE4D-A19BE7533F1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76364201-3251-40EC-9BD4-33CE98D73E9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E09B90D8-7D3C-41DE-B502-E53D5E0ACD2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914BA-935E-4A8A-816E-411156599D4D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2-</a:t>
            </a:r>
            <a:fld id="{DD31B16E-F003-43D0-834D-658A4A579B0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9E128FCD-B4F4-490F-BE62-57FCAE6996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BBB62E0D-9727-4F26-BACE-23E03A128AA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1091AFD7-1574-42D6-979F-C665C70D57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F1D583C3-4062-47BD-B397-C1C577C0A3A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4-</a:t>
            </a:r>
            <a:fld id="{6A17FBEA-6DD3-461F-92CF-2B9D8D1A3F7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80551-CC04-41CA-8A40-6D77251B78AD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1326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E14D2-7171-4F99-95DA-8FC3A357A9BB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13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F21C5-EF23-4A1D-8D29-C030C7E832B0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2-</a:t>
            </a:r>
            <a:fld id="{A01C26F0-6201-4B01-B5BF-46031C532F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32373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4B5B5-BD1A-4EA6-AAB9-1FA73E2F962B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8390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ACC46-3F00-45F8-9134-6227B243F0C6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131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D7DAF-A910-48A2-9E07-4857C122A8B3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2-</a:t>
            </a:r>
            <a:fld id="{A01C26F0-6201-4B01-B5BF-46031C532F5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9F4A2-27CB-4AF8-BCBA-F0B65F877117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</p:spPr>
        <p:txBody>
          <a:bodyPr/>
          <a:lstStyle>
            <a:lvl1pPr>
              <a:defRPr/>
            </a:lvl1pPr>
          </a:lstStyle>
          <a:p>
            <a:fld id="{71256435-A401-42FD-B9E1-3E075F48BF0A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4245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AE45C-9898-42CB-9666-E02F67157C72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74937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168A8-8199-48A5-9177-2B44A6CFC557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1-</a:t>
            </a:r>
            <a:fld id="{39641211-AD47-41E6-B1E2-4435473552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4409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991BB-C152-46BE-9C87-038C618519FE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2-</a:t>
            </a:r>
            <a:fld id="{AACEB2FA-7A20-4A58-93F6-7EC1D2D9CC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9114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CA65D-0062-41E7-9897-770AB5F12B67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1-</a:t>
            </a:r>
            <a:fld id="{642FA5E0-D19D-4759-A11F-7444C77E3F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219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EC924-7748-4678-9D7D-53DC23E8E9ED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1-</a:t>
            </a:r>
            <a:fld id="{14B0992F-DC98-4C9E-8660-028865F9EC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551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6089E-AB78-41F4-B752-5DBFB53ED5E5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1C6F192E-D4F3-4C21-A86C-9BAB37B21E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6162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C238F-985D-48C9-BDAA-356D647090DD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2-</a:t>
            </a:r>
            <a:fld id="{C599D2BC-E0D5-4314-A50C-77CC0154DC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47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C5471-ADBC-4FC7-9950-D84D5053C2A1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2-</a:t>
            </a:r>
            <a:fld id="{942B731B-53FA-4044-812E-43347B9D127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B8E58-1900-4306-ABD8-6D2FC8639A34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2-</a:t>
            </a:r>
            <a:fld id="{468D620E-C544-4933-8469-17801FA4372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9C7A5-FA79-45DF-92DC-FEDA90F9B0E1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2-</a:t>
            </a:r>
            <a:fld id="{668FCDE7-EB8B-41D7-AC3E-16AD634D5B8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83D08-EA4F-4AF0-8FF9-4B30BD96FBF8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1-</a:t>
            </a:r>
            <a:fld id="{71256435-A401-42FD-B9E1-3E075F48BF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71F5A-DDFF-4849-9594-37D5339D6295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1-</a:t>
            </a:r>
            <a:fld id="{39641211-AD47-41E6-B1E2-4435473552D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F69A2-988D-47C6-90F0-5935A644EB3E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2-</a:t>
            </a:r>
            <a:fld id="{AACEB2FA-7A20-4A58-93F6-7EC1D2D9CCD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01D359E1-9C7E-4545-BDA2-16BDAEA64EA7}" type="datetime1">
              <a:rPr lang="en-US" altLang="zh-CN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r>
              <a:rPr lang="en-US" altLang="zh-CN"/>
              <a:t>2-</a:t>
            </a:r>
            <a:fld id="{E2EEF85C-C464-46A6-B1CF-752B8368BE8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3243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Tahoma" pitchFamily="34" charset="0"/>
              </a:defRPr>
            </a:lvl1pPr>
          </a:lstStyle>
          <a:p>
            <a:r>
              <a:rPr lang="en-US" altLang="zh-CN"/>
              <a:t>4-</a:t>
            </a:r>
            <a:fld id="{C19EEBA9-4995-45B6-BCB0-17A096DC705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MS PGothic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A9C82249-4655-4693-AB44-3B714B5DA34C}" type="datetime1">
              <a:rPr lang="en-US" altLang="zh-CN" smtClean="0"/>
              <a:pPr>
                <a:defRPr/>
              </a:pPr>
              <a:t>9/16/2022</a:t>
            </a:fld>
            <a:endParaRPr lang="en-US" altLang="zh-CN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576888" y="6467475"/>
            <a:ext cx="2895600" cy="28733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71256435-A401-42FD-B9E1-3E075F48BF0A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773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MS PGothic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36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1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puterscience.unicam.it/marcantoni/reti/applet/QueuingAndLossInteractive/1.htm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8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openxmlformats.org/officeDocument/2006/relationships/image" Target="../media/image7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hyperlink" Target="https://computerscience.unicam.it/marcantoni/reti/applet/TransmissionVsPropagationDelay/traProp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openxmlformats.org/officeDocument/2006/relationships/image" Target="../media/image72.wmf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s://computerscience.unicam.it/marcantoni/reti/applet/QueuingAndLossInteractive/1.html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78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7.emf"/><Relationship Id="rId5" Type="http://schemas.openxmlformats.org/officeDocument/2006/relationships/image" Target="../media/image1.png"/><Relationship Id="rId10" Type="http://schemas.openxmlformats.org/officeDocument/2006/relationships/image" Target="../media/image66.png"/><Relationship Id="rId4" Type="http://schemas.openxmlformats.org/officeDocument/2006/relationships/image" Target="../media/image77.png"/><Relationship Id="rId9" Type="http://schemas.openxmlformats.org/officeDocument/2006/relationships/image" Target="../media/image65.png"/><Relationship Id="rId1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30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4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4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4200" y="1212726"/>
            <a:ext cx="7772400" cy="2360290"/>
          </a:xfrm>
        </p:spPr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 305: Computer Networks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2022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3875" y="3645024"/>
            <a:ext cx="7893050" cy="17526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ZapfDingbats" pitchFamily="8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Ming Tang</a:t>
            </a:r>
          </a:p>
          <a:p>
            <a:pPr>
              <a:buFont typeface="ZapfDingbats" pitchFamily="82" charset="2"/>
              <a:buNone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ZapfDingbats" pitchFamily="8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Southern University of Science and Technology 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SUSTech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3166357" y="3170629"/>
            <a:ext cx="2608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2</a:t>
            </a:r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b="1" dirty="0">
              <a:solidFill>
                <a:srgbClr val="000099"/>
              </a:solidFill>
            </a:endParaRPr>
          </a:p>
        </p:txBody>
      </p:sp>
      <p:pic>
        <p:nvPicPr>
          <p:cNvPr id="6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8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5612" y="5873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Chapter 1: roadmap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5612" y="1649413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1.1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what is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1.2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1.3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1.4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1.5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1.6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1.7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history</a:t>
            </a:r>
          </a:p>
          <a:p>
            <a:pPr eaLnBrk="1" hangingPunct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1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40111" y="1384003"/>
            <a:ext cx="5745093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Core: The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of 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switches and links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interconnects the Internet’s end systems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exchange messages?</a:t>
            </a:r>
          </a:p>
          <a:p>
            <a:r>
              <a:rPr lang="en-US" altLang="zh-CN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switching: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reserve 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预留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resources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</a:t>
            </a:r>
            <a:r>
              <a:rPr lang="en-US" altLang="zh-CN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(e.g., telephone):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reserve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network core</a:t>
            </a:r>
          </a:p>
        </p:txBody>
      </p:sp>
      <p:sp>
        <p:nvSpPr>
          <p:cNvPr id="71685" name="Freeform 637"/>
          <p:cNvSpPr>
            <a:spLocks/>
          </p:cNvSpPr>
          <p:nvPr/>
        </p:nvSpPr>
        <p:spPr bwMode="auto">
          <a:xfrm>
            <a:off x="5652120" y="1731852"/>
            <a:ext cx="1736725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638"/>
          <p:cNvGrpSpPr>
            <a:grpSpLocks/>
          </p:cNvGrpSpPr>
          <p:nvPr/>
        </p:nvGrpSpPr>
        <p:grpSpPr bwMode="auto">
          <a:xfrm>
            <a:off x="5820395" y="3066939"/>
            <a:ext cx="1458912" cy="933450"/>
            <a:chOff x="2889" y="1631"/>
            <a:chExt cx="980" cy="743"/>
          </a:xfrm>
        </p:grpSpPr>
        <p:sp>
          <p:nvSpPr>
            <p:cNvPr id="72186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2187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71687" name="Freeform 641"/>
          <p:cNvSpPr>
            <a:spLocks/>
          </p:cNvSpPr>
          <p:nvPr/>
        </p:nvSpPr>
        <p:spPr bwMode="auto">
          <a:xfrm>
            <a:off x="5814045" y="4444889"/>
            <a:ext cx="3225800" cy="1665288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88" name="Line 642"/>
          <p:cNvSpPr>
            <a:spLocks noChangeShapeType="1"/>
          </p:cNvSpPr>
          <p:nvPr/>
        </p:nvSpPr>
        <p:spPr bwMode="auto">
          <a:xfrm rot="-5400000">
            <a:off x="8295307" y="5181490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9" name="Line 643"/>
          <p:cNvSpPr>
            <a:spLocks noChangeShapeType="1"/>
          </p:cNvSpPr>
          <p:nvPr/>
        </p:nvSpPr>
        <p:spPr bwMode="auto">
          <a:xfrm rot="5400000" flipV="1">
            <a:off x="8441357" y="5462477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0" name="Line 644"/>
          <p:cNvSpPr>
            <a:spLocks noChangeShapeType="1"/>
          </p:cNvSpPr>
          <p:nvPr/>
        </p:nvSpPr>
        <p:spPr bwMode="auto">
          <a:xfrm rot="-5400000">
            <a:off x="8627095" y="5138627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91" name="Line 646"/>
          <p:cNvSpPr>
            <a:spLocks noChangeShapeType="1"/>
          </p:cNvSpPr>
          <p:nvPr/>
        </p:nvSpPr>
        <p:spPr bwMode="auto">
          <a:xfrm>
            <a:off x="6550645" y="4795727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2" name="Line 647"/>
          <p:cNvSpPr>
            <a:spLocks noChangeShapeType="1"/>
          </p:cNvSpPr>
          <p:nvPr/>
        </p:nvSpPr>
        <p:spPr bwMode="auto">
          <a:xfrm flipV="1">
            <a:off x="6291882" y="5059252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3" name="Line 650"/>
          <p:cNvSpPr>
            <a:spLocks noChangeShapeType="1"/>
          </p:cNvSpPr>
          <p:nvPr/>
        </p:nvSpPr>
        <p:spPr bwMode="auto">
          <a:xfrm flipH="1">
            <a:off x="6717332" y="5106877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4" name="Line 651"/>
          <p:cNvSpPr>
            <a:spLocks noChangeShapeType="1"/>
          </p:cNvSpPr>
          <p:nvPr/>
        </p:nvSpPr>
        <p:spPr bwMode="auto">
          <a:xfrm flipH="1" flipV="1">
            <a:off x="6998320" y="5119577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5" name="Line 652"/>
          <p:cNvSpPr>
            <a:spLocks noChangeShapeType="1"/>
          </p:cNvSpPr>
          <p:nvPr/>
        </p:nvSpPr>
        <p:spPr bwMode="auto">
          <a:xfrm>
            <a:off x="7193582" y="5075127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6" name="Line 654"/>
          <p:cNvSpPr>
            <a:spLocks noChangeShapeType="1"/>
          </p:cNvSpPr>
          <p:nvPr/>
        </p:nvSpPr>
        <p:spPr bwMode="auto">
          <a:xfrm>
            <a:off x="6496670" y="3601927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7" name="Line 655"/>
          <p:cNvSpPr>
            <a:spLocks noChangeShapeType="1"/>
          </p:cNvSpPr>
          <p:nvPr/>
        </p:nvSpPr>
        <p:spPr bwMode="auto">
          <a:xfrm flipV="1">
            <a:off x="6341095" y="3755914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656"/>
          <p:cNvGrpSpPr>
            <a:grpSpLocks/>
          </p:cNvGrpSpPr>
          <p:nvPr/>
        </p:nvGrpSpPr>
        <p:grpSpPr bwMode="auto">
          <a:xfrm>
            <a:off x="6061695" y="3522552"/>
            <a:ext cx="506412" cy="352425"/>
            <a:chOff x="2967" y="478"/>
            <a:chExt cx="788" cy="625"/>
          </a:xfrm>
        </p:grpSpPr>
        <p:pic>
          <p:nvPicPr>
            <p:cNvPr id="72184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185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699" name="Freeform 659"/>
          <p:cNvSpPr>
            <a:spLocks/>
          </p:cNvSpPr>
          <p:nvPr/>
        </p:nvSpPr>
        <p:spPr bwMode="auto">
          <a:xfrm>
            <a:off x="7465045" y="3549539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0" name="Freeform 660"/>
          <p:cNvSpPr>
            <a:spLocks/>
          </p:cNvSpPr>
          <p:nvPr/>
        </p:nvSpPr>
        <p:spPr bwMode="auto">
          <a:xfrm>
            <a:off x="7378129" y="2023952"/>
            <a:ext cx="1730375" cy="1125537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1" name="Line 661"/>
          <p:cNvSpPr>
            <a:spLocks noChangeShapeType="1"/>
          </p:cNvSpPr>
          <p:nvPr/>
        </p:nvSpPr>
        <p:spPr bwMode="auto">
          <a:xfrm>
            <a:off x="7846045" y="3835289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2" name="Line 662"/>
          <p:cNvSpPr>
            <a:spLocks noChangeShapeType="1"/>
          </p:cNvSpPr>
          <p:nvPr/>
        </p:nvSpPr>
        <p:spPr bwMode="auto">
          <a:xfrm>
            <a:off x="7942882" y="3755914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3" name="Line 663"/>
          <p:cNvSpPr>
            <a:spLocks noChangeShapeType="1"/>
          </p:cNvSpPr>
          <p:nvPr/>
        </p:nvSpPr>
        <p:spPr bwMode="auto">
          <a:xfrm flipV="1">
            <a:off x="8179420" y="3841639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4" name="Line 664"/>
          <p:cNvSpPr>
            <a:spLocks noChangeShapeType="1"/>
          </p:cNvSpPr>
          <p:nvPr/>
        </p:nvSpPr>
        <p:spPr bwMode="auto">
          <a:xfrm>
            <a:off x="7172945" y="2609739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5" name="Line 665"/>
          <p:cNvSpPr>
            <a:spLocks noChangeShapeType="1"/>
          </p:cNvSpPr>
          <p:nvPr/>
        </p:nvSpPr>
        <p:spPr bwMode="auto">
          <a:xfrm>
            <a:off x="7807945" y="4719527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6" name="Line 666"/>
          <p:cNvSpPr>
            <a:spLocks noChangeShapeType="1"/>
          </p:cNvSpPr>
          <p:nvPr/>
        </p:nvSpPr>
        <p:spPr bwMode="auto">
          <a:xfrm flipV="1">
            <a:off x="7187232" y="4706827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7" name="Line 667"/>
          <p:cNvSpPr>
            <a:spLocks noChangeShapeType="1"/>
          </p:cNvSpPr>
          <p:nvPr/>
        </p:nvSpPr>
        <p:spPr bwMode="auto">
          <a:xfrm flipV="1">
            <a:off x="7230095" y="4998927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8" name="Line 668"/>
          <p:cNvSpPr>
            <a:spLocks noChangeShapeType="1"/>
          </p:cNvSpPr>
          <p:nvPr/>
        </p:nvSpPr>
        <p:spPr bwMode="auto">
          <a:xfrm flipV="1">
            <a:off x="8027020" y="2514489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9" name="Line 669"/>
          <p:cNvSpPr>
            <a:spLocks noChangeShapeType="1"/>
          </p:cNvSpPr>
          <p:nvPr/>
        </p:nvSpPr>
        <p:spPr bwMode="auto">
          <a:xfrm>
            <a:off x="7855570" y="2687527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0" name="Line 670"/>
          <p:cNvSpPr>
            <a:spLocks noChangeShapeType="1"/>
          </p:cNvSpPr>
          <p:nvPr/>
        </p:nvSpPr>
        <p:spPr bwMode="auto">
          <a:xfrm flipV="1">
            <a:off x="8030195" y="2581164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1" name="Line 671"/>
          <p:cNvSpPr>
            <a:spLocks noChangeShapeType="1"/>
          </p:cNvSpPr>
          <p:nvPr/>
        </p:nvSpPr>
        <p:spPr bwMode="auto">
          <a:xfrm>
            <a:off x="8392145" y="2582752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2" name="Line 672"/>
          <p:cNvSpPr>
            <a:spLocks noChangeShapeType="1"/>
          </p:cNvSpPr>
          <p:nvPr/>
        </p:nvSpPr>
        <p:spPr bwMode="auto">
          <a:xfrm>
            <a:off x="8046070" y="2889139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3" name="Line 673"/>
          <p:cNvSpPr>
            <a:spLocks noChangeShapeType="1"/>
          </p:cNvSpPr>
          <p:nvPr/>
        </p:nvSpPr>
        <p:spPr bwMode="auto">
          <a:xfrm>
            <a:off x="8600107" y="2879614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4" name="Line 674"/>
          <p:cNvSpPr>
            <a:spLocks noChangeShapeType="1"/>
          </p:cNvSpPr>
          <p:nvPr/>
        </p:nvSpPr>
        <p:spPr bwMode="auto">
          <a:xfrm flipH="1">
            <a:off x="7749207" y="2955814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5" name="Line 675"/>
          <p:cNvSpPr>
            <a:spLocks noChangeShapeType="1"/>
          </p:cNvSpPr>
          <p:nvPr/>
        </p:nvSpPr>
        <p:spPr bwMode="auto">
          <a:xfrm flipH="1">
            <a:off x="8338170" y="2955814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6" name="Line 676"/>
          <p:cNvSpPr>
            <a:spLocks noChangeShapeType="1"/>
          </p:cNvSpPr>
          <p:nvPr/>
        </p:nvSpPr>
        <p:spPr bwMode="auto">
          <a:xfrm flipV="1">
            <a:off x="7722220" y="4097227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7" name="Line 677"/>
          <p:cNvSpPr>
            <a:spLocks noChangeShapeType="1"/>
          </p:cNvSpPr>
          <p:nvPr/>
        </p:nvSpPr>
        <p:spPr bwMode="auto">
          <a:xfrm>
            <a:off x="8795370" y="2878027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678"/>
          <p:cNvGrpSpPr>
            <a:grpSpLocks/>
          </p:cNvGrpSpPr>
          <p:nvPr/>
        </p:nvGrpSpPr>
        <p:grpSpPr bwMode="auto">
          <a:xfrm>
            <a:off x="6503020" y="1865202"/>
            <a:ext cx="468312" cy="620712"/>
            <a:chOff x="1653" y="3023"/>
            <a:chExt cx="622" cy="911"/>
          </a:xfrm>
        </p:grpSpPr>
        <p:sp>
          <p:nvSpPr>
            <p:cNvPr id="72167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68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69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0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1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2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3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4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5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6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7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8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79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80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81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182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pic>
          <p:nvPicPr>
            <p:cNvPr id="72183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696"/>
          <p:cNvGrpSpPr>
            <a:grpSpLocks/>
          </p:cNvGrpSpPr>
          <p:nvPr/>
        </p:nvGrpSpPr>
        <p:grpSpPr bwMode="auto">
          <a:xfrm>
            <a:off x="6739557" y="2425589"/>
            <a:ext cx="454025" cy="254000"/>
            <a:chOff x="3843" y="1516"/>
            <a:chExt cx="286" cy="160"/>
          </a:xfrm>
        </p:grpSpPr>
        <p:sp>
          <p:nvSpPr>
            <p:cNvPr id="72158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59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60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61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6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72165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66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63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64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06"/>
          <p:cNvGrpSpPr>
            <a:grpSpLocks/>
          </p:cNvGrpSpPr>
          <p:nvPr/>
        </p:nvGrpSpPr>
        <p:grpSpPr bwMode="auto">
          <a:xfrm>
            <a:off x="7652370" y="2512902"/>
            <a:ext cx="390525" cy="174625"/>
            <a:chOff x="4334" y="1470"/>
            <a:chExt cx="246" cy="107"/>
          </a:xfrm>
        </p:grpSpPr>
        <p:sp>
          <p:nvSpPr>
            <p:cNvPr id="7215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5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5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8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156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57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54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55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715"/>
          <p:cNvGrpSpPr>
            <a:grpSpLocks/>
          </p:cNvGrpSpPr>
          <p:nvPr/>
        </p:nvGrpSpPr>
        <p:grpSpPr bwMode="auto">
          <a:xfrm>
            <a:off x="7663482" y="2776427"/>
            <a:ext cx="390525" cy="174625"/>
            <a:chOff x="4334" y="1470"/>
            <a:chExt cx="246" cy="107"/>
          </a:xfrm>
        </p:grpSpPr>
        <p:sp>
          <p:nvSpPr>
            <p:cNvPr id="7214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4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4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0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148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49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46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47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724"/>
          <p:cNvGrpSpPr>
            <a:grpSpLocks/>
          </p:cNvGrpSpPr>
          <p:nvPr/>
        </p:nvGrpSpPr>
        <p:grpSpPr bwMode="auto">
          <a:xfrm>
            <a:off x="8212757" y="2778014"/>
            <a:ext cx="390525" cy="174625"/>
            <a:chOff x="4334" y="1470"/>
            <a:chExt cx="246" cy="107"/>
          </a:xfrm>
        </p:grpSpPr>
        <p:sp>
          <p:nvSpPr>
            <p:cNvPr id="7213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3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3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2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140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41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38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39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733"/>
          <p:cNvGrpSpPr>
            <a:grpSpLocks/>
          </p:cNvGrpSpPr>
          <p:nvPr/>
        </p:nvGrpSpPr>
        <p:grpSpPr bwMode="auto">
          <a:xfrm>
            <a:off x="8139732" y="2412889"/>
            <a:ext cx="390525" cy="174625"/>
            <a:chOff x="4334" y="1470"/>
            <a:chExt cx="246" cy="107"/>
          </a:xfrm>
        </p:grpSpPr>
        <p:sp>
          <p:nvSpPr>
            <p:cNvPr id="7212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2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2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4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132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33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30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31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742"/>
          <p:cNvGrpSpPr>
            <a:grpSpLocks/>
          </p:cNvGrpSpPr>
          <p:nvPr/>
        </p:nvGrpSpPr>
        <p:grpSpPr bwMode="auto">
          <a:xfrm>
            <a:off x="8187357" y="3663839"/>
            <a:ext cx="492125" cy="206375"/>
            <a:chOff x="4334" y="1470"/>
            <a:chExt cx="246" cy="107"/>
          </a:xfrm>
        </p:grpSpPr>
        <p:sp>
          <p:nvSpPr>
            <p:cNvPr id="7211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1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2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6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124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25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22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23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25" name="Line 751"/>
          <p:cNvSpPr>
            <a:spLocks noChangeShapeType="1"/>
          </p:cNvSpPr>
          <p:nvPr/>
        </p:nvSpPr>
        <p:spPr bwMode="auto">
          <a:xfrm>
            <a:off x="6877670" y="3762264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752"/>
          <p:cNvGrpSpPr>
            <a:grpSpLocks/>
          </p:cNvGrpSpPr>
          <p:nvPr/>
        </p:nvGrpSpPr>
        <p:grpSpPr bwMode="auto">
          <a:xfrm>
            <a:off x="7536482" y="3651139"/>
            <a:ext cx="492125" cy="206375"/>
            <a:chOff x="4334" y="1470"/>
            <a:chExt cx="246" cy="107"/>
          </a:xfrm>
        </p:grpSpPr>
        <p:sp>
          <p:nvSpPr>
            <p:cNvPr id="7211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1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1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8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116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17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14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15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761"/>
          <p:cNvGrpSpPr>
            <a:grpSpLocks/>
          </p:cNvGrpSpPr>
          <p:nvPr/>
        </p:nvGrpSpPr>
        <p:grpSpPr bwMode="auto">
          <a:xfrm>
            <a:off x="8041307" y="4825889"/>
            <a:ext cx="622300" cy="244475"/>
            <a:chOff x="4334" y="1470"/>
            <a:chExt cx="246" cy="107"/>
          </a:xfrm>
        </p:grpSpPr>
        <p:sp>
          <p:nvSpPr>
            <p:cNvPr id="7210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0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10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0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108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09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06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07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Group 770"/>
          <p:cNvGrpSpPr>
            <a:grpSpLocks/>
          </p:cNvGrpSpPr>
          <p:nvPr/>
        </p:nvGrpSpPr>
        <p:grpSpPr bwMode="auto">
          <a:xfrm>
            <a:off x="7415832" y="4527439"/>
            <a:ext cx="622300" cy="244475"/>
            <a:chOff x="4334" y="1470"/>
            <a:chExt cx="246" cy="107"/>
          </a:xfrm>
        </p:grpSpPr>
        <p:sp>
          <p:nvSpPr>
            <p:cNvPr id="7209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09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09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2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100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01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098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99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Group 779"/>
          <p:cNvGrpSpPr>
            <a:grpSpLocks/>
          </p:cNvGrpSpPr>
          <p:nvPr/>
        </p:nvGrpSpPr>
        <p:grpSpPr bwMode="auto">
          <a:xfrm>
            <a:off x="6691932" y="4870339"/>
            <a:ext cx="622300" cy="244475"/>
            <a:chOff x="4334" y="1470"/>
            <a:chExt cx="246" cy="107"/>
          </a:xfrm>
        </p:grpSpPr>
        <p:sp>
          <p:nvSpPr>
            <p:cNvPr id="7208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08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08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4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092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93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090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91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" name="Group 788"/>
          <p:cNvGrpSpPr>
            <a:grpSpLocks/>
          </p:cNvGrpSpPr>
          <p:nvPr/>
        </p:nvGrpSpPr>
        <p:grpSpPr bwMode="auto">
          <a:xfrm>
            <a:off x="6501432" y="3663839"/>
            <a:ext cx="390525" cy="171450"/>
            <a:chOff x="4334" y="1470"/>
            <a:chExt cx="246" cy="107"/>
          </a:xfrm>
        </p:grpSpPr>
        <p:sp>
          <p:nvSpPr>
            <p:cNvPr id="7207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07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208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6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72084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85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082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83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" name="Group 797"/>
          <p:cNvGrpSpPr>
            <a:grpSpLocks/>
          </p:cNvGrpSpPr>
          <p:nvPr/>
        </p:nvGrpSpPr>
        <p:grpSpPr bwMode="auto">
          <a:xfrm>
            <a:off x="7611095" y="5024327"/>
            <a:ext cx="446087" cy="422275"/>
            <a:chOff x="5072" y="3611"/>
            <a:chExt cx="459" cy="380"/>
          </a:xfrm>
        </p:grpSpPr>
        <p:grpSp>
          <p:nvGrpSpPr>
            <p:cNvPr id="28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72066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7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8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9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0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1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2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3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4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5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6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77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72065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Group 812"/>
          <p:cNvGrpSpPr>
            <a:grpSpLocks/>
          </p:cNvGrpSpPr>
          <p:nvPr/>
        </p:nvGrpSpPr>
        <p:grpSpPr bwMode="auto">
          <a:xfrm>
            <a:off x="6088682" y="3528902"/>
            <a:ext cx="398463" cy="358775"/>
            <a:chOff x="5072" y="3611"/>
            <a:chExt cx="459" cy="380"/>
          </a:xfrm>
        </p:grpSpPr>
        <p:grpSp>
          <p:nvGrpSpPr>
            <p:cNvPr id="30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72052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53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54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55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56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57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58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59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0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1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2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63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72051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733" name="Line 827"/>
          <p:cNvSpPr>
            <a:spLocks noChangeShapeType="1"/>
          </p:cNvSpPr>
          <p:nvPr/>
        </p:nvSpPr>
        <p:spPr bwMode="auto">
          <a:xfrm rot="5400000" flipV="1">
            <a:off x="8441357" y="5459302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" name="Group 828"/>
          <p:cNvGrpSpPr>
            <a:grpSpLocks/>
          </p:cNvGrpSpPr>
          <p:nvPr/>
        </p:nvGrpSpPr>
        <p:grpSpPr bwMode="auto">
          <a:xfrm>
            <a:off x="5704507" y="2057289"/>
            <a:ext cx="504825" cy="401638"/>
            <a:chOff x="2896" y="396"/>
            <a:chExt cx="1848" cy="1887"/>
          </a:xfrm>
        </p:grpSpPr>
        <p:pic>
          <p:nvPicPr>
            <p:cNvPr id="72027" name="Picture 829" descr="laptop_keyboar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028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2029" name="Picture 831" descr="screen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030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1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2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3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4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5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6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7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8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9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0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1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2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3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4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5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6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7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8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2049" name="Picture 851" descr="grayed_radiation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2129" name="Group 852"/>
          <p:cNvGrpSpPr>
            <a:grpSpLocks/>
          </p:cNvGrpSpPr>
          <p:nvPr/>
        </p:nvGrpSpPr>
        <p:grpSpPr bwMode="auto">
          <a:xfrm>
            <a:off x="5987082" y="3073289"/>
            <a:ext cx="504825" cy="401638"/>
            <a:chOff x="2896" y="396"/>
            <a:chExt cx="1848" cy="1887"/>
          </a:xfrm>
        </p:grpSpPr>
        <p:pic>
          <p:nvPicPr>
            <p:cNvPr id="72004" name="Picture 853" descr="laptop_keyboar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005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2006" name="Picture 855" descr="screen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007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8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9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0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1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2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3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4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5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6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7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8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9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0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1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2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3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4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5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2026" name="Picture 875" descr="grayed_radiation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2137" name="Group 876"/>
          <p:cNvGrpSpPr>
            <a:grpSpLocks/>
          </p:cNvGrpSpPr>
          <p:nvPr/>
        </p:nvGrpSpPr>
        <p:grpSpPr bwMode="auto">
          <a:xfrm>
            <a:off x="7409482" y="5514864"/>
            <a:ext cx="504825" cy="401638"/>
            <a:chOff x="2896" y="396"/>
            <a:chExt cx="1848" cy="1887"/>
          </a:xfrm>
        </p:grpSpPr>
        <p:pic>
          <p:nvPicPr>
            <p:cNvPr id="71981" name="Picture 877" descr="laptop_keyboar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982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1983" name="Picture 879" descr="screen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984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5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6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7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8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9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0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1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2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3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4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5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6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7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8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9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0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1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2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2003" name="Picture 899" descr="grayed_radiation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2145" name="Group 900"/>
          <p:cNvGrpSpPr>
            <a:grpSpLocks/>
          </p:cNvGrpSpPr>
          <p:nvPr/>
        </p:nvGrpSpPr>
        <p:grpSpPr bwMode="auto">
          <a:xfrm>
            <a:off x="7828582" y="5543439"/>
            <a:ext cx="504825" cy="401638"/>
            <a:chOff x="2896" y="396"/>
            <a:chExt cx="1848" cy="1887"/>
          </a:xfrm>
        </p:grpSpPr>
        <p:pic>
          <p:nvPicPr>
            <p:cNvPr id="71958" name="Picture 901" descr="laptop_keyboar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959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1960" name="Picture 903" descr="screen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961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2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3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4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5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6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7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8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9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0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1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2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3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4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5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6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7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8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9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1980" name="Picture 923" descr="grayed_radiation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2153" name="Group 924"/>
          <p:cNvGrpSpPr>
            <a:grpSpLocks/>
          </p:cNvGrpSpPr>
          <p:nvPr/>
        </p:nvGrpSpPr>
        <p:grpSpPr bwMode="auto">
          <a:xfrm>
            <a:off x="5799757" y="1609614"/>
            <a:ext cx="617538" cy="387350"/>
            <a:chOff x="2920" y="972"/>
            <a:chExt cx="389" cy="244"/>
          </a:xfrm>
        </p:grpSpPr>
        <p:grpSp>
          <p:nvGrpSpPr>
            <p:cNvPr id="72162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71948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1949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2188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71951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952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953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954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955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71956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71957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71947" name="Picture 936" descr="grayed_radiation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39" name="Picture 937" descr="car_grayed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896720" y="1688989"/>
            <a:ext cx="754062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189" name="Group 938"/>
          <p:cNvGrpSpPr>
            <a:grpSpLocks/>
          </p:cNvGrpSpPr>
          <p:nvPr/>
        </p:nvGrpSpPr>
        <p:grpSpPr bwMode="auto">
          <a:xfrm>
            <a:off x="6112495" y="4557602"/>
            <a:ext cx="463550" cy="398462"/>
            <a:chOff x="3987" y="-51"/>
            <a:chExt cx="1252" cy="983"/>
          </a:xfrm>
        </p:grpSpPr>
        <p:pic>
          <p:nvPicPr>
            <p:cNvPr id="71944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945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1 w 714"/>
                <a:gd name="T1" fmla="*/ 1 h 714"/>
                <a:gd name="T2" fmla="*/ 172 w 714"/>
                <a:gd name="T3" fmla="*/ 0 h 714"/>
                <a:gd name="T4" fmla="*/ 136 w 714"/>
                <a:gd name="T5" fmla="*/ 3 h 714"/>
                <a:gd name="T6" fmla="*/ 0 w 714"/>
                <a:gd name="T7" fmla="*/ 2 h 714"/>
                <a:gd name="T8" fmla="*/ 31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2190" name="Group 941"/>
          <p:cNvGrpSpPr>
            <a:grpSpLocks/>
          </p:cNvGrpSpPr>
          <p:nvPr/>
        </p:nvGrpSpPr>
        <p:grpSpPr bwMode="auto">
          <a:xfrm>
            <a:off x="5950570" y="4957652"/>
            <a:ext cx="463550" cy="398462"/>
            <a:chOff x="3987" y="-51"/>
            <a:chExt cx="1252" cy="983"/>
          </a:xfrm>
        </p:grpSpPr>
        <p:pic>
          <p:nvPicPr>
            <p:cNvPr id="71942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943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1 w 714"/>
                <a:gd name="T1" fmla="*/ 1 h 714"/>
                <a:gd name="T2" fmla="*/ 172 w 714"/>
                <a:gd name="T3" fmla="*/ 0 h 714"/>
                <a:gd name="T4" fmla="*/ 136 w 714"/>
                <a:gd name="T5" fmla="*/ 3 h 714"/>
                <a:gd name="T6" fmla="*/ 0 w 714"/>
                <a:gd name="T7" fmla="*/ 2 h 714"/>
                <a:gd name="T8" fmla="*/ 31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2191" name="Group 944"/>
          <p:cNvGrpSpPr>
            <a:grpSpLocks/>
          </p:cNvGrpSpPr>
          <p:nvPr/>
        </p:nvGrpSpPr>
        <p:grpSpPr bwMode="auto">
          <a:xfrm>
            <a:off x="6407770" y="5205302"/>
            <a:ext cx="463550" cy="398462"/>
            <a:chOff x="3987" y="-51"/>
            <a:chExt cx="1252" cy="983"/>
          </a:xfrm>
        </p:grpSpPr>
        <p:pic>
          <p:nvPicPr>
            <p:cNvPr id="71940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941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1 w 714"/>
                <a:gd name="T1" fmla="*/ 1 h 714"/>
                <a:gd name="T2" fmla="*/ 172 w 714"/>
                <a:gd name="T3" fmla="*/ 0 h 714"/>
                <a:gd name="T4" fmla="*/ 136 w 714"/>
                <a:gd name="T5" fmla="*/ 3 h 714"/>
                <a:gd name="T6" fmla="*/ 0 w 714"/>
                <a:gd name="T7" fmla="*/ 2 h 714"/>
                <a:gd name="T8" fmla="*/ 31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680" name="Group 947"/>
          <p:cNvGrpSpPr>
            <a:grpSpLocks/>
          </p:cNvGrpSpPr>
          <p:nvPr/>
        </p:nvGrpSpPr>
        <p:grpSpPr bwMode="auto">
          <a:xfrm>
            <a:off x="6845920" y="5243402"/>
            <a:ext cx="463550" cy="398462"/>
            <a:chOff x="3987" y="-51"/>
            <a:chExt cx="1252" cy="983"/>
          </a:xfrm>
        </p:grpSpPr>
        <p:pic>
          <p:nvPicPr>
            <p:cNvPr id="71938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939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1 w 714"/>
                <a:gd name="T1" fmla="*/ 1 h 714"/>
                <a:gd name="T2" fmla="*/ 172 w 714"/>
                <a:gd name="T3" fmla="*/ 0 h 714"/>
                <a:gd name="T4" fmla="*/ 136 w 714"/>
                <a:gd name="T5" fmla="*/ 3 h 714"/>
                <a:gd name="T6" fmla="*/ 0 w 714"/>
                <a:gd name="T7" fmla="*/ 2 h 714"/>
                <a:gd name="T8" fmla="*/ 31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681" name="Group 950"/>
          <p:cNvGrpSpPr>
            <a:grpSpLocks/>
          </p:cNvGrpSpPr>
          <p:nvPr/>
        </p:nvGrpSpPr>
        <p:grpSpPr bwMode="auto">
          <a:xfrm>
            <a:off x="8636620" y="5033852"/>
            <a:ext cx="249237" cy="555625"/>
            <a:chOff x="1115" y="2770"/>
            <a:chExt cx="589" cy="1034"/>
          </a:xfrm>
        </p:grpSpPr>
        <p:sp>
          <p:nvSpPr>
            <p:cNvPr id="71906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7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08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09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10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71686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71936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71937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71912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71698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71934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71935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71914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15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7171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71932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71933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71917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719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71930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71931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71919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20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1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2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23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4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25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26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27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71928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29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71720" name="Group 983"/>
          <p:cNvGrpSpPr>
            <a:grpSpLocks/>
          </p:cNvGrpSpPr>
          <p:nvPr/>
        </p:nvGrpSpPr>
        <p:grpSpPr bwMode="auto">
          <a:xfrm>
            <a:off x="8350870" y="5243402"/>
            <a:ext cx="230187" cy="498475"/>
            <a:chOff x="1115" y="2770"/>
            <a:chExt cx="589" cy="1034"/>
          </a:xfrm>
        </p:grpSpPr>
        <p:sp>
          <p:nvSpPr>
            <p:cNvPr id="71874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75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76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77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78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7172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71904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71905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71880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71722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71902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71903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71882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83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71723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71900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71901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71885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724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71898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71899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71887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88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89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90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91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92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93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94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95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71896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97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71726" name="Group 1016"/>
          <p:cNvGrpSpPr>
            <a:grpSpLocks/>
          </p:cNvGrpSpPr>
          <p:nvPr/>
        </p:nvGrpSpPr>
        <p:grpSpPr bwMode="auto">
          <a:xfrm>
            <a:off x="7839695" y="3930539"/>
            <a:ext cx="506412" cy="209550"/>
            <a:chOff x="4655" y="2464"/>
            <a:chExt cx="319" cy="132"/>
          </a:xfrm>
        </p:grpSpPr>
        <p:grpSp>
          <p:nvGrpSpPr>
            <p:cNvPr id="71727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186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86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86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71728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1872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873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870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71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5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85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86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71729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1864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65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62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63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30" name="Group 1034"/>
          <p:cNvGrpSpPr>
            <a:grpSpLocks/>
          </p:cNvGrpSpPr>
          <p:nvPr/>
        </p:nvGrpSpPr>
        <p:grpSpPr bwMode="auto">
          <a:xfrm>
            <a:off x="7531720" y="3647964"/>
            <a:ext cx="506412" cy="209550"/>
            <a:chOff x="4655" y="2464"/>
            <a:chExt cx="319" cy="132"/>
          </a:xfrm>
        </p:grpSpPr>
        <p:grpSp>
          <p:nvGrpSpPr>
            <p:cNvPr id="71731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18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8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8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71732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1855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856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853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54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4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84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84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71734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1847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48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45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46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35" name="Group 1052"/>
          <p:cNvGrpSpPr>
            <a:grpSpLocks/>
          </p:cNvGrpSpPr>
          <p:nvPr/>
        </p:nvGrpSpPr>
        <p:grpSpPr bwMode="auto">
          <a:xfrm>
            <a:off x="8182595" y="3660664"/>
            <a:ext cx="506412" cy="209550"/>
            <a:chOff x="4655" y="2464"/>
            <a:chExt cx="319" cy="132"/>
          </a:xfrm>
        </p:grpSpPr>
        <p:grpSp>
          <p:nvGrpSpPr>
            <p:cNvPr id="71736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183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83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83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7173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1838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839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836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37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2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82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82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71738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1830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31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28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29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40" name="Group 1070"/>
          <p:cNvGrpSpPr>
            <a:grpSpLocks/>
          </p:cNvGrpSpPr>
          <p:nvPr/>
        </p:nvGrpSpPr>
        <p:grpSpPr bwMode="auto">
          <a:xfrm>
            <a:off x="7652370" y="2504964"/>
            <a:ext cx="392112" cy="180975"/>
            <a:chOff x="4655" y="2464"/>
            <a:chExt cx="319" cy="132"/>
          </a:xfrm>
        </p:grpSpPr>
        <p:grpSp>
          <p:nvGrpSpPr>
            <p:cNvPr id="71741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18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8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8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71742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1821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822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819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20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07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808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809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71743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1813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14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811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12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44" name="Group 1088"/>
          <p:cNvGrpSpPr>
            <a:grpSpLocks/>
          </p:cNvGrpSpPr>
          <p:nvPr/>
        </p:nvGrpSpPr>
        <p:grpSpPr bwMode="auto">
          <a:xfrm>
            <a:off x="7655545" y="2771664"/>
            <a:ext cx="407987" cy="180975"/>
            <a:chOff x="4655" y="2464"/>
            <a:chExt cx="319" cy="132"/>
          </a:xfrm>
        </p:grpSpPr>
        <p:grpSp>
          <p:nvGrpSpPr>
            <p:cNvPr id="71745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179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79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80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71746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1804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805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802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03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79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79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79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71747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1796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97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794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95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48" name="Group 1106"/>
          <p:cNvGrpSpPr>
            <a:grpSpLocks/>
          </p:cNvGrpSpPr>
          <p:nvPr/>
        </p:nvGrpSpPr>
        <p:grpSpPr bwMode="auto">
          <a:xfrm>
            <a:off x="8207995" y="2768489"/>
            <a:ext cx="407987" cy="180975"/>
            <a:chOff x="4655" y="2464"/>
            <a:chExt cx="319" cy="132"/>
          </a:xfrm>
        </p:grpSpPr>
        <p:grpSp>
          <p:nvGrpSpPr>
            <p:cNvPr id="71749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178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78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78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71750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1787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788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785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86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77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77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77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71751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1779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80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777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78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52" name="Group 1124"/>
          <p:cNvGrpSpPr>
            <a:grpSpLocks/>
          </p:cNvGrpSpPr>
          <p:nvPr/>
        </p:nvGrpSpPr>
        <p:grpSpPr bwMode="auto">
          <a:xfrm>
            <a:off x="8138145" y="2409714"/>
            <a:ext cx="392112" cy="180975"/>
            <a:chOff x="4655" y="2464"/>
            <a:chExt cx="319" cy="132"/>
          </a:xfrm>
        </p:grpSpPr>
        <p:grpSp>
          <p:nvGrpSpPr>
            <p:cNvPr id="71755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7176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76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176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7175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71770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771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768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69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75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75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175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7176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71762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63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760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61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1753" name="Picture 1142" descr="underline_base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92150" y="1039813"/>
            <a:ext cx="4570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矩形 31"/>
          <p:cNvSpPr/>
          <p:nvPr/>
        </p:nvSpPr>
        <p:spPr>
          <a:xfrm>
            <a:off x="350918" y="3965256"/>
            <a:ext cx="53879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</a:t>
            </a:r>
            <a:r>
              <a:rPr lang="en-US" altLang="zh-CN" sz="2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break long messages into </a:t>
            </a:r>
            <a:r>
              <a: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packets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Each packet travels through communication links and packet switches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Forward packets</a:t>
            </a:r>
            <a:r>
              <a:rPr lang="en-US" altLang="zh-CN" sz="2000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from one router to the next, across links on path from source to destination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Each packet transmitted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at full link capacity</a:t>
            </a:r>
          </a:p>
        </p:txBody>
      </p:sp>
      <p:pic>
        <p:nvPicPr>
          <p:cNvPr id="33" name="Picture 2" descr="查看源图像">
            <a:extLst>
              <a:ext uri="{FF2B5EF4-FFF2-40B4-BE49-F238E27FC236}">
                <a16:creationId xmlns:a16="http://schemas.microsoft.com/office/drawing/2014/main" id="{8ABE9E46-5CDB-42FC-8360-80281B75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48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Packet-switching: store-and-forward</a:t>
            </a:r>
          </a:p>
        </p:txBody>
      </p:sp>
      <p:sp>
        <p:nvSpPr>
          <p:cNvPr id="7373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8097018" cy="103981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seconds to transmit (push out)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-bit packet into link at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bps</a:t>
            </a:r>
          </a:p>
          <a:p>
            <a:pPr eaLnBrk="1" hangingPunct="1">
              <a:buSzPct val="75000"/>
            </a:pPr>
            <a:r>
              <a:rPr lang="en-US" altLang="zh-CN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and forward: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packet must  arrive at router before it can be transmitted on next link</a:t>
            </a: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1609" y="4618650"/>
            <a:ext cx="8572391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7.5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Mbits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1.5 Mbps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One-hop transmission delay =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L/R</a:t>
            </a:r>
            <a:r>
              <a: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sec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= 2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(assuming zero propagation delay)</a:t>
            </a:r>
          </a:p>
          <a:p>
            <a:pPr marL="0" indent="0" eaLnBrk="1" hangingPunct="1">
              <a:lnSpc>
                <a:spcPct val="90000"/>
              </a:lnSpc>
              <a:buSz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about one packet of length 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sending over a path of 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links, each of rate </a:t>
            </a:r>
            <a:r>
              <a:rPr lang="en-US" altLang="zh-CN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R?</a:t>
            </a:r>
          </a:p>
        </p:txBody>
      </p:sp>
      <p:sp>
        <p:nvSpPr>
          <p:cNvPr id="73736" name="Text Box 43"/>
          <p:cNvSpPr txBox="1">
            <a:spLocks noChangeArrowheads="1"/>
          </p:cNvSpPr>
          <p:nvPr/>
        </p:nvSpPr>
        <p:spPr bwMode="auto">
          <a:xfrm>
            <a:off x="6084168" y="4656138"/>
            <a:ext cx="2797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73800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cxnSp>
        <p:nvCxnSpPr>
          <p:cNvPr id="73740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4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73796" name="Picture 95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97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798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799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 w="2540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73794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3795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73790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1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3792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73786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73745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7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73784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73748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73749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73750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9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73776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73780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73781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73782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73783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10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3770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73772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73773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73774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73775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11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3767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73758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73759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12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3764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73761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pic>
        <p:nvPicPr>
          <p:cNvPr id="13" name="Picture 2" descr="查看源图像">
            <a:extLst>
              <a:ext uri="{FF2B5EF4-FFF2-40B4-BE49-F238E27FC236}">
                <a16:creationId xmlns:a16="http://schemas.microsoft.com/office/drawing/2014/main" id="{5C30ECA4-6935-1B69-08E0-AC06E3F4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49"/>
          <p:cNvSpPr txBox="1"/>
          <p:nvPr/>
        </p:nvSpPr>
        <p:spPr>
          <a:xfrm>
            <a:off x="4054282" y="3006521"/>
            <a:ext cx="7809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 smtClean="0">
                <a:solidFill>
                  <a:prstClr val="black"/>
                </a:solidFill>
                <a:latin typeface="Calibri"/>
                <a:ea typeface="+mn-ea"/>
              </a:rPr>
              <a:t>router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7585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585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585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3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585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59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585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5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75850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851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757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Packet Switching: queueing delay, loss</a:t>
            </a:r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82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83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84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85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86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87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88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5789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5790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5791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5792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5793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5794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grpSp>
        <p:nvGrpSpPr>
          <p:cNvPr id="5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75846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5847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5848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5849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75796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5797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75798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99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00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01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75802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75803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5804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i="1"/>
              <a:t>R</a:t>
            </a:r>
            <a:r>
              <a:rPr lang="en-US" altLang="zh-CN" sz="1800"/>
              <a:t> = 100 Mb/s</a:t>
            </a:r>
          </a:p>
        </p:txBody>
      </p:sp>
      <p:sp>
        <p:nvSpPr>
          <p:cNvPr id="75805" name="Text Box 309"/>
          <p:cNvSpPr txBox="1">
            <a:spLocks noChangeArrowheads="1"/>
          </p:cNvSpPr>
          <p:nvPr/>
        </p:nvSpPr>
        <p:spPr bwMode="auto">
          <a:xfrm>
            <a:off x="3625850" y="2438400"/>
            <a:ext cx="15712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i="1" dirty="0"/>
              <a:t>R</a:t>
            </a:r>
            <a:r>
              <a:rPr lang="en-US" altLang="zh-CN" sz="2000" dirty="0"/>
              <a:t> = 15 Mb/s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75806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zh-CN">
              <a:solidFill>
                <a:schemeClr val="accent1"/>
              </a:solidFill>
            </a:endParaRPr>
          </a:p>
        </p:txBody>
      </p:sp>
      <p:sp>
        <p:nvSpPr>
          <p:cNvPr id="75807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08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809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D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5810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E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5811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103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zh-CN" sz="1800" dirty="0" smtClean="0"/>
              <a:t>Queue</a:t>
            </a:r>
            <a:r>
              <a:rPr lang="en-US" altLang="zh-CN" dirty="0" smtClean="0"/>
              <a:t>(</a:t>
            </a:r>
            <a:r>
              <a:rPr lang="zh-CN" altLang="en-US" sz="1800" dirty="0" smtClean="0"/>
              <a:t>队列</a:t>
            </a:r>
            <a:r>
              <a:rPr lang="en-US" altLang="zh-CN" sz="1800" dirty="0" smtClean="0"/>
              <a:t>) </a:t>
            </a:r>
            <a:r>
              <a:rPr lang="en-US" altLang="zh-CN" sz="1800" dirty="0"/>
              <a:t>of packets</a:t>
            </a:r>
          </a:p>
          <a:p>
            <a:pPr algn="ctr">
              <a:lnSpc>
                <a:spcPct val="85000"/>
              </a:lnSpc>
            </a:pPr>
            <a:r>
              <a:rPr lang="en-US" altLang="zh-CN" sz="1800" dirty="0"/>
              <a:t>waiting for output link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75812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75844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845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75842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843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75840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841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75838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5839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75830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5831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5832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1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5836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37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5834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35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819" name="Rectangle 6"/>
          <p:cNvSpPr>
            <a:spLocks noChangeArrowheads="1"/>
          </p:cNvSpPr>
          <p:nvPr/>
        </p:nvSpPr>
        <p:spPr bwMode="auto">
          <a:xfrm>
            <a:off x="374649" y="4876912"/>
            <a:ext cx="8445823" cy="11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arrival rate (in bits) to link exceeds transmission rate of link for a period of time: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packets will queue, wait to be transmitted on link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queuing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packets can be dropped (lost) if memory (buffer) fills up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packet loss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820" name="Picture 16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" y="915988"/>
            <a:ext cx="7313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7582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582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582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3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582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29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582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2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387474" y="4406900"/>
            <a:ext cx="8076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buffer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packets that the router is about to send into that link. 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查看源图像">
            <a:extLst>
              <a:ext uri="{FF2B5EF4-FFF2-40B4-BE49-F238E27FC236}">
                <a16:creationId xmlns:a16="http://schemas.microsoft.com/office/drawing/2014/main" id="{F3693AB7-4B37-2AEE-C1DB-7C9D08678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矩形 83"/>
          <p:cNvSpPr/>
          <p:nvPr/>
        </p:nvSpPr>
        <p:spPr>
          <a:xfrm>
            <a:off x="4334237" y="61093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6"/>
              </a:rPr>
              <a:t>Queuing and Loss Interactive Animation (unicam.it)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19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6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400" y="228600"/>
            <a:ext cx="80564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Two key network-core functions</a:t>
            </a:r>
          </a:p>
        </p:txBody>
      </p:sp>
      <p:sp>
        <p:nvSpPr>
          <p:cNvPr id="177" name="Content Placeholder 4">
            <a:extLst>
              <a:ext uri="{FF2B5EF4-FFF2-40B4-BE49-F238E27FC236}">
                <a16:creationId xmlns:a16="http://schemas.microsoft.com/office/drawing/2014/main" id="{952F2407-C642-7348-A8D7-43AB1BBE8A6A}"/>
              </a:ext>
            </a:extLst>
          </p:cNvPr>
          <p:cNvSpPr txBox="1">
            <a:spLocks/>
          </p:cNvSpPr>
          <p:nvPr/>
        </p:nvSpPr>
        <p:spPr bwMode="auto">
          <a:xfrm>
            <a:off x="249400" y="2743429"/>
            <a:ext cx="2528205" cy="229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en-US" sz="2400" kern="0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Forwarding: </a:t>
            </a:r>
          </a:p>
          <a:p>
            <a:pPr marL="0" indent="0">
              <a:buNone/>
            </a:pPr>
            <a:r>
              <a:rPr lang="en-US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local</a:t>
            </a:r>
            <a:r>
              <a:rPr lang="en-US" altLang="en-US" sz="2000" kern="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action: move arriving packets from router’</a:t>
            </a:r>
            <a:r>
              <a:rPr lang="en-US" altLang="ja-JP" sz="2000" kern="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 input link to appropriate router output link</a:t>
            </a:r>
          </a:p>
          <a:p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Freeform 2">
            <a:extLst>
              <a:ext uri="{FF2B5EF4-FFF2-40B4-BE49-F238E27FC236}">
                <a16:creationId xmlns:a16="http://schemas.microsoft.com/office/drawing/2014/main" id="{FF2E779B-19C4-C84C-AF23-86A160C7809A}"/>
              </a:ext>
            </a:extLst>
          </p:cNvPr>
          <p:cNvSpPr>
            <a:spLocks/>
          </p:cNvSpPr>
          <p:nvPr/>
        </p:nvSpPr>
        <p:spPr bwMode="auto">
          <a:xfrm>
            <a:off x="3754540" y="4045671"/>
            <a:ext cx="2136653" cy="1110680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79" name="Freeform 6">
            <a:extLst>
              <a:ext uri="{FF2B5EF4-FFF2-40B4-BE49-F238E27FC236}">
                <a16:creationId xmlns:a16="http://schemas.microsoft.com/office/drawing/2014/main" id="{EADD15B8-1F38-C144-B4FC-77401AC13A48}"/>
              </a:ext>
            </a:extLst>
          </p:cNvPr>
          <p:cNvSpPr>
            <a:spLocks/>
          </p:cNvSpPr>
          <p:nvPr/>
        </p:nvSpPr>
        <p:spPr bwMode="auto">
          <a:xfrm>
            <a:off x="4233320" y="4273045"/>
            <a:ext cx="407322" cy="221422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0" name="Freeform 91">
            <a:extLst>
              <a:ext uri="{FF2B5EF4-FFF2-40B4-BE49-F238E27FC236}">
                <a16:creationId xmlns:a16="http://schemas.microsoft.com/office/drawing/2014/main" id="{B3932AB8-93E3-2F43-A748-0726EC875A6F}"/>
              </a:ext>
            </a:extLst>
          </p:cNvPr>
          <p:cNvSpPr>
            <a:spLocks/>
          </p:cNvSpPr>
          <p:nvPr/>
        </p:nvSpPr>
        <p:spPr bwMode="auto">
          <a:xfrm>
            <a:off x="5014616" y="4268284"/>
            <a:ext cx="378738" cy="230945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1" name="Freeform 92">
            <a:extLst>
              <a:ext uri="{FF2B5EF4-FFF2-40B4-BE49-F238E27FC236}">
                <a16:creationId xmlns:a16="http://schemas.microsoft.com/office/drawing/2014/main" id="{86645581-8A95-834A-BD17-26E6EFA5E421}"/>
              </a:ext>
            </a:extLst>
          </p:cNvPr>
          <p:cNvSpPr>
            <a:spLocks/>
          </p:cNvSpPr>
          <p:nvPr/>
        </p:nvSpPr>
        <p:spPr bwMode="auto">
          <a:xfrm>
            <a:off x="4215455" y="4562321"/>
            <a:ext cx="360873" cy="178566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2" name="Freeform 93">
            <a:extLst>
              <a:ext uri="{FF2B5EF4-FFF2-40B4-BE49-F238E27FC236}">
                <a16:creationId xmlns:a16="http://schemas.microsoft.com/office/drawing/2014/main" id="{D6C52C6F-55EC-4B4B-8EE6-502A2CA3B84C}"/>
              </a:ext>
            </a:extLst>
          </p:cNvPr>
          <p:cNvSpPr>
            <a:spLocks/>
          </p:cNvSpPr>
          <p:nvPr/>
        </p:nvSpPr>
        <p:spPr bwMode="auto">
          <a:xfrm>
            <a:off x="4926482" y="4544465"/>
            <a:ext cx="471636" cy="185708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3" name="Freeform 94">
            <a:extLst>
              <a:ext uri="{FF2B5EF4-FFF2-40B4-BE49-F238E27FC236}">
                <a16:creationId xmlns:a16="http://schemas.microsoft.com/office/drawing/2014/main" id="{EF2A04CC-2036-2147-BE92-5D723E966AB5}"/>
              </a:ext>
            </a:extLst>
          </p:cNvPr>
          <p:cNvSpPr>
            <a:spLocks/>
          </p:cNvSpPr>
          <p:nvPr/>
        </p:nvSpPr>
        <p:spPr bwMode="auto">
          <a:xfrm>
            <a:off x="5426702" y="4584940"/>
            <a:ext cx="154830" cy="38094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4" name="Freeform 95">
            <a:extLst>
              <a:ext uri="{FF2B5EF4-FFF2-40B4-BE49-F238E27FC236}">
                <a16:creationId xmlns:a16="http://schemas.microsoft.com/office/drawing/2014/main" id="{1357444A-5412-B441-B7F1-0ABDD8FDCB19}"/>
              </a:ext>
            </a:extLst>
          </p:cNvPr>
          <p:cNvSpPr>
            <a:spLocks/>
          </p:cNvSpPr>
          <p:nvPr/>
        </p:nvSpPr>
        <p:spPr bwMode="auto">
          <a:xfrm>
            <a:off x="4500104" y="4984927"/>
            <a:ext cx="552624" cy="5595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5" name="Freeform 96">
            <a:extLst>
              <a:ext uri="{FF2B5EF4-FFF2-40B4-BE49-F238E27FC236}">
                <a16:creationId xmlns:a16="http://schemas.microsoft.com/office/drawing/2014/main" id="{59D740AB-C1B4-2849-8B9D-6AEF697D0749}"/>
              </a:ext>
            </a:extLst>
          </p:cNvPr>
          <p:cNvSpPr>
            <a:spLocks/>
          </p:cNvSpPr>
          <p:nvPr/>
        </p:nvSpPr>
        <p:spPr bwMode="auto">
          <a:xfrm>
            <a:off x="4097546" y="4580179"/>
            <a:ext cx="145302" cy="319037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6" name="Text Box 100">
            <a:extLst>
              <a:ext uri="{FF2B5EF4-FFF2-40B4-BE49-F238E27FC236}">
                <a16:creationId xmlns:a16="http://schemas.microsoft.com/office/drawing/2014/main" id="{D9EBBE7F-1AC1-DD49-9B12-0321B6BF1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721" y="4212310"/>
            <a:ext cx="28084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50" kern="0">
                <a:solidFill>
                  <a:srgbClr val="000000"/>
                </a:solidFill>
                <a:cs typeface="Arial"/>
              </a:rPr>
              <a:t>1</a:t>
            </a:r>
          </a:p>
        </p:txBody>
      </p:sp>
      <p:sp>
        <p:nvSpPr>
          <p:cNvPr id="187" name="Text Box 101">
            <a:extLst>
              <a:ext uri="{FF2B5EF4-FFF2-40B4-BE49-F238E27FC236}">
                <a16:creationId xmlns:a16="http://schemas.microsoft.com/office/drawing/2014/main" id="{559FA9C3-4C06-B748-9497-463EDB81D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284" y="4523004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>
                <a:solidFill>
                  <a:srgbClr val="000000"/>
                </a:solidFill>
                <a:cs typeface="Arial"/>
              </a:rPr>
              <a:t>2</a:t>
            </a:r>
          </a:p>
        </p:txBody>
      </p:sp>
      <p:sp>
        <p:nvSpPr>
          <p:cNvPr id="188" name="Text Box 102">
            <a:extLst>
              <a:ext uri="{FF2B5EF4-FFF2-40B4-BE49-F238E27FC236}">
                <a16:creationId xmlns:a16="http://schemas.microsoft.com/office/drawing/2014/main" id="{3BBE9A1F-C0AA-2543-AF24-2DA796ADE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157" y="4577762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>
                <a:solidFill>
                  <a:srgbClr val="000000"/>
                </a:solidFill>
                <a:cs typeface="Arial"/>
              </a:rPr>
              <a:t>3</a:t>
            </a:r>
          </a:p>
        </p:txBody>
      </p:sp>
      <p:grpSp>
        <p:nvGrpSpPr>
          <p:cNvPr id="189" name="Group 1">
            <a:extLst>
              <a:ext uri="{FF2B5EF4-FFF2-40B4-BE49-F238E27FC236}">
                <a16:creationId xmlns:a16="http://schemas.microsoft.com/office/drawing/2014/main" id="{1DD5DCC4-02E2-1649-B2A3-9D4E0A262108}"/>
              </a:ext>
            </a:extLst>
          </p:cNvPr>
          <p:cNvGrpSpPr>
            <a:grpSpLocks/>
          </p:cNvGrpSpPr>
          <p:nvPr/>
        </p:nvGrpSpPr>
        <p:grpSpPr bwMode="auto">
          <a:xfrm rot="19587632">
            <a:off x="2816769" y="4883532"/>
            <a:ext cx="1085330" cy="230832"/>
            <a:chOff x="2437928" y="4567629"/>
            <a:chExt cx="1446652" cy="307824"/>
          </a:xfrm>
        </p:grpSpPr>
        <p:sp>
          <p:nvSpPr>
            <p:cNvPr id="190" name="Rectangle 98">
              <a:extLst>
                <a:ext uri="{FF2B5EF4-FFF2-40B4-BE49-F238E27FC236}">
                  <a16:creationId xmlns:a16="http://schemas.microsoft.com/office/drawing/2014/main" id="{DAED8E30-7EFF-5D47-A9D9-1395C15AC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928" y="4606491"/>
              <a:ext cx="1147455" cy="23811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91" name="Line 99">
              <a:extLst>
                <a:ext uri="{FF2B5EF4-FFF2-40B4-BE49-F238E27FC236}">
                  <a16:creationId xmlns:a16="http://schemas.microsoft.com/office/drawing/2014/main" id="{3B4DCCB4-358C-2945-BD39-D90CF9D09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2418" y="4739659"/>
              <a:ext cx="422162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192" name="Rectangle 104">
              <a:extLst>
                <a:ext uri="{FF2B5EF4-FFF2-40B4-BE49-F238E27FC236}">
                  <a16:creationId xmlns:a16="http://schemas.microsoft.com/office/drawing/2014/main" id="{509F2DE1-CFB9-584F-9A9E-EBE631DD6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594" y="4610052"/>
              <a:ext cx="426923" cy="239704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193" name="Text Box 105">
              <a:extLst>
                <a:ext uri="{FF2B5EF4-FFF2-40B4-BE49-F238E27FC236}">
                  <a16:creationId xmlns:a16="http://schemas.microsoft.com/office/drawing/2014/main" id="{32BE95A8-E240-0C46-886C-FB19052E1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9934">
              <a:off x="2985927" y="4567629"/>
              <a:ext cx="588010" cy="307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900" kern="0">
                  <a:solidFill>
                    <a:srgbClr val="000000"/>
                  </a:solidFill>
                  <a:cs typeface="Arial"/>
                </a:rPr>
                <a:t>0111</a:t>
              </a:r>
            </a:p>
          </p:txBody>
        </p:sp>
      </p:grpSp>
      <p:sp>
        <p:nvSpPr>
          <p:cNvPr id="194" name="Text Box 106">
            <a:extLst>
              <a:ext uri="{FF2B5EF4-FFF2-40B4-BE49-F238E27FC236}">
                <a16:creationId xmlns:a16="http://schemas.microsoft.com/office/drawing/2014/main" id="{6C2D30C9-C124-A14F-8E31-BC5CBF38E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63" y="5514835"/>
            <a:ext cx="26725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 address in arriving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acket</a:t>
            </a:r>
            <a:r>
              <a:rPr lang="en-US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header</a:t>
            </a:r>
            <a:endParaRPr lang="en-US" alt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Line 107">
            <a:extLst>
              <a:ext uri="{FF2B5EF4-FFF2-40B4-BE49-F238E27FC236}">
                <a16:creationId xmlns:a16="http://schemas.microsoft.com/office/drawing/2014/main" id="{072205A6-9619-2641-B84D-F2DB72368D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3773" y="4505147"/>
            <a:ext cx="1056134" cy="6856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96" name="Line 119">
            <a:extLst>
              <a:ext uri="{FF2B5EF4-FFF2-40B4-BE49-F238E27FC236}">
                <a16:creationId xmlns:a16="http://schemas.microsoft.com/office/drawing/2014/main" id="{0B740026-EAE0-0240-86EC-A55B416CB5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5443" y="5074210"/>
            <a:ext cx="0" cy="37617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97" name="Freeform 121">
            <a:extLst>
              <a:ext uri="{FF2B5EF4-FFF2-40B4-BE49-F238E27FC236}">
                <a16:creationId xmlns:a16="http://schemas.microsoft.com/office/drawing/2014/main" id="{BA4C9CA2-C4D0-984B-AFE8-C9974B8B23F5}"/>
              </a:ext>
            </a:extLst>
          </p:cNvPr>
          <p:cNvSpPr>
            <a:spLocks/>
          </p:cNvSpPr>
          <p:nvPr/>
        </p:nvSpPr>
        <p:spPr bwMode="auto">
          <a:xfrm flipH="1">
            <a:off x="5516370" y="4164551"/>
            <a:ext cx="433524" cy="278563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98" name="Freeform 122">
            <a:extLst>
              <a:ext uri="{FF2B5EF4-FFF2-40B4-BE49-F238E27FC236}">
                <a16:creationId xmlns:a16="http://schemas.microsoft.com/office/drawing/2014/main" id="{F1A7D39F-695E-5640-85EA-21CF852D3A68}"/>
              </a:ext>
            </a:extLst>
          </p:cNvPr>
          <p:cNvSpPr>
            <a:spLocks/>
          </p:cNvSpPr>
          <p:nvPr/>
        </p:nvSpPr>
        <p:spPr bwMode="auto">
          <a:xfrm flipH="1">
            <a:off x="4766888" y="3914723"/>
            <a:ext cx="433524" cy="278563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99" name="Freeform 123">
            <a:extLst>
              <a:ext uri="{FF2B5EF4-FFF2-40B4-BE49-F238E27FC236}">
                <a16:creationId xmlns:a16="http://schemas.microsoft.com/office/drawing/2014/main" id="{E2E294CE-A2DB-714E-A0AC-422D97395F54}"/>
              </a:ext>
            </a:extLst>
          </p:cNvPr>
          <p:cNvSpPr>
            <a:spLocks/>
          </p:cNvSpPr>
          <p:nvPr/>
        </p:nvSpPr>
        <p:spPr bwMode="auto">
          <a:xfrm flipH="1" flipV="1">
            <a:off x="5268299" y="5074210"/>
            <a:ext cx="407322" cy="278563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00" name="Freeform 124">
            <a:extLst>
              <a:ext uri="{FF2B5EF4-FFF2-40B4-BE49-F238E27FC236}">
                <a16:creationId xmlns:a16="http://schemas.microsoft.com/office/drawing/2014/main" id="{01D680E8-9A4D-5040-ACCF-79EE0764823F}"/>
              </a:ext>
            </a:extLst>
          </p:cNvPr>
          <p:cNvSpPr>
            <a:spLocks/>
          </p:cNvSpPr>
          <p:nvPr/>
        </p:nvSpPr>
        <p:spPr bwMode="auto">
          <a:xfrm flipH="1" flipV="1">
            <a:off x="4255949" y="5062306"/>
            <a:ext cx="407322" cy="278563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01" name="Freeform 125">
            <a:extLst>
              <a:ext uri="{FF2B5EF4-FFF2-40B4-BE49-F238E27FC236}">
                <a16:creationId xmlns:a16="http://schemas.microsoft.com/office/drawing/2014/main" id="{EF252024-15E7-DD46-8C92-5B81D9757F49}"/>
              </a:ext>
            </a:extLst>
          </p:cNvPr>
          <p:cNvSpPr>
            <a:spLocks/>
          </p:cNvSpPr>
          <p:nvPr/>
        </p:nvSpPr>
        <p:spPr bwMode="auto">
          <a:xfrm flipH="1" flipV="1">
            <a:off x="4734297" y="4832131"/>
            <a:ext cx="414450" cy="358241"/>
          </a:xfrm>
          <a:custGeom>
            <a:avLst/>
            <a:gdLst>
              <a:gd name="T0" fmla="*/ 0 w 1443"/>
              <a:gd name="T1" fmla="*/ 0 h 816"/>
              <a:gd name="T2" fmla="*/ 2147483647 w 1443"/>
              <a:gd name="T3" fmla="*/ 2147483647 h 816"/>
              <a:gd name="T4" fmla="*/ 2147483647 w 1443"/>
              <a:gd name="T5" fmla="*/ 2147483647 h 816"/>
              <a:gd name="T6" fmla="*/ 2147483647 w 1443"/>
              <a:gd name="T7" fmla="*/ 2147483647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  <a:gd name="connsiteX0" fmla="*/ 0 w 10117"/>
              <a:gd name="connsiteY0" fmla="*/ 0 h 10550"/>
              <a:gd name="connsiteX1" fmla="*/ 7574 w 10117"/>
              <a:gd name="connsiteY1" fmla="*/ 10355 h 10550"/>
              <a:gd name="connsiteX2" fmla="*/ 9265 w 10117"/>
              <a:gd name="connsiteY2" fmla="*/ 10429 h 10550"/>
              <a:gd name="connsiteX3" fmla="*/ 10117 w 10117"/>
              <a:gd name="connsiteY3" fmla="*/ 833 h 10550"/>
              <a:gd name="connsiteX4" fmla="*/ 0 w 10117"/>
              <a:gd name="connsiteY4" fmla="*/ 0 h 10550"/>
              <a:gd name="connsiteX0" fmla="*/ 0 w 10175"/>
              <a:gd name="connsiteY0" fmla="*/ 9 h 10559"/>
              <a:gd name="connsiteX1" fmla="*/ 7574 w 10175"/>
              <a:gd name="connsiteY1" fmla="*/ 10364 h 10559"/>
              <a:gd name="connsiteX2" fmla="*/ 9265 w 10175"/>
              <a:gd name="connsiteY2" fmla="*/ 10438 h 10559"/>
              <a:gd name="connsiteX3" fmla="*/ 10175 w 10175"/>
              <a:gd name="connsiteY3" fmla="*/ 0 h 10559"/>
              <a:gd name="connsiteX4" fmla="*/ 0 w 10175"/>
              <a:gd name="connsiteY4" fmla="*/ 9 h 1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5" h="10559">
                <a:moveTo>
                  <a:pt x="0" y="9"/>
                </a:moveTo>
                <a:cubicBezTo>
                  <a:pt x="3957" y="3502"/>
                  <a:pt x="6049" y="5781"/>
                  <a:pt x="7574" y="10364"/>
                </a:cubicBezTo>
                <a:cubicBezTo>
                  <a:pt x="8329" y="10279"/>
                  <a:pt x="8572" y="10781"/>
                  <a:pt x="9265" y="10438"/>
                </a:cubicBezTo>
                <a:cubicBezTo>
                  <a:pt x="8877" y="5033"/>
                  <a:pt x="9018" y="4253"/>
                  <a:pt x="10175" y="0"/>
                </a:cubicBezTo>
                <a:lnTo>
                  <a:pt x="0" y="9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202" name="Group 126">
            <a:extLst>
              <a:ext uri="{FF2B5EF4-FFF2-40B4-BE49-F238E27FC236}">
                <a16:creationId xmlns:a16="http://schemas.microsoft.com/office/drawing/2014/main" id="{A0DBCF2A-68BC-0E49-9BC5-C97C8363D864}"/>
              </a:ext>
            </a:extLst>
          </p:cNvPr>
          <p:cNvGrpSpPr>
            <a:grpSpLocks/>
          </p:cNvGrpSpPr>
          <p:nvPr/>
        </p:nvGrpSpPr>
        <p:grpSpPr bwMode="auto">
          <a:xfrm>
            <a:off x="4772843" y="3581401"/>
            <a:ext cx="413277" cy="339275"/>
            <a:chOff x="2886" y="1668"/>
            <a:chExt cx="347" cy="285"/>
          </a:xfrm>
        </p:grpSpPr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71169ED3-AFC0-4148-B3AF-F5CDA7528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1668"/>
              <a:ext cx="347" cy="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04" name="Oval 128">
              <a:extLst>
                <a:ext uri="{FF2B5EF4-FFF2-40B4-BE49-F238E27FC236}">
                  <a16:creationId xmlns:a16="http://schemas.microsoft.com/office/drawing/2014/main" id="{AC629926-7E0E-2847-8D33-F54223348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1674"/>
              <a:ext cx="314" cy="7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05" name="Rectangle 129">
              <a:extLst>
                <a:ext uri="{FF2B5EF4-FFF2-40B4-BE49-F238E27FC236}">
                  <a16:creationId xmlns:a16="http://schemas.microsoft.com/office/drawing/2014/main" id="{FC623931-6ACB-D741-B606-3ADCC24EC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" y="1785"/>
              <a:ext cx="300" cy="1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06" name="Line 130">
              <a:extLst>
                <a:ext uri="{FF2B5EF4-FFF2-40B4-BE49-F238E27FC236}">
                  <a16:creationId xmlns:a16="http://schemas.microsoft.com/office/drawing/2014/main" id="{089D0DF0-9BD9-F942-ABBC-2C2B3307E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2" y="1811"/>
              <a:ext cx="1" cy="1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7" name="Line 131">
              <a:extLst>
                <a:ext uri="{FF2B5EF4-FFF2-40B4-BE49-F238E27FC236}">
                  <a16:creationId xmlns:a16="http://schemas.microsoft.com/office/drawing/2014/main" id="{0E53DB83-F101-5545-A34E-97BFB2854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" y="1842"/>
              <a:ext cx="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8" name="Line 132">
              <a:extLst>
                <a:ext uri="{FF2B5EF4-FFF2-40B4-BE49-F238E27FC236}">
                  <a16:creationId xmlns:a16="http://schemas.microsoft.com/office/drawing/2014/main" id="{EABDFEE7-706B-B849-BCF8-C4C3EBFA8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2" y="1812"/>
              <a:ext cx="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09" name="AutoShape 133">
              <a:extLst>
                <a:ext uri="{FF2B5EF4-FFF2-40B4-BE49-F238E27FC236}">
                  <a16:creationId xmlns:a16="http://schemas.microsoft.com/office/drawing/2014/main" id="{891A9424-3FE8-FF4E-9F56-53905C4379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51" y="1745"/>
              <a:ext cx="29" cy="41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</p:grpSp>
      <p:grpSp>
        <p:nvGrpSpPr>
          <p:cNvPr id="210" name="Group 134">
            <a:extLst>
              <a:ext uri="{FF2B5EF4-FFF2-40B4-BE49-F238E27FC236}">
                <a16:creationId xmlns:a16="http://schemas.microsoft.com/office/drawing/2014/main" id="{19AA9F68-22E1-614E-ABF6-392E3AC11A2A}"/>
              </a:ext>
            </a:extLst>
          </p:cNvPr>
          <p:cNvGrpSpPr>
            <a:grpSpLocks/>
          </p:cNvGrpSpPr>
          <p:nvPr/>
        </p:nvGrpSpPr>
        <p:grpSpPr bwMode="auto">
          <a:xfrm>
            <a:off x="5520455" y="3825955"/>
            <a:ext cx="413277" cy="339275"/>
            <a:chOff x="2886" y="1668"/>
            <a:chExt cx="347" cy="285"/>
          </a:xfrm>
        </p:grpSpPr>
        <p:sp>
          <p:nvSpPr>
            <p:cNvPr id="211" name="Rectangle 135">
              <a:extLst>
                <a:ext uri="{FF2B5EF4-FFF2-40B4-BE49-F238E27FC236}">
                  <a16:creationId xmlns:a16="http://schemas.microsoft.com/office/drawing/2014/main" id="{EAD44720-65AD-9041-929E-69D918729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1668"/>
              <a:ext cx="347" cy="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12" name="Oval 136">
              <a:extLst>
                <a:ext uri="{FF2B5EF4-FFF2-40B4-BE49-F238E27FC236}">
                  <a16:creationId xmlns:a16="http://schemas.microsoft.com/office/drawing/2014/main" id="{5A2842E3-83E1-6F46-A170-FBD2EAFAA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1674"/>
              <a:ext cx="314" cy="7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13" name="Rectangle 137">
              <a:extLst>
                <a:ext uri="{FF2B5EF4-FFF2-40B4-BE49-F238E27FC236}">
                  <a16:creationId xmlns:a16="http://schemas.microsoft.com/office/drawing/2014/main" id="{5D953EEF-DB10-AB46-89E0-2D0204A95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" y="1785"/>
              <a:ext cx="300" cy="1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14" name="Line 138">
              <a:extLst>
                <a:ext uri="{FF2B5EF4-FFF2-40B4-BE49-F238E27FC236}">
                  <a16:creationId xmlns:a16="http://schemas.microsoft.com/office/drawing/2014/main" id="{F94B58EF-BCEB-9C4C-8317-B25CD84B17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2" y="1811"/>
              <a:ext cx="1" cy="1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5" name="Line 139">
              <a:extLst>
                <a:ext uri="{FF2B5EF4-FFF2-40B4-BE49-F238E27FC236}">
                  <a16:creationId xmlns:a16="http://schemas.microsoft.com/office/drawing/2014/main" id="{BBB093F8-922C-0344-B963-C8ECD30B6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" y="1842"/>
              <a:ext cx="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6" name="Line 140">
              <a:extLst>
                <a:ext uri="{FF2B5EF4-FFF2-40B4-BE49-F238E27FC236}">
                  <a16:creationId xmlns:a16="http://schemas.microsoft.com/office/drawing/2014/main" id="{D21DC1F8-C38D-B14D-A544-B1D9CF1CD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2" y="1812"/>
              <a:ext cx="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17" name="AutoShape 141">
              <a:extLst>
                <a:ext uri="{FF2B5EF4-FFF2-40B4-BE49-F238E27FC236}">
                  <a16:creationId xmlns:a16="http://schemas.microsoft.com/office/drawing/2014/main" id="{43F8D630-2301-B744-AE1A-D9F4AA9D1F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51" y="1745"/>
              <a:ext cx="29" cy="41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</p:grpSp>
      <p:sp>
        <p:nvSpPr>
          <p:cNvPr id="218" name="Rectangle 143">
            <a:extLst>
              <a:ext uri="{FF2B5EF4-FFF2-40B4-BE49-F238E27FC236}">
                <a16:creationId xmlns:a16="http://schemas.microsoft.com/office/drawing/2014/main" id="{E300D31A-9F41-1046-8BDC-FA062AA6A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198" y="5343250"/>
            <a:ext cx="413277" cy="3392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kern="0">
              <a:solidFill>
                <a:srgbClr val="000000"/>
              </a:solidFill>
              <a:cs typeface="Arial"/>
            </a:endParaRPr>
          </a:p>
        </p:txBody>
      </p:sp>
      <p:sp>
        <p:nvSpPr>
          <p:cNvPr id="219" name="Oval 144">
            <a:extLst>
              <a:ext uri="{FF2B5EF4-FFF2-40B4-BE49-F238E27FC236}">
                <a16:creationId xmlns:a16="http://schemas.microsoft.com/office/drawing/2014/main" id="{3CBE6854-ED5B-BB4C-96CF-87D28DDCE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827" y="5350392"/>
            <a:ext cx="373974" cy="8809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kern="0">
              <a:solidFill>
                <a:srgbClr val="000000"/>
              </a:solidFill>
              <a:cs typeface="Arial"/>
            </a:endParaRPr>
          </a:p>
        </p:txBody>
      </p:sp>
      <p:sp>
        <p:nvSpPr>
          <p:cNvPr id="220" name="Rectangle 145">
            <a:extLst>
              <a:ext uri="{FF2B5EF4-FFF2-40B4-BE49-F238E27FC236}">
                <a16:creationId xmlns:a16="http://schemas.microsoft.com/office/drawing/2014/main" id="{8AE3F3D6-CBEF-C24A-800F-FB4513598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355" y="5482531"/>
            <a:ext cx="357300" cy="1857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kern="0">
              <a:solidFill>
                <a:srgbClr val="000000"/>
              </a:solidFill>
              <a:cs typeface="Arial"/>
            </a:endParaRPr>
          </a:p>
        </p:txBody>
      </p:sp>
      <p:sp>
        <p:nvSpPr>
          <p:cNvPr id="221" name="Line 146">
            <a:extLst>
              <a:ext uri="{FF2B5EF4-FFF2-40B4-BE49-F238E27FC236}">
                <a16:creationId xmlns:a16="http://schemas.microsoft.com/office/drawing/2014/main" id="{C64871C2-76E7-8247-8F42-BCCB69335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8634" y="5513482"/>
            <a:ext cx="1191" cy="15475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22" name="Line 147">
            <a:extLst>
              <a:ext uri="{FF2B5EF4-FFF2-40B4-BE49-F238E27FC236}">
                <a16:creationId xmlns:a16="http://schemas.microsoft.com/office/drawing/2014/main" id="{14013ACF-BB40-FF4E-A4EF-9848CA9C1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7355" y="5550386"/>
            <a:ext cx="357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23" name="Line 148">
            <a:extLst>
              <a:ext uri="{FF2B5EF4-FFF2-40B4-BE49-F238E27FC236}">
                <a16:creationId xmlns:a16="http://schemas.microsoft.com/office/drawing/2014/main" id="{E0DF6D46-E77F-4D44-90E6-2EFA29583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164" y="5514672"/>
            <a:ext cx="357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24" name="AutoShape 149">
            <a:extLst>
              <a:ext uri="{FF2B5EF4-FFF2-40B4-BE49-F238E27FC236}">
                <a16:creationId xmlns:a16="http://schemas.microsoft.com/office/drawing/2014/main" id="{B9FB9FE5-8C8F-134F-8BF9-5B707F4F282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451721" y="5434901"/>
            <a:ext cx="34523" cy="48831"/>
          </a:xfrm>
          <a:prstGeom prst="rightArrow">
            <a:avLst>
              <a:gd name="adj1" fmla="val 51167"/>
              <a:gd name="adj2" fmla="val 39736"/>
            </a:avLst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kern="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225" name="Group 150">
            <a:extLst>
              <a:ext uri="{FF2B5EF4-FFF2-40B4-BE49-F238E27FC236}">
                <a16:creationId xmlns:a16="http://schemas.microsoft.com/office/drawing/2014/main" id="{794D8C65-863B-7440-89F4-69D1561AD1FD}"/>
              </a:ext>
            </a:extLst>
          </p:cNvPr>
          <p:cNvGrpSpPr>
            <a:grpSpLocks/>
          </p:cNvGrpSpPr>
          <p:nvPr/>
        </p:nvGrpSpPr>
        <p:grpSpPr bwMode="auto">
          <a:xfrm>
            <a:off x="4733540" y="5191557"/>
            <a:ext cx="413277" cy="339275"/>
            <a:chOff x="2886" y="1668"/>
            <a:chExt cx="347" cy="285"/>
          </a:xfrm>
        </p:grpSpPr>
        <p:sp>
          <p:nvSpPr>
            <p:cNvPr id="226" name="Rectangle 151">
              <a:extLst>
                <a:ext uri="{FF2B5EF4-FFF2-40B4-BE49-F238E27FC236}">
                  <a16:creationId xmlns:a16="http://schemas.microsoft.com/office/drawing/2014/main" id="{2825FAC5-6CFD-2E46-931F-D681BD62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1668"/>
              <a:ext cx="347" cy="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7" name="Oval 152">
              <a:extLst>
                <a:ext uri="{FF2B5EF4-FFF2-40B4-BE49-F238E27FC236}">
                  <a16:creationId xmlns:a16="http://schemas.microsoft.com/office/drawing/2014/main" id="{D6F4F3D5-1AF2-B242-902D-0665A266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1674"/>
              <a:ext cx="314" cy="7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8" name="Rectangle 153">
              <a:extLst>
                <a:ext uri="{FF2B5EF4-FFF2-40B4-BE49-F238E27FC236}">
                  <a16:creationId xmlns:a16="http://schemas.microsoft.com/office/drawing/2014/main" id="{BE2CF67F-599D-6C42-A399-894E9CA81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" y="1785"/>
              <a:ext cx="300" cy="1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29" name="Line 154">
              <a:extLst>
                <a:ext uri="{FF2B5EF4-FFF2-40B4-BE49-F238E27FC236}">
                  <a16:creationId xmlns:a16="http://schemas.microsoft.com/office/drawing/2014/main" id="{371F415A-A0F7-D045-ABCD-50703CBF5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2" y="1811"/>
              <a:ext cx="1" cy="1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30" name="Line 155">
              <a:extLst>
                <a:ext uri="{FF2B5EF4-FFF2-40B4-BE49-F238E27FC236}">
                  <a16:creationId xmlns:a16="http://schemas.microsoft.com/office/drawing/2014/main" id="{DD302482-684F-2343-93A8-2F996284F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" y="1842"/>
              <a:ext cx="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31" name="Line 156">
              <a:extLst>
                <a:ext uri="{FF2B5EF4-FFF2-40B4-BE49-F238E27FC236}">
                  <a16:creationId xmlns:a16="http://schemas.microsoft.com/office/drawing/2014/main" id="{8D3FA778-9973-5E45-BBD7-6E5B0FA17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2" y="1812"/>
              <a:ext cx="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32" name="AutoShape 157">
              <a:extLst>
                <a:ext uri="{FF2B5EF4-FFF2-40B4-BE49-F238E27FC236}">
                  <a16:creationId xmlns:a16="http://schemas.microsoft.com/office/drawing/2014/main" id="{9BF1C706-69A5-F64D-8549-5FB64FFC0B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51" y="1745"/>
              <a:ext cx="29" cy="41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</p:grpSp>
      <p:grpSp>
        <p:nvGrpSpPr>
          <p:cNvPr id="233" name="Group 158">
            <a:extLst>
              <a:ext uri="{FF2B5EF4-FFF2-40B4-BE49-F238E27FC236}">
                <a16:creationId xmlns:a16="http://schemas.microsoft.com/office/drawing/2014/main" id="{10DF1FFB-5BD4-B34D-869E-FF2A21B927AA}"/>
              </a:ext>
            </a:extLst>
          </p:cNvPr>
          <p:cNvGrpSpPr>
            <a:grpSpLocks/>
          </p:cNvGrpSpPr>
          <p:nvPr/>
        </p:nvGrpSpPr>
        <p:grpSpPr bwMode="auto">
          <a:xfrm>
            <a:off x="4241657" y="5323012"/>
            <a:ext cx="413277" cy="339275"/>
            <a:chOff x="2886" y="1668"/>
            <a:chExt cx="347" cy="285"/>
          </a:xfrm>
        </p:grpSpPr>
        <p:sp>
          <p:nvSpPr>
            <p:cNvPr id="234" name="Rectangle 159">
              <a:extLst>
                <a:ext uri="{FF2B5EF4-FFF2-40B4-BE49-F238E27FC236}">
                  <a16:creationId xmlns:a16="http://schemas.microsoft.com/office/drawing/2014/main" id="{A91C4B44-0DD4-A341-8AA2-C361F078D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1668"/>
              <a:ext cx="347" cy="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5" name="Oval 160">
              <a:extLst>
                <a:ext uri="{FF2B5EF4-FFF2-40B4-BE49-F238E27FC236}">
                  <a16:creationId xmlns:a16="http://schemas.microsoft.com/office/drawing/2014/main" id="{8E1DE29A-03CB-C545-98EA-12E2D05F3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5" y="1674"/>
              <a:ext cx="314" cy="7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6" name="Rectangle 161">
              <a:extLst>
                <a:ext uri="{FF2B5EF4-FFF2-40B4-BE49-F238E27FC236}">
                  <a16:creationId xmlns:a16="http://schemas.microsoft.com/office/drawing/2014/main" id="{81AA95AB-263F-834C-92D5-FD7617AE1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" y="1785"/>
              <a:ext cx="300" cy="1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237" name="Line 162">
              <a:extLst>
                <a:ext uri="{FF2B5EF4-FFF2-40B4-BE49-F238E27FC236}">
                  <a16:creationId xmlns:a16="http://schemas.microsoft.com/office/drawing/2014/main" id="{51CF65F6-671F-AD4D-B5B3-DF84B6F538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2" y="1811"/>
              <a:ext cx="1" cy="1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38" name="Line 163">
              <a:extLst>
                <a:ext uri="{FF2B5EF4-FFF2-40B4-BE49-F238E27FC236}">
                  <a16:creationId xmlns:a16="http://schemas.microsoft.com/office/drawing/2014/main" id="{3BE02048-718D-7149-8610-55725AF95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" y="1842"/>
              <a:ext cx="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39" name="Line 164">
              <a:extLst>
                <a:ext uri="{FF2B5EF4-FFF2-40B4-BE49-F238E27FC236}">
                  <a16:creationId xmlns:a16="http://schemas.microsoft.com/office/drawing/2014/main" id="{DDC9E059-0152-C446-8DB2-52D116DAA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2" y="1812"/>
              <a:ext cx="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/>
              </a:endParaRPr>
            </a:p>
          </p:txBody>
        </p:sp>
        <p:sp>
          <p:nvSpPr>
            <p:cNvPr id="240" name="AutoShape 165">
              <a:extLst>
                <a:ext uri="{FF2B5EF4-FFF2-40B4-BE49-F238E27FC236}">
                  <a16:creationId xmlns:a16="http://schemas.microsoft.com/office/drawing/2014/main" id="{EC851BD2-FB97-7743-85E6-12DE087E47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51" y="1745"/>
              <a:ext cx="29" cy="41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</p:grpSp>
      <p:sp>
        <p:nvSpPr>
          <p:cNvPr id="241" name="Freeform 3">
            <a:extLst>
              <a:ext uri="{FF2B5EF4-FFF2-40B4-BE49-F238E27FC236}">
                <a16:creationId xmlns:a16="http://schemas.microsoft.com/office/drawing/2014/main" id="{DEA17EE7-6646-5049-8B03-582779382B33}"/>
              </a:ext>
            </a:extLst>
          </p:cNvPr>
          <p:cNvSpPr>
            <a:spLocks/>
          </p:cNvSpPr>
          <p:nvPr/>
        </p:nvSpPr>
        <p:spPr bwMode="auto">
          <a:xfrm rot="16200000">
            <a:off x="3266264" y="3284973"/>
            <a:ext cx="541096" cy="1721071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  <a:gd name="connsiteX0" fmla="*/ 0 w 6741"/>
              <a:gd name="connsiteY0" fmla="*/ 0 h 15505"/>
              <a:gd name="connsiteX1" fmla="*/ 2801 w 6741"/>
              <a:gd name="connsiteY1" fmla="*/ 10310 h 15505"/>
              <a:gd name="connsiteX2" fmla="*/ 3660 w 6741"/>
              <a:gd name="connsiteY2" fmla="*/ 10251 h 15505"/>
              <a:gd name="connsiteX3" fmla="*/ 6741 w 6741"/>
              <a:gd name="connsiteY3" fmla="*/ 14932 h 15505"/>
              <a:gd name="connsiteX4" fmla="*/ 0 w 6741"/>
              <a:gd name="connsiteY4" fmla="*/ 0 h 15505"/>
              <a:gd name="connsiteX0" fmla="*/ 5612 w 7164"/>
              <a:gd name="connsiteY0" fmla="*/ 0 h 10410"/>
              <a:gd name="connsiteX1" fmla="*/ 13 w 7164"/>
              <a:gd name="connsiteY1" fmla="*/ 7060 h 10410"/>
              <a:gd name="connsiteX2" fmla="*/ 1287 w 7164"/>
              <a:gd name="connsiteY2" fmla="*/ 7022 h 10410"/>
              <a:gd name="connsiteX3" fmla="*/ 5858 w 7164"/>
              <a:gd name="connsiteY3" fmla="*/ 10041 h 10410"/>
              <a:gd name="connsiteX4" fmla="*/ 5612 w 7164"/>
              <a:gd name="connsiteY4" fmla="*/ 0 h 10410"/>
              <a:gd name="connsiteX0" fmla="*/ 7932 w 10098"/>
              <a:gd name="connsiteY0" fmla="*/ 0 h 10001"/>
              <a:gd name="connsiteX1" fmla="*/ 116 w 10098"/>
              <a:gd name="connsiteY1" fmla="*/ 6782 h 10001"/>
              <a:gd name="connsiteX2" fmla="*/ 1894 w 10098"/>
              <a:gd name="connsiteY2" fmla="*/ 6745 h 10001"/>
              <a:gd name="connsiteX3" fmla="*/ 8275 w 10098"/>
              <a:gd name="connsiteY3" fmla="*/ 9646 h 10001"/>
              <a:gd name="connsiteX4" fmla="*/ 7932 w 10098"/>
              <a:gd name="connsiteY4" fmla="*/ 0 h 10001"/>
              <a:gd name="connsiteX0" fmla="*/ 7932 w 11399"/>
              <a:gd name="connsiteY0" fmla="*/ 0 h 10001"/>
              <a:gd name="connsiteX1" fmla="*/ 116 w 11399"/>
              <a:gd name="connsiteY1" fmla="*/ 6782 h 10001"/>
              <a:gd name="connsiteX2" fmla="*/ 1894 w 11399"/>
              <a:gd name="connsiteY2" fmla="*/ 6745 h 10001"/>
              <a:gd name="connsiteX3" fmla="*/ 8275 w 11399"/>
              <a:gd name="connsiteY3" fmla="*/ 9646 h 10001"/>
              <a:gd name="connsiteX4" fmla="*/ 7932 w 11399"/>
              <a:gd name="connsiteY4" fmla="*/ 0 h 10001"/>
              <a:gd name="connsiteX0" fmla="*/ 7932 w 8463"/>
              <a:gd name="connsiteY0" fmla="*/ 0 h 10001"/>
              <a:gd name="connsiteX1" fmla="*/ 116 w 8463"/>
              <a:gd name="connsiteY1" fmla="*/ 6782 h 10001"/>
              <a:gd name="connsiteX2" fmla="*/ 1894 w 8463"/>
              <a:gd name="connsiteY2" fmla="*/ 6745 h 10001"/>
              <a:gd name="connsiteX3" fmla="*/ 8275 w 8463"/>
              <a:gd name="connsiteY3" fmla="*/ 9646 h 10001"/>
              <a:gd name="connsiteX4" fmla="*/ 7932 w 8463"/>
              <a:gd name="connsiteY4" fmla="*/ 0 h 10001"/>
              <a:gd name="connsiteX0" fmla="*/ 10170 w 10376"/>
              <a:gd name="connsiteY0" fmla="*/ 0 h 9753"/>
              <a:gd name="connsiteX1" fmla="*/ 109 w 10376"/>
              <a:gd name="connsiteY1" fmla="*/ 6534 h 9753"/>
              <a:gd name="connsiteX2" fmla="*/ 2210 w 10376"/>
              <a:gd name="connsiteY2" fmla="*/ 6497 h 9753"/>
              <a:gd name="connsiteX3" fmla="*/ 9750 w 10376"/>
              <a:gd name="connsiteY3" fmla="*/ 9398 h 9753"/>
              <a:gd name="connsiteX4" fmla="*/ 10170 w 10376"/>
              <a:gd name="connsiteY4" fmla="*/ 0 h 9753"/>
              <a:gd name="connsiteX0" fmla="*/ 9801 w 9999"/>
              <a:gd name="connsiteY0" fmla="*/ 0 h 9636"/>
              <a:gd name="connsiteX1" fmla="*/ 105 w 9999"/>
              <a:gd name="connsiteY1" fmla="*/ 6699 h 9636"/>
              <a:gd name="connsiteX2" fmla="*/ 2130 w 9999"/>
              <a:gd name="connsiteY2" fmla="*/ 6662 h 9636"/>
              <a:gd name="connsiteX3" fmla="*/ 9397 w 9999"/>
              <a:gd name="connsiteY3" fmla="*/ 9636 h 9636"/>
              <a:gd name="connsiteX4" fmla="*/ 9801 w 9999"/>
              <a:gd name="connsiteY4" fmla="*/ 0 h 9636"/>
              <a:gd name="connsiteX0" fmla="*/ 9802 w 10000"/>
              <a:gd name="connsiteY0" fmla="*/ 0 h 10000"/>
              <a:gd name="connsiteX1" fmla="*/ 105 w 10000"/>
              <a:gd name="connsiteY1" fmla="*/ 6952 h 10000"/>
              <a:gd name="connsiteX2" fmla="*/ 2130 w 10000"/>
              <a:gd name="connsiteY2" fmla="*/ 6914 h 10000"/>
              <a:gd name="connsiteX3" fmla="*/ 9398 w 10000"/>
              <a:gd name="connsiteY3" fmla="*/ 10000 h 10000"/>
              <a:gd name="connsiteX4" fmla="*/ 9802 w 10000"/>
              <a:gd name="connsiteY4" fmla="*/ 0 h 10000"/>
              <a:gd name="connsiteX0" fmla="*/ 9697 w 9895"/>
              <a:gd name="connsiteY0" fmla="*/ 0 h 10000"/>
              <a:gd name="connsiteX1" fmla="*/ 0 w 9895"/>
              <a:gd name="connsiteY1" fmla="*/ 6952 h 10000"/>
              <a:gd name="connsiteX2" fmla="*/ 2025 w 9895"/>
              <a:gd name="connsiteY2" fmla="*/ 6914 h 10000"/>
              <a:gd name="connsiteX3" fmla="*/ 9293 w 9895"/>
              <a:gd name="connsiteY3" fmla="*/ 10000 h 10000"/>
              <a:gd name="connsiteX4" fmla="*/ 9697 w 9895"/>
              <a:gd name="connsiteY4" fmla="*/ 0 h 10000"/>
              <a:gd name="connsiteX0" fmla="*/ 9800 w 10001"/>
              <a:gd name="connsiteY0" fmla="*/ 0 h 10000"/>
              <a:gd name="connsiteX1" fmla="*/ 0 w 10001"/>
              <a:gd name="connsiteY1" fmla="*/ 6952 h 10000"/>
              <a:gd name="connsiteX2" fmla="*/ 2314 w 10001"/>
              <a:gd name="connsiteY2" fmla="*/ 7860 h 10000"/>
              <a:gd name="connsiteX3" fmla="*/ 9392 w 10001"/>
              <a:gd name="connsiteY3" fmla="*/ 10000 h 10000"/>
              <a:gd name="connsiteX4" fmla="*/ 9800 w 10001"/>
              <a:gd name="connsiteY4" fmla="*/ 0 h 10000"/>
              <a:gd name="connsiteX0" fmla="*/ 9800 w 10001"/>
              <a:gd name="connsiteY0" fmla="*/ 0 h 10000"/>
              <a:gd name="connsiteX1" fmla="*/ 0 w 10001"/>
              <a:gd name="connsiteY1" fmla="*/ 6952 h 10000"/>
              <a:gd name="connsiteX2" fmla="*/ 2314 w 10001"/>
              <a:gd name="connsiteY2" fmla="*/ 7860 h 10000"/>
              <a:gd name="connsiteX3" fmla="*/ 9392 w 10001"/>
              <a:gd name="connsiteY3" fmla="*/ 10000 h 10000"/>
              <a:gd name="connsiteX4" fmla="*/ 9800 w 10001"/>
              <a:gd name="connsiteY4" fmla="*/ 0 h 10000"/>
              <a:gd name="connsiteX0" fmla="*/ 9800 w 10001"/>
              <a:gd name="connsiteY0" fmla="*/ 0 h 10000"/>
              <a:gd name="connsiteX1" fmla="*/ 0 w 10001"/>
              <a:gd name="connsiteY1" fmla="*/ 6952 h 10000"/>
              <a:gd name="connsiteX2" fmla="*/ 2314 w 10001"/>
              <a:gd name="connsiteY2" fmla="*/ 7860 h 10000"/>
              <a:gd name="connsiteX3" fmla="*/ 9392 w 10001"/>
              <a:gd name="connsiteY3" fmla="*/ 10000 h 10000"/>
              <a:gd name="connsiteX4" fmla="*/ 9800 w 10001"/>
              <a:gd name="connsiteY4" fmla="*/ 0 h 10000"/>
              <a:gd name="connsiteX0" fmla="*/ 9800 w 10148"/>
              <a:gd name="connsiteY0" fmla="*/ 0 h 10158"/>
              <a:gd name="connsiteX1" fmla="*/ 0 w 10148"/>
              <a:gd name="connsiteY1" fmla="*/ 6952 h 10158"/>
              <a:gd name="connsiteX2" fmla="*/ 2314 w 10148"/>
              <a:gd name="connsiteY2" fmla="*/ 7860 h 10158"/>
              <a:gd name="connsiteX3" fmla="*/ 9794 w 10148"/>
              <a:gd name="connsiteY3" fmla="*/ 10158 h 10158"/>
              <a:gd name="connsiteX4" fmla="*/ 9800 w 10148"/>
              <a:gd name="connsiteY4" fmla="*/ 0 h 10158"/>
              <a:gd name="connsiteX0" fmla="*/ 9800 w 10148"/>
              <a:gd name="connsiteY0" fmla="*/ 0 h 10158"/>
              <a:gd name="connsiteX1" fmla="*/ 0 w 10148"/>
              <a:gd name="connsiteY1" fmla="*/ 6952 h 10158"/>
              <a:gd name="connsiteX2" fmla="*/ 1653 w 10148"/>
              <a:gd name="connsiteY2" fmla="*/ 8453 h 10158"/>
              <a:gd name="connsiteX3" fmla="*/ 9794 w 10148"/>
              <a:gd name="connsiteY3" fmla="*/ 10158 h 10158"/>
              <a:gd name="connsiteX4" fmla="*/ 9800 w 10148"/>
              <a:gd name="connsiteY4" fmla="*/ 0 h 10158"/>
              <a:gd name="connsiteX0" fmla="*/ 9800 w 10148"/>
              <a:gd name="connsiteY0" fmla="*/ 0 h 10158"/>
              <a:gd name="connsiteX1" fmla="*/ 0 w 10148"/>
              <a:gd name="connsiteY1" fmla="*/ 6952 h 10158"/>
              <a:gd name="connsiteX2" fmla="*/ 1653 w 10148"/>
              <a:gd name="connsiteY2" fmla="*/ 8453 h 10158"/>
              <a:gd name="connsiteX3" fmla="*/ 9794 w 10148"/>
              <a:gd name="connsiteY3" fmla="*/ 10158 h 10158"/>
              <a:gd name="connsiteX4" fmla="*/ 9800 w 10148"/>
              <a:gd name="connsiteY4" fmla="*/ 0 h 10158"/>
              <a:gd name="connsiteX0" fmla="*/ 8194 w 8542"/>
              <a:gd name="connsiteY0" fmla="*/ 0 h 10158"/>
              <a:gd name="connsiteX1" fmla="*/ 0 w 8542"/>
              <a:gd name="connsiteY1" fmla="*/ 7601 h 10158"/>
              <a:gd name="connsiteX2" fmla="*/ 47 w 8542"/>
              <a:gd name="connsiteY2" fmla="*/ 8453 h 10158"/>
              <a:gd name="connsiteX3" fmla="*/ 8188 w 8542"/>
              <a:gd name="connsiteY3" fmla="*/ 10158 h 10158"/>
              <a:gd name="connsiteX4" fmla="*/ 8194 w 8542"/>
              <a:gd name="connsiteY4" fmla="*/ 0 h 10158"/>
              <a:gd name="connsiteX0" fmla="*/ 9538 w 9975"/>
              <a:gd name="connsiteY0" fmla="*/ 0 h 10128"/>
              <a:gd name="connsiteX1" fmla="*/ 0 w 9975"/>
              <a:gd name="connsiteY1" fmla="*/ 7611 h 10128"/>
              <a:gd name="connsiteX2" fmla="*/ 55 w 9975"/>
              <a:gd name="connsiteY2" fmla="*/ 8450 h 10128"/>
              <a:gd name="connsiteX3" fmla="*/ 9586 w 9975"/>
              <a:gd name="connsiteY3" fmla="*/ 10128 h 10128"/>
              <a:gd name="connsiteX4" fmla="*/ 9538 w 9975"/>
              <a:gd name="connsiteY4" fmla="*/ 0 h 10128"/>
              <a:gd name="connsiteX0" fmla="*/ 9562 w 9999"/>
              <a:gd name="connsiteY0" fmla="*/ 0 h 10000"/>
              <a:gd name="connsiteX1" fmla="*/ 0 w 9999"/>
              <a:gd name="connsiteY1" fmla="*/ 7515 h 10000"/>
              <a:gd name="connsiteX2" fmla="*/ 55 w 9999"/>
              <a:gd name="connsiteY2" fmla="*/ 8343 h 10000"/>
              <a:gd name="connsiteX3" fmla="*/ 9610 w 9999"/>
              <a:gd name="connsiteY3" fmla="*/ 10000 h 10000"/>
              <a:gd name="connsiteX4" fmla="*/ 9562 w 9999"/>
              <a:gd name="connsiteY4" fmla="*/ 0 h 10000"/>
              <a:gd name="connsiteX0" fmla="*/ 9563 w 10000"/>
              <a:gd name="connsiteY0" fmla="*/ 0 h 10126"/>
              <a:gd name="connsiteX1" fmla="*/ 0 w 10000"/>
              <a:gd name="connsiteY1" fmla="*/ 7515 h 10126"/>
              <a:gd name="connsiteX2" fmla="*/ 55 w 10000"/>
              <a:gd name="connsiteY2" fmla="*/ 8343 h 10126"/>
              <a:gd name="connsiteX3" fmla="*/ 9611 w 10000"/>
              <a:gd name="connsiteY3" fmla="*/ 10126 h 10126"/>
              <a:gd name="connsiteX4" fmla="*/ 9563 w 10000"/>
              <a:gd name="connsiteY4" fmla="*/ 0 h 10126"/>
              <a:gd name="connsiteX0" fmla="*/ 9563 w 10000"/>
              <a:gd name="connsiteY0" fmla="*/ 0 h 10126"/>
              <a:gd name="connsiteX1" fmla="*/ 0 w 10000"/>
              <a:gd name="connsiteY1" fmla="*/ 7515 h 10126"/>
              <a:gd name="connsiteX2" fmla="*/ 55 w 10000"/>
              <a:gd name="connsiteY2" fmla="*/ 8343 h 10126"/>
              <a:gd name="connsiteX3" fmla="*/ 9611 w 10000"/>
              <a:gd name="connsiteY3" fmla="*/ 10126 h 10126"/>
              <a:gd name="connsiteX4" fmla="*/ 9563 w 10000"/>
              <a:gd name="connsiteY4" fmla="*/ 0 h 10126"/>
              <a:gd name="connsiteX0" fmla="*/ 9563 w 9799"/>
              <a:gd name="connsiteY0" fmla="*/ 0 h 10126"/>
              <a:gd name="connsiteX1" fmla="*/ 0 w 9799"/>
              <a:gd name="connsiteY1" fmla="*/ 7515 h 10126"/>
              <a:gd name="connsiteX2" fmla="*/ 55 w 9799"/>
              <a:gd name="connsiteY2" fmla="*/ 8343 h 10126"/>
              <a:gd name="connsiteX3" fmla="*/ 9611 w 9799"/>
              <a:gd name="connsiteY3" fmla="*/ 10126 h 10126"/>
              <a:gd name="connsiteX4" fmla="*/ 9563 w 9799"/>
              <a:gd name="connsiteY4" fmla="*/ 0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" h="10126">
                <a:moveTo>
                  <a:pt x="9563" y="0"/>
                </a:moveTo>
                <a:cubicBezTo>
                  <a:pt x="6380" y="3447"/>
                  <a:pt x="4378" y="4742"/>
                  <a:pt x="0" y="7515"/>
                </a:cubicBezTo>
                <a:cubicBezTo>
                  <a:pt x="19" y="7790"/>
                  <a:pt x="36" y="8067"/>
                  <a:pt x="55" y="8343"/>
                </a:cubicBezTo>
                <a:cubicBezTo>
                  <a:pt x="3592" y="8754"/>
                  <a:pt x="6787" y="8518"/>
                  <a:pt x="9611" y="10126"/>
                </a:cubicBezTo>
                <a:cubicBezTo>
                  <a:pt x="9580" y="4725"/>
                  <a:pt x="10082" y="3581"/>
                  <a:pt x="9563" y="0"/>
                </a:cubicBezTo>
                <a:close/>
              </a:path>
            </a:pathLst>
          </a:custGeom>
          <a:gradFill rotWithShape="1">
            <a:gsLst>
              <a:gs pos="75000">
                <a:schemeClr val="bg1">
                  <a:lumMod val="85000"/>
                </a:schemeClr>
              </a:gs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10800000" scaled="0"/>
          </a:gradFill>
          <a:ln>
            <a:noFill/>
          </a:ln>
          <a:effectLst/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42" name="Rectangle 4">
            <a:extLst>
              <a:ext uri="{FF2B5EF4-FFF2-40B4-BE49-F238E27FC236}">
                <a16:creationId xmlns:a16="http://schemas.microsoft.com/office/drawing/2014/main" id="{164DBCFC-5616-9547-B9D4-E3DCFE3BE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839" y="2137356"/>
            <a:ext cx="1738313" cy="17502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kern="0">
              <a:solidFill>
                <a:srgbClr val="000000"/>
              </a:solidFill>
              <a:cs typeface="Arial"/>
            </a:endParaRPr>
          </a:p>
        </p:txBody>
      </p:sp>
      <p:sp>
        <p:nvSpPr>
          <p:cNvPr id="243" name="Oval 5">
            <a:extLst>
              <a:ext uri="{FF2B5EF4-FFF2-40B4-BE49-F238E27FC236}">
                <a16:creationId xmlns:a16="http://schemas.microsoft.com/office/drawing/2014/main" id="{022CCE76-7473-384C-B8AD-4B26D3605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6898" y="2176647"/>
            <a:ext cx="1571625" cy="453628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kern="0">
              <a:solidFill>
                <a:srgbClr val="000000"/>
              </a:solidFill>
              <a:cs typeface="Arial"/>
            </a:endParaRPr>
          </a:p>
        </p:txBody>
      </p:sp>
      <p:sp>
        <p:nvSpPr>
          <p:cNvPr id="244" name="Text Box 108">
            <a:extLst>
              <a:ext uri="{FF2B5EF4-FFF2-40B4-BE49-F238E27FC236}">
                <a16:creationId xmlns:a16="http://schemas.microsoft.com/office/drawing/2014/main" id="{5C8E906F-87BB-6246-A8F8-5B849D560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452" y="2129081"/>
            <a:ext cx="139779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35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Algorithm</a:t>
            </a:r>
          </a:p>
        </p:txBody>
      </p:sp>
      <p:sp>
        <p:nvSpPr>
          <p:cNvPr id="245" name="Rectangle 109">
            <a:extLst>
              <a:ext uri="{FF2B5EF4-FFF2-40B4-BE49-F238E27FC236}">
                <a16:creationId xmlns:a16="http://schemas.microsoft.com/office/drawing/2014/main" id="{5814F0BC-A4E2-414A-8230-B48770800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7379" y="2796914"/>
            <a:ext cx="1503760" cy="10180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kern="0">
              <a:solidFill>
                <a:srgbClr val="000000"/>
              </a:solidFill>
              <a:cs typeface="Arial"/>
            </a:endParaRPr>
          </a:p>
        </p:txBody>
      </p:sp>
      <p:sp>
        <p:nvSpPr>
          <p:cNvPr id="246" name="Text Box 111">
            <a:extLst>
              <a:ext uri="{FF2B5EF4-FFF2-40B4-BE49-F238E27FC236}">
                <a16:creationId xmlns:a16="http://schemas.microsoft.com/office/drawing/2014/main" id="{C638B8A1-75B3-8749-A235-1EE1778B6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574" y="3006220"/>
            <a:ext cx="98822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 dirty="0">
                <a:solidFill>
                  <a:srgbClr val="000000"/>
                </a:solidFill>
                <a:cs typeface="Arial"/>
              </a:rPr>
              <a:t>Header value</a:t>
            </a:r>
          </a:p>
        </p:txBody>
      </p:sp>
      <p:sp>
        <p:nvSpPr>
          <p:cNvPr id="247" name="Text Box 112">
            <a:extLst>
              <a:ext uri="{FF2B5EF4-FFF2-40B4-BE49-F238E27FC236}">
                <a16:creationId xmlns:a16="http://schemas.microsoft.com/office/drawing/2014/main" id="{CAC7F94E-387B-054D-AC5B-A6ACAFEBC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196" y="3006538"/>
            <a:ext cx="919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50" kern="0" dirty="0">
                <a:solidFill>
                  <a:srgbClr val="000000"/>
                </a:solidFill>
                <a:cs typeface="Arial"/>
              </a:rPr>
              <a:t>output link</a:t>
            </a:r>
          </a:p>
        </p:txBody>
      </p:sp>
      <p:sp>
        <p:nvSpPr>
          <p:cNvPr id="248" name="Line 113">
            <a:extLst>
              <a:ext uri="{FF2B5EF4-FFF2-40B4-BE49-F238E27FC236}">
                <a16:creationId xmlns:a16="http://schemas.microsoft.com/office/drawing/2014/main" id="{F1E4DBAB-F3DB-A040-865E-B04E531361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3914" y="3014847"/>
            <a:ext cx="5953" cy="800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49" name="Text Box 114">
            <a:extLst>
              <a:ext uri="{FF2B5EF4-FFF2-40B4-BE49-F238E27FC236}">
                <a16:creationId xmlns:a16="http://schemas.microsoft.com/office/drawing/2014/main" id="{632019DF-E579-4B45-A8CE-2312F51B8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101" y="3218444"/>
            <a:ext cx="4411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kern="0">
                <a:solidFill>
                  <a:srgbClr val="000000"/>
                </a:solidFill>
                <a:cs typeface="Arial"/>
              </a:rPr>
              <a:t>0100</a:t>
            </a:r>
          </a:p>
          <a:p>
            <a:pPr algn="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kern="0">
                <a:solidFill>
                  <a:srgbClr val="000000"/>
                </a:solidFill>
                <a:cs typeface="Arial"/>
              </a:rPr>
              <a:t>0101</a:t>
            </a:r>
          </a:p>
          <a:p>
            <a:pPr algn="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kern="0">
                <a:solidFill>
                  <a:srgbClr val="000000"/>
                </a:solidFill>
                <a:cs typeface="Arial"/>
              </a:rPr>
              <a:t>0111</a:t>
            </a:r>
          </a:p>
          <a:p>
            <a:pPr algn="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kern="0">
                <a:solidFill>
                  <a:srgbClr val="000000"/>
                </a:solidFill>
                <a:cs typeface="Arial"/>
              </a:rPr>
              <a:t>1001</a:t>
            </a:r>
          </a:p>
        </p:txBody>
      </p:sp>
      <p:sp>
        <p:nvSpPr>
          <p:cNvPr id="250" name="Text Box 115">
            <a:extLst>
              <a:ext uri="{FF2B5EF4-FFF2-40B4-BE49-F238E27FC236}">
                <a16:creationId xmlns:a16="http://schemas.microsoft.com/office/drawing/2014/main" id="{54502672-4BE9-284A-B3B3-FA8A482CE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034" y="3218444"/>
            <a:ext cx="2487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kern="0">
                <a:solidFill>
                  <a:srgbClr val="000000"/>
                </a:solidFill>
                <a:cs typeface="Arial"/>
              </a:rPr>
              <a:t>3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kern="0">
                <a:solidFill>
                  <a:srgbClr val="000000"/>
                </a:solidFill>
                <a:cs typeface="Arial"/>
              </a:rPr>
              <a:t>2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kern="0">
                <a:solidFill>
                  <a:srgbClr val="000000"/>
                </a:solidFill>
                <a:cs typeface="Arial"/>
              </a:rPr>
              <a:t>2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kern="0">
                <a:solidFill>
                  <a:srgbClr val="000000"/>
                </a:solidFill>
                <a:cs typeface="Arial"/>
              </a:rPr>
              <a:t>1</a:t>
            </a:r>
          </a:p>
        </p:txBody>
      </p:sp>
      <p:sp>
        <p:nvSpPr>
          <p:cNvPr id="251" name="Line 116">
            <a:extLst>
              <a:ext uri="{FF2B5EF4-FFF2-40B4-BE49-F238E27FC236}">
                <a16:creationId xmlns:a16="http://schemas.microsoft.com/office/drawing/2014/main" id="{7AC235F1-D847-EB45-9746-2E1D0ED697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7379" y="3207728"/>
            <a:ext cx="1504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52" name="Line 117">
            <a:extLst>
              <a:ext uri="{FF2B5EF4-FFF2-40B4-BE49-F238E27FC236}">
                <a16:creationId xmlns:a16="http://schemas.microsoft.com/office/drawing/2014/main" id="{E3F3F0A3-B7B7-C84F-8E76-3C4C5F55C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1426" y="3021991"/>
            <a:ext cx="1504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53" name="Content Placeholder 4">
            <a:extLst>
              <a:ext uri="{FF2B5EF4-FFF2-40B4-BE49-F238E27FC236}">
                <a16:creationId xmlns:a16="http://schemas.microsoft.com/office/drawing/2014/main" id="{5ABADEC3-C709-CF41-9AAD-AD496B9E1BC9}"/>
              </a:ext>
            </a:extLst>
          </p:cNvPr>
          <p:cNvSpPr txBox="1">
            <a:spLocks/>
          </p:cNvSpPr>
          <p:nvPr/>
        </p:nvSpPr>
        <p:spPr>
          <a:xfrm>
            <a:off x="6322712" y="2225454"/>
            <a:ext cx="2666561" cy="22546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5" indent="0">
              <a:buNone/>
            </a:pPr>
            <a:r>
              <a:rPr lang="en-US" altLang="en-US" sz="2600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Routing: </a:t>
            </a:r>
          </a:p>
          <a:p>
            <a:pPr marL="300038" indent="-214313"/>
            <a:r>
              <a:rPr lang="en-US" altLang="en-US" sz="2100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global</a:t>
            </a:r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action: determine source-destination paths taken by packets</a:t>
            </a:r>
          </a:p>
          <a:p>
            <a:pPr marL="300038" indent="-214313"/>
            <a:r>
              <a:rPr lang="en-US" altLang="en-US" sz="21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routing algorithms</a:t>
            </a:r>
          </a:p>
          <a:p>
            <a:endParaRPr lang="en-US" sz="2100" dirty="0"/>
          </a:p>
        </p:txBody>
      </p:sp>
      <p:grpSp>
        <p:nvGrpSpPr>
          <p:cNvPr id="254" name="Group 767">
            <a:extLst>
              <a:ext uri="{FF2B5EF4-FFF2-40B4-BE49-F238E27FC236}">
                <a16:creationId xmlns:a16="http://schemas.microsoft.com/office/drawing/2014/main" id="{C0413C26-2428-294D-A985-438064AB22F8}"/>
              </a:ext>
            </a:extLst>
          </p:cNvPr>
          <p:cNvGrpSpPr/>
          <p:nvPr/>
        </p:nvGrpSpPr>
        <p:grpSpPr>
          <a:xfrm>
            <a:off x="5287401" y="4411135"/>
            <a:ext cx="433524" cy="214280"/>
            <a:chOff x="7493876" y="2774731"/>
            <a:chExt cx="1481958" cy="894622"/>
          </a:xfrm>
        </p:grpSpPr>
        <p:sp>
          <p:nvSpPr>
            <p:cNvPr id="255" name="Freeform 768">
              <a:extLst>
                <a:ext uri="{FF2B5EF4-FFF2-40B4-BE49-F238E27FC236}">
                  <a16:creationId xmlns:a16="http://schemas.microsoft.com/office/drawing/2014/main" id="{965C4A7A-7A5E-0148-8C9E-B16A4266DC8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     </a:t>
              </a:r>
            </a:p>
          </p:txBody>
        </p:sp>
        <p:sp>
          <p:nvSpPr>
            <p:cNvPr id="256" name="Oval 769">
              <a:extLst>
                <a:ext uri="{FF2B5EF4-FFF2-40B4-BE49-F238E27FC236}">
                  <a16:creationId xmlns:a16="http://schemas.microsoft.com/office/drawing/2014/main" id="{92E38B70-5FD9-2340-ACBB-8F93875300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</a:t>
              </a:r>
            </a:p>
          </p:txBody>
        </p:sp>
        <p:grpSp>
          <p:nvGrpSpPr>
            <p:cNvPr id="257" name="Group 770">
              <a:extLst>
                <a:ext uri="{FF2B5EF4-FFF2-40B4-BE49-F238E27FC236}">
                  <a16:creationId xmlns:a16="http://schemas.microsoft.com/office/drawing/2014/main" id="{E3B73C34-FD2E-1B48-A77A-22E11F715B0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8" name="Freeform 771">
                <a:extLst>
                  <a:ext uri="{FF2B5EF4-FFF2-40B4-BE49-F238E27FC236}">
                    <a16:creationId xmlns:a16="http://schemas.microsoft.com/office/drawing/2014/main" id="{E4276C6A-8274-8344-BE16-4ABFAA9AC4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9" name="Freeform 772">
                <a:extLst>
                  <a:ext uri="{FF2B5EF4-FFF2-40B4-BE49-F238E27FC236}">
                    <a16:creationId xmlns:a16="http://schemas.microsoft.com/office/drawing/2014/main" id="{20A2FF59-A2E8-7D4A-AF91-33EC3C561DA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0" name="Freeform 773">
                <a:extLst>
                  <a:ext uri="{FF2B5EF4-FFF2-40B4-BE49-F238E27FC236}">
                    <a16:creationId xmlns:a16="http://schemas.microsoft.com/office/drawing/2014/main" id="{903498AC-CE0A-4149-A230-F651FF8C1DF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1" name="Freeform 774">
                <a:extLst>
                  <a:ext uri="{FF2B5EF4-FFF2-40B4-BE49-F238E27FC236}">
                    <a16:creationId xmlns:a16="http://schemas.microsoft.com/office/drawing/2014/main" id="{B872917B-C402-9545-A450-6FA93A7AFF3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62" name="Group 775">
            <a:extLst>
              <a:ext uri="{FF2B5EF4-FFF2-40B4-BE49-F238E27FC236}">
                <a16:creationId xmlns:a16="http://schemas.microsoft.com/office/drawing/2014/main" id="{E243B6F1-DF5E-834B-A8AE-E9590849B60B}"/>
              </a:ext>
            </a:extLst>
          </p:cNvPr>
          <p:cNvGrpSpPr/>
          <p:nvPr/>
        </p:nvGrpSpPr>
        <p:grpSpPr>
          <a:xfrm>
            <a:off x="5011305" y="4901455"/>
            <a:ext cx="433524" cy="214280"/>
            <a:chOff x="7493876" y="2774731"/>
            <a:chExt cx="1481958" cy="894622"/>
          </a:xfrm>
        </p:grpSpPr>
        <p:sp>
          <p:nvSpPr>
            <p:cNvPr id="263" name="Freeform 776">
              <a:extLst>
                <a:ext uri="{FF2B5EF4-FFF2-40B4-BE49-F238E27FC236}">
                  <a16:creationId xmlns:a16="http://schemas.microsoft.com/office/drawing/2014/main" id="{84A4F67C-5B7E-A346-A9B5-707127538DB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     </a:t>
              </a:r>
            </a:p>
          </p:txBody>
        </p:sp>
        <p:sp>
          <p:nvSpPr>
            <p:cNvPr id="264" name="Oval 777">
              <a:extLst>
                <a:ext uri="{FF2B5EF4-FFF2-40B4-BE49-F238E27FC236}">
                  <a16:creationId xmlns:a16="http://schemas.microsoft.com/office/drawing/2014/main" id="{710EA80C-53BE-C640-847F-EF8C6F0C5E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</a:t>
              </a:r>
            </a:p>
          </p:txBody>
        </p:sp>
        <p:grpSp>
          <p:nvGrpSpPr>
            <p:cNvPr id="265" name="Group 778">
              <a:extLst>
                <a:ext uri="{FF2B5EF4-FFF2-40B4-BE49-F238E27FC236}">
                  <a16:creationId xmlns:a16="http://schemas.microsoft.com/office/drawing/2014/main" id="{6F05C597-EF04-8E46-ADDE-B5386A7B3E0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66" name="Freeform 779">
                <a:extLst>
                  <a:ext uri="{FF2B5EF4-FFF2-40B4-BE49-F238E27FC236}">
                    <a16:creationId xmlns:a16="http://schemas.microsoft.com/office/drawing/2014/main" id="{7C40FDF7-A328-1B4D-8506-754F6CBE08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7" name="Freeform 780">
                <a:extLst>
                  <a:ext uri="{FF2B5EF4-FFF2-40B4-BE49-F238E27FC236}">
                    <a16:creationId xmlns:a16="http://schemas.microsoft.com/office/drawing/2014/main" id="{5F61F868-DE1D-8F4B-B310-992E9BA5370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8" name="Freeform 781">
                <a:extLst>
                  <a:ext uri="{FF2B5EF4-FFF2-40B4-BE49-F238E27FC236}">
                    <a16:creationId xmlns:a16="http://schemas.microsoft.com/office/drawing/2014/main" id="{ECFAAB82-F382-5C46-A481-4E0EE52A629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9" name="Freeform 782">
                <a:extLst>
                  <a:ext uri="{FF2B5EF4-FFF2-40B4-BE49-F238E27FC236}">
                    <a16:creationId xmlns:a16="http://schemas.microsoft.com/office/drawing/2014/main" id="{81EF1C74-F122-EB4E-87D0-836B4BC6B1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70" name="Group 783">
            <a:extLst>
              <a:ext uri="{FF2B5EF4-FFF2-40B4-BE49-F238E27FC236}">
                <a16:creationId xmlns:a16="http://schemas.microsoft.com/office/drawing/2014/main" id="{32B9D5FB-6F2D-FC49-BA71-4E56467A288E}"/>
              </a:ext>
            </a:extLst>
          </p:cNvPr>
          <p:cNvGrpSpPr/>
          <p:nvPr/>
        </p:nvGrpSpPr>
        <p:grpSpPr>
          <a:xfrm>
            <a:off x="4143950" y="4864954"/>
            <a:ext cx="433524" cy="214280"/>
            <a:chOff x="7493876" y="2774731"/>
            <a:chExt cx="1481958" cy="894622"/>
          </a:xfrm>
        </p:grpSpPr>
        <p:sp>
          <p:nvSpPr>
            <p:cNvPr id="271" name="Freeform 784">
              <a:extLst>
                <a:ext uri="{FF2B5EF4-FFF2-40B4-BE49-F238E27FC236}">
                  <a16:creationId xmlns:a16="http://schemas.microsoft.com/office/drawing/2014/main" id="{6D9C8DA7-EC26-F440-A5E7-0414FEEDC3A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     </a:t>
              </a:r>
            </a:p>
          </p:txBody>
        </p:sp>
        <p:sp>
          <p:nvSpPr>
            <p:cNvPr id="272" name="Oval 785">
              <a:extLst>
                <a:ext uri="{FF2B5EF4-FFF2-40B4-BE49-F238E27FC236}">
                  <a16:creationId xmlns:a16="http://schemas.microsoft.com/office/drawing/2014/main" id="{75F55489-01E2-DC4E-8420-B6BA4282835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</a:t>
              </a:r>
            </a:p>
          </p:txBody>
        </p:sp>
        <p:grpSp>
          <p:nvGrpSpPr>
            <p:cNvPr id="273" name="Group 786">
              <a:extLst>
                <a:ext uri="{FF2B5EF4-FFF2-40B4-BE49-F238E27FC236}">
                  <a16:creationId xmlns:a16="http://schemas.microsoft.com/office/drawing/2014/main" id="{76171C91-B5DD-BD40-9E3B-82B64D920D4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4" name="Freeform 787">
                <a:extLst>
                  <a:ext uri="{FF2B5EF4-FFF2-40B4-BE49-F238E27FC236}">
                    <a16:creationId xmlns:a16="http://schemas.microsoft.com/office/drawing/2014/main" id="{92824FB2-3109-A24A-84EE-0875C22A171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5" name="Freeform 788">
                <a:extLst>
                  <a:ext uri="{FF2B5EF4-FFF2-40B4-BE49-F238E27FC236}">
                    <a16:creationId xmlns:a16="http://schemas.microsoft.com/office/drawing/2014/main" id="{B4992F98-C293-F14F-897F-0428DAF248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6" name="Freeform 789">
                <a:extLst>
                  <a:ext uri="{FF2B5EF4-FFF2-40B4-BE49-F238E27FC236}">
                    <a16:creationId xmlns:a16="http://schemas.microsoft.com/office/drawing/2014/main" id="{9D3E92E4-B967-074F-BDDA-6C78578D5D3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7" name="Freeform 790">
                <a:extLst>
                  <a:ext uri="{FF2B5EF4-FFF2-40B4-BE49-F238E27FC236}">
                    <a16:creationId xmlns:a16="http://schemas.microsoft.com/office/drawing/2014/main" id="{AC70E22F-7F6D-9D45-9031-FB98F8A400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78" name="Group 791">
            <a:extLst>
              <a:ext uri="{FF2B5EF4-FFF2-40B4-BE49-F238E27FC236}">
                <a16:creationId xmlns:a16="http://schemas.microsoft.com/office/drawing/2014/main" id="{0AAA6329-4E08-D94E-93EE-AC2FA25D6326}"/>
              </a:ext>
            </a:extLst>
          </p:cNvPr>
          <p:cNvGrpSpPr/>
          <p:nvPr/>
        </p:nvGrpSpPr>
        <p:grpSpPr>
          <a:xfrm>
            <a:off x="4598075" y="4178404"/>
            <a:ext cx="433524" cy="214280"/>
            <a:chOff x="7493876" y="2774731"/>
            <a:chExt cx="1481958" cy="894622"/>
          </a:xfrm>
        </p:grpSpPr>
        <p:sp>
          <p:nvSpPr>
            <p:cNvPr id="279" name="Freeform 792">
              <a:extLst>
                <a:ext uri="{FF2B5EF4-FFF2-40B4-BE49-F238E27FC236}">
                  <a16:creationId xmlns:a16="http://schemas.microsoft.com/office/drawing/2014/main" id="{BB444168-FD71-7E47-B4D6-391D9675421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     </a:t>
              </a:r>
            </a:p>
          </p:txBody>
        </p:sp>
        <p:sp>
          <p:nvSpPr>
            <p:cNvPr id="280" name="Oval 793">
              <a:extLst>
                <a:ext uri="{FF2B5EF4-FFF2-40B4-BE49-F238E27FC236}">
                  <a16:creationId xmlns:a16="http://schemas.microsoft.com/office/drawing/2014/main" id="{FAC70931-18C0-3E4B-9F7C-07190D628EE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</a:t>
              </a:r>
            </a:p>
          </p:txBody>
        </p:sp>
        <p:grpSp>
          <p:nvGrpSpPr>
            <p:cNvPr id="281" name="Group 794">
              <a:extLst>
                <a:ext uri="{FF2B5EF4-FFF2-40B4-BE49-F238E27FC236}">
                  <a16:creationId xmlns:a16="http://schemas.microsoft.com/office/drawing/2014/main" id="{CDA4CB47-2278-C94D-A8EA-8D5E2A74A82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2" name="Freeform 795">
                <a:extLst>
                  <a:ext uri="{FF2B5EF4-FFF2-40B4-BE49-F238E27FC236}">
                    <a16:creationId xmlns:a16="http://schemas.microsoft.com/office/drawing/2014/main" id="{DCDB30E9-C763-0E48-9E3E-72EAECA07B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3" name="Freeform 796">
                <a:extLst>
                  <a:ext uri="{FF2B5EF4-FFF2-40B4-BE49-F238E27FC236}">
                    <a16:creationId xmlns:a16="http://schemas.microsoft.com/office/drawing/2014/main" id="{77961B40-DE0E-B64A-AC4E-268EAB832F4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4" name="Freeform 797">
                <a:extLst>
                  <a:ext uri="{FF2B5EF4-FFF2-40B4-BE49-F238E27FC236}">
                    <a16:creationId xmlns:a16="http://schemas.microsoft.com/office/drawing/2014/main" id="{C29BE61B-DD17-1E48-955B-B459D24C9D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5" name="Freeform 798">
                <a:extLst>
                  <a:ext uri="{FF2B5EF4-FFF2-40B4-BE49-F238E27FC236}">
                    <a16:creationId xmlns:a16="http://schemas.microsoft.com/office/drawing/2014/main" id="{9D0B46F6-CDBE-9C4C-98C4-18ACE1C1CF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86" name="Group 799">
            <a:extLst>
              <a:ext uri="{FF2B5EF4-FFF2-40B4-BE49-F238E27FC236}">
                <a16:creationId xmlns:a16="http://schemas.microsoft.com/office/drawing/2014/main" id="{439AE64C-370D-E343-8E49-6C6768CBAF77}"/>
              </a:ext>
            </a:extLst>
          </p:cNvPr>
          <p:cNvGrpSpPr/>
          <p:nvPr/>
        </p:nvGrpSpPr>
        <p:grpSpPr>
          <a:xfrm>
            <a:off x="4531070" y="4626784"/>
            <a:ext cx="433524" cy="214280"/>
            <a:chOff x="7493876" y="2774731"/>
            <a:chExt cx="1481958" cy="894622"/>
          </a:xfrm>
        </p:grpSpPr>
        <p:sp>
          <p:nvSpPr>
            <p:cNvPr id="287" name="Freeform 800">
              <a:extLst>
                <a:ext uri="{FF2B5EF4-FFF2-40B4-BE49-F238E27FC236}">
                  <a16:creationId xmlns:a16="http://schemas.microsoft.com/office/drawing/2014/main" id="{E0A1DB2C-92C8-364E-BC47-FA5BAF52161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     </a:t>
              </a:r>
            </a:p>
          </p:txBody>
        </p:sp>
        <p:sp>
          <p:nvSpPr>
            <p:cNvPr id="288" name="Oval 801">
              <a:extLst>
                <a:ext uri="{FF2B5EF4-FFF2-40B4-BE49-F238E27FC236}">
                  <a16:creationId xmlns:a16="http://schemas.microsoft.com/office/drawing/2014/main" id="{84346A6B-FED3-C944-B74B-F5A1DE30FD5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</a:t>
              </a:r>
            </a:p>
          </p:txBody>
        </p:sp>
        <p:grpSp>
          <p:nvGrpSpPr>
            <p:cNvPr id="289" name="Group 802">
              <a:extLst>
                <a:ext uri="{FF2B5EF4-FFF2-40B4-BE49-F238E27FC236}">
                  <a16:creationId xmlns:a16="http://schemas.microsoft.com/office/drawing/2014/main" id="{543182CA-CB89-DA41-B460-2032628AECF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0" name="Freeform 803">
                <a:extLst>
                  <a:ext uri="{FF2B5EF4-FFF2-40B4-BE49-F238E27FC236}">
                    <a16:creationId xmlns:a16="http://schemas.microsoft.com/office/drawing/2014/main" id="{7C35BEA7-39EA-AF44-9B1A-9069DDBA13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Freeform 804">
                <a:extLst>
                  <a:ext uri="{FF2B5EF4-FFF2-40B4-BE49-F238E27FC236}">
                    <a16:creationId xmlns:a16="http://schemas.microsoft.com/office/drawing/2014/main" id="{CA289C9F-3DB7-7A4B-A338-B0CD67353F4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2" name="Freeform 805">
                <a:extLst>
                  <a:ext uri="{FF2B5EF4-FFF2-40B4-BE49-F238E27FC236}">
                    <a16:creationId xmlns:a16="http://schemas.microsoft.com/office/drawing/2014/main" id="{F5FC6510-D993-524E-B9F2-EB0A421DFE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3" name="Freeform 806">
                <a:extLst>
                  <a:ext uri="{FF2B5EF4-FFF2-40B4-BE49-F238E27FC236}">
                    <a16:creationId xmlns:a16="http://schemas.microsoft.com/office/drawing/2014/main" id="{C58489D3-AD98-5849-ADA3-B1C7B9B4B9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94" name="Group 807">
            <a:extLst>
              <a:ext uri="{FF2B5EF4-FFF2-40B4-BE49-F238E27FC236}">
                <a16:creationId xmlns:a16="http://schemas.microsoft.com/office/drawing/2014/main" id="{CBD30329-EF8A-434C-B6EE-CEE2CDB2D499}"/>
              </a:ext>
            </a:extLst>
          </p:cNvPr>
          <p:cNvGrpSpPr/>
          <p:nvPr/>
        </p:nvGrpSpPr>
        <p:grpSpPr>
          <a:xfrm>
            <a:off x="3821061" y="4409506"/>
            <a:ext cx="433524" cy="214280"/>
            <a:chOff x="7493876" y="2774731"/>
            <a:chExt cx="1481958" cy="894622"/>
          </a:xfrm>
        </p:grpSpPr>
        <p:sp>
          <p:nvSpPr>
            <p:cNvPr id="295" name="Freeform 808">
              <a:extLst>
                <a:ext uri="{FF2B5EF4-FFF2-40B4-BE49-F238E27FC236}">
                  <a16:creationId xmlns:a16="http://schemas.microsoft.com/office/drawing/2014/main" id="{C16A6827-70C6-5247-943E-DBCA19804B5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     </a:t>
              </a:r>
            </a:p>
          </p:txBody>
        </p:sp>
        <p:sp>
          <p:nvSpPr>
            <p:cNvPr id="296" name="Oval 809">
              <a:extLst>
                <a:ext uri="{FF2B5EF4-FFF2-40B4-BE49-F238E27FC236}">
                  <a16:creationId xmlns:a16="http://schemas.microsoft.com/office/drawing/2014/main" id="{701C0281-7FB7-B040-84C8-661D68EF69F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              </a:t>
              </a:r>
            </a:p>
          </p:txBody>
        </p:sp>
        <p:grpSp>
          <p:nvGrpSpPr>
            <p:cNvPr id="297" name="Group 810">
              <a:extLst>
                <a:ext uri="{FF2B5EF4-FFF2-40B4-BE49-F238E27FC236}">
                  <a16:creationId xmlns:a16="http://schemas.microsoft.com/office/drawing/2014/main" id="{019453D2-E67C-7F4E-82EB-B7EE9BD09D3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811">
                <a:extLst>
                  <a:ext uri="{FF2B5EF4-FFF2-40B4-BE49-F238E27FC236}">
                    <a16:creationId xmlns:a16="http://schemas.microsoft.com/office/drawing/2014/main" id="{43556055-0862-FA41-B220-5E3C09F46FA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9" name="Freeform 812">
                <a:extLst>
                  <a:ext uri="{FF2B5EF4-FFF2-40B4-BE49-F238E27FC236}">
                    <a16:creationId xmlns:a16="http://schemas.microsoft.com/office/drawing/2014/main" id="{7D44D9ED-1D38-B64F-B869-982F3B76A3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0" name="Freeform 813">
                <a:extLst>
                  <a:ext uri="{FF2B5EF4-FFF2-40B4-BE49-F238E27FC236}">
                    <a16:creationId xmlns:a16="http://schemas.microsoft.com/office/drawing/2014/main" id="{64929109-8482-0C43-AE9D-6EFDD2BC94E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1" name="Freeform 814">
                <a:extLst>
                  <a:ext uri="{FF2B5EF4-FFF2-40B4-BE49-F238E27FC236}">
                    <a16:creationId xmlns:a16="http://schemas.microsoft.com/office/drawing/2014/main" id="{61BC8A89-F1ED-CE46-9494-60CF8828663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302" name="Freeform 120">
            <a:extLst>
              <a:ext uri="{FF2B5EF4-FFF2-40B4-BE49-F238E27FC236}">
                <a16:creationId xmlns:a16="http://schemas.microsoft.com/office/drawing/2014/main" id="{9AB9F05A-A548-AC4E-83E2-A877F3B9A57F}"/>
              </a:ext>
            </a:extLst>
          </p:cNvPr>
          <p:cNvSpPr>
            <a:spLocks/>
          </p:cNvSpPr>
          <p:nvPr/>
        </p:nvSpPr>
        <p:spPr bwMode="auto">
          <a:xfrm>
            <a:off x="3652009" y="4475495"/>
            <a:ext cx="781400" cy="252338"/>
          </a:xfrm>
          <a:custGeom>
            <a:avLst/>
            <a:gdLst>
              <a:gd name="T0" fmla="*/ 0 w 10844"/>
              <a:gd name="T1" fmla="*/ 2147483647 h 14797"/>
              <a:gd name="T2" fmla="*/ 2147483647 w 10844"/>
              <a:gd name="T3" fmla="*/ 2147483647 h 14797"/>
              <a:gd name="T4" fmla="*/ 2147483647 w 10844"/>
              <a:gd name="T5" fmla="*/ 2147483647 h 14797"/>
              <a:gd name="T6" fmla="*/ 0 60000 65536"/>
              <a:gd name="T7" fmla="*/ 0 60000 65536"/>
              <a:gd name="T8" fmla="*/ 0 60000 65536"/>
              <a:gd name="T9" fmla="*/ 0 w 10844"/>
              <a:gd name="T10" fmla="*/ 0 h 14797"/>
              <a:gd name="T11" fmla="*/ 10844 w 10844"/>
              <a:gd name="T12" fmla="*/ 14797 h 147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44" h="14797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303" name="Text Box 108">
            <a:extLst>
              <a:ext uri="{FF2B5EF4-FFF2-40B4-BE49-F238E27FC236}">
                <a16:creationId xmlns:a16="http://schemas.microsoft.com/office/drawing/2014/main" id="{E7C9C96C-2BC6-C44A-AE8A-01BCFB474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566" y="2798348"/>
            <a:ext cx="16363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kern="0" dirty="0">
                <a:solidFill>
                  <a:srgbClr val="000000"/>
                </a:solidFill>
                <a:latin typeface="+mn-lt"/>
                <a:cs typeface="Arial"/>
              </a:rPr>
              <a:t>Forwarding</a:t>
            </a:r>
            <a:r>
              <a:rPr lang="zh-CN" altLang="en-US" sz="1200" kern="0" dirty="0">
                <a:solidFill>
                  <a:srgbClr val="000000"/>
                </a:solidFill>
                <a:latin typeface="+mn-lt"/>
                <a:cs typeface="Arial"/>
              </a:rPr>
              <a:t> </a:t>
            </a:r>
            <a:r>
              <a:rPr lang="en-US" altLang="zh-CN" sz="1200" kern="0" dirty="0">
                <a:solidFill>
                  <a:srgbClr val="000000"/>
                </a:solidFill>
                <a:latin typeface="+mn-lt"/>
                <a:cs typeface="Arial"/>
              </a:rPr>
              <a:t>Table</a:t>
            </a:r>
            <a:endParaRPr lang="en-US" altLang="en-US" sz="1200" kern="0" dirty="0">
              <a:solidFill>
                <a:srgbClr val="000000"/>
              </a:solidFill>
              <a:latin typeface="+mn-lt"/>
              <a:cs typeface="Arial"/>
            </a:endParaRPr>
          </a:p>
        </p:txBody>
      </p:sp>
      <p:cxnSp>
        <p:nvCxnSpPr>
          <p:cNvPr id="304" name="Straight Connector 421888">
            <a:extLst>
              <a:ext uri="{FF2B5EF4-FFF2-40B4-BE49-F238E27FC236}">
                <a16:creationId xmlns:a16="http://schemas.microsoft.com/office/drawing/2014/main" id="{A28CC61D-39D0-FF4B-80F5-8521552885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79712" y="2924944"/>
            <a:ext cx="773854" cy="361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1" name="AutoShape 118">
            <a:extLst>
              <a:ext uri="{FF2B5EF4-FFF2-40B4-BE49-F238E27FC236}">
                <a16:creationId xmlns:a16="http://schemas.microsoft.com/office/drawing/2014/main" id="{CE405A55-DEFA-E34D-A391-3BAFA1DB294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81273" y="2624322"/>
            <a:ext cx="180975" cy="204788"/>
          </a:xfrm>
          <a:prstGeom prst="rightArrow">
            <a:avLst>
              <a:gd name="adj1" fmla="val 51167"/>
              <a:gd name="adj2" fmla="val 39736"/>
            </a:avLst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350" kern="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312" name="Group 36">
            <a:extLst>
              <a:ext uri="{FF2B5EF4-FFF2-40B4-BE49-F238E27FC236}">
                <a16:creationId xmlns:a16="http://schemas.microsoft.com/office/drawing/2014/main" id="{DBED7CDA-AEE6-2541-9AFD-7236C61CB0E6}"/>
              </a:ext>
            </a:extLst>
          </p:cNvPr>
          <p:cNvGrpSpPr/>
          <p:nvPr/>
        </p:nvGrpSpPr>
        <p:grpSpPr>
          <a:xfrm>
            <a:off x="4259454" y="3589452"/>
            <a:ext cx="1657591" cy="1850306"/>
            <a:chOff x="5679271" y="3642935"/>
            <a:chExt cx="2210121" cy="2467075"/>
          </a:xfrm>
        </p:grpSpPr>
        <p:sp>
          <p:nvSpPr>
            <p:cNvPr id="313" name="Oval 144">
              <a:extLst>
                <a:ext uri="{FF2B5EF4-FFF2-40B4-BE49-F238E27FC236}">
                  <a16:creationId xmlns:a16="http://schemas.microsoft.com/office/drawing/2014/main" id="{4E37D2F6-DDCB-8546-96C0-5E09A9883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4350" y="599255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14" name="Oval 144">
              <a:extLst>
                <a:ext uri="{FF2B5EF4-FFF2-40B4-BE49-F238E27FC236}">
                  <a16:creationId xmlns:a16="http://schemas.microsoft.com/office/drawing/2014/main" id="{80C8C5ED-9FE0-294D-B088-D775F7E3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311" y="5792457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15" name="Oval 144">
              <a:extLst>
                <a:ext uri="{FF2B5EF4-FFF2-40B4-BE49-F238E27FC236}">
                  <a16:creationId xmlns:a16="http://schemas.microsoft.com/office/drawing/2014/main" id="{BD311204-2FD1-6E43-AED6-BB85A0E58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271" y="5968768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16" name="Oval 144">
              <a:extLst>
                <a:ext uri="{FF2B5EF4-FFF2-40B4-BE49-F238E27FC236}">
                  <a16:creationId xmlns:a16="http://schemas.microsoft.com/office/drawing/2014/main" id="{27DD786D-C69E-CB4C-B6E8-FAA46B06E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0760" y="3969843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317" name="Oval 144">
              <a:extLst>
                <a:ext uri="{FF2B5EF4-FFF2-40B4-BE49-F238E27FC236}">
                  <a16:creationId xmlns:a16="http://schemas.microsoft.com/office/drawing/2014/main" id="{D8D94D2F-82FD-AF4E-8B2B-09682F7E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5551" y="3642935"/>
              <a:ext cx="498632" cy="117457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350" kern="0">
                <a:solidFill>
                  <a:srgbClr val="000000"/>
                </a:solidFill>
                <a:cs typeface="Arial"/>
              </a:endParaRPr>
            </a:p>
          </p:txBody>
        </p:sp>
      </p:grpSp>
      <p:sp>
        <p:nvSpPr>
          <p:cNvPr id="318" name="Freeform 37">
            <a:extLst>
              <a:ext uri="{FF2B5EF4-FFF2-40B4-BE49-F238E27FC236}">
                <a16:creationId xmlns:a16="http://schemas.microsoft.com/office/drawing/2014/main" id="{EBF8C7CF-1CD2-E44B-AAD1-0E0FFDFB33AC}"/>
              </a:ext>
            </a:extLst>
          </p:cNvPr>
          <p:cNvSpPr/>
          <p:nvPr/>
        </p:nvSpPr>
        <p:spPr>
          <a:xfrm>
            <a:off x="4311139" y="4438652"/>
            <a:ext cx="1817610" cy="299380"/>
          </a:xfrm>
          <a:custGeom>
            <a:avLst/>
            <a:gdLst>
              <a:gd name="connsiteX0" fmla="*/ 0 w 2417086"/>
              <a:gd name="connsiteY0" fmla="*/ 136686 h 393747"/>
              <a:gd name="connsiteX1" fmla="*/ 613863 w 2417086"/>
              <a:gd name="connsiteY1" fmla="*/ 392462 h 393747"/>
              <a:gd name="connsiteX2" fmla="*/ 1579419 w 2417086"/>
              <a:gd name="connsiteY2" fmla="*/ 40770 h 393747"/>
              <a:gd name="connsiteX3" fmla="*/ 2417086 w 2417086"/>
              <a:gd name="connsiteY3" fmla="*/ 21586 h 393747"/>
              <a:gd name="connsiteX0" fmla="*/ 0 w 2423480"/>
              <a:gd name="connsiteY0" fmla="*/ 153322 h 410383"/>
              <a:gd name="connsiteX1" fmla="*/ 613863 w 2423480"/>
              <a:gd name="connsiteY1" fmla="*/ 409098 h 410383"/>
              <a:gd name="connsiteX2" fmla="*/ 1579419 w 2423480"/>
              <a:gd name="connsiteY2" fmla="*/ 57406 h 410383"/>
              <a:gd name="connsiteX3" fmla="*/ 2423480 w 2423480"/>
              <a:gd name="connsiteY3" fmla="*/ 12644 h 410383"/>
              <a:gd name="connsiteX0" fmla="*/ 0 w 2423480"/>
              <a:gd name="connsiteY0" fmla="*/ 142112 h 399173"/>
              <a:gd name="connsiteX1" fmla="*/ 613863 w 2423480"/>
              <a:gd name="connsiteY1" fmla="*/ 397888 h 399173"/>
              <a:gd name="connsiteX2" fmla="*/ 1579419 w 2423480"/>
              <a:gd name="connsiteY2" fmla="*/ 46196 h 399173"/>
              <a:gd name="connsiteX3" fmla="*/ 2423480 w 2423480"/>
              <a:gd name="connsiteY3" fmla="*/ 1434 h 39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480" h="399173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19" name="Group 32">
            <a:extLst>
              <a:ext uri="{FF2B5EF4-FFF2-40B4-BE49-F238E27FC236}">
                <a16:creationId xmlns:a16="http://schemas.microsoft.com/office/drawing/2014/main" id="{47688A7E-0980-EA46-BAFE-C85E8249B3CB}"/>
              </a:ext>
            </a:extLst>
          </p:cNvPr>
          <p:cNvGrpSpPr/>
          <p:nvPr/>
        </p:nvGrpSpPr>
        <p:grpSpPr>
          <a:xfrm>
            <a:off x="4200712" y="2401685"/>
            <a:ext cx="2139392" cy="2992754"/>
            <a:chOff x="5600948" y="2059246"/>
            <a:chExt cx="2852523" cy="3990339"/>
          </a:xfrm>
        </p:grpSpPr>
        <p:cxnSp>
          <p:nvCxnSpPr>
            <p:cNvPr id="320" name="Straight Connector 421894">
              <a:extLst>
                <a:ext uri="{FF2B5EF4-FFF2-40B4-BE49-F238E27FC236}">
                  <a16:creationId xmlns:a16="http://schemas.microsoft.com/office/drawing/2014/main" id="{FF953141-ECB6-0247-95B2-E79D8F07DA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600948" y="2062812"/>
              <a:ext cx="2852523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" name="Straight Connector 421894">
              <a:extLst>
                <a:ext uri="{FF2B5EF4-FFF2-40B4-BE49-F238E27FC236}">
                  <a16:creationId xmlns:a16="http://schemas.microsoft.com/office/drawing/2014/main" id="{C8B3443F-EA2C-1145-82B2-7AD7F1615359}"/>
                </a:ext>
              </a:extLst>
            </p:cNvPr>
            <p:cNvCxnSpPr>
              <a:cxnSpLocks noChangeShapeType="1"/>
              <a:endCxn id="204" idx="0"/>
            </p:cNvCxnSpPr>
            <p:nvPr/>
          </p:nvCxnSpPr>
          <p:spPr bwMode="auto">
            <a:xfrm flipH="1">
              <a:off x="6643279" y="2072337"/>
              <a:ext cx="1781930" cy="156938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" name="Straight Connector 421894">
              <a:extLst>
                <a:ext uri="{FF2B5EF4-FFF2-40B4-BE49-F238E27FC236}">
                  <a16:creationId xmlns:a16="http://schemas.microsoft.com/office/drawing/2014/main" id="{692AE3BC-3521-0A45-9F70-892BA8394ED3}"/>
                </a:ext>
              </a:extLst>
            </p:cNvPr>
            <p:cNvCxnSpPr>
              <a:cxnSpLocks noChangeShapeType="1"/>
              <a:endCxn id="212" idx="0"/>
            </p:cNvCxnSpPr>
            <p:nvPr/>
          </p:nvCxnSpPr>
          <p:spPr bwMode="auto">
            <a:xfrm flipH="1">
              <a:off x="7640094" y="2059246"/>
              <a:ext cx="802722" cy="1908551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23" name="Group 30">
              <a:extLst>
                <a:ext uri="{FF2B5EF4-FFF2-40B4-BE49-F238E27FC236}">
                  <a16:creationId xmlns:a16="http://schemas.microsoft.com/office/drawing/2014/main" id="{69F33713-9D72-CC4E-8B4F-6BC921BBDAB5}"/>
                </a:ext>
              </a:extLst>
            </p:cNvPr>
            <p:cNvGrpSpPr/>
            <p:nvPr/>
          </p:nvGrpSpPr>
          <p:grpSpPr>
            <a:xfrm>
              <a:off x="6178773" y="2060294"/>
              <a:ext cx="2270746" cy="3989291"/>
              <a:chOff x="6178773" y="2060294"/>
              <a:chExt cx="2270746" cy="3989291"/>
            </a:xfrm>
          </p:grpSpPr>
          <p:sp>
            <p:nvSpPr>
              <p:cNvPr id="324" name="Freeform 26">
                <a:extLst>
                  <a:ext uri="{FF2B5EF4-FFF2-40B4-BE49-F238E27FC236}">
                    <a16:creationId xmlns:a16="http://schemas.microsoft.com/office/drawing/2014/main" id="{42768938-F0DD-D54A-A242-C6BAC2ED4AF0}"/>
                  </a:ext>
                </a:extLst>
              </p:cNvPr>
              <p:cNvSpPr/>
              <p:nvPr/>
            </p:nvSpPr>
            <p:spPr>
              <a:xfrm>
                <a:off x="6852213" y="2060294"/>
                <a:ext cx="1597306" cy="3796496"/>
              </a:xfrm>
              <a:custGeom>
                <a:avLst/>
                <a:gdLst>
                  <a:gd name="connsiteX0" fmla="*/ 1597306 w 1597306"/>
                  <a:gd name="connsiteY0" fmla="*/ 0 h 3796496"/>
                  <a:gd name="connsiteX1" fmla="*/ 925974 w 1597306"/>
                  <a:gd name="connsiteY1" fmla="*/ 3784921 h 3796496"/>
                  <a:gd name="connsiteX2" fmla="*/ 0 w 1597306"/>
                  <a:gd name="connsiteY2" fmla="*/ 3796496 h 3796496"/>
                  <a:gd name="connsiteX3" fmla="*/ 0 w 1597306"/>
                  <a:gd name="connsiteY3" fmla="*/ 3796496 h 379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306" h="3796496">
                    <a:moveTo>
                      <a:pt x="1597306" y="0"/>
                    </a:moveTo>
                    <a:lnTo>
                      <a:pt x="925974" y="3784921"/>
                    </a:lnTo>
                    <a:lnTo>
                      <a:pt x="0" y="3796496"/>
                    </a:lnTo>
                    <a:lnTo>
                      <a:pt x="0" y="3796496"/>
                    </a:ln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325" name="Straight Connector 421894">
                <a:extLst>
                  <a:ext uri="{FF2B5EF4-FFF2-40B4-BE49-F238E27FC236}">
                    <a16:creationId xmlns:a16="http://schemas.microsoft.com/office/drawing/2014/main" id="{A48794C0-F4E0-1E4B-B13D-1B972E5F534C}"/>
                  </a:ext>
                </a:extLst>
              </p:cNvPr>
              <p:cNvCxnSpPr>
                <a:cxnSpLocks noChangeShapeType="1"/>
                <a:stCxn id="324" idx="1"/>
                <a:endCxn id="219" idx="6"/>
              </p:cNvCxnSpPr>
              <p:nvPr/>
            </p:nvCxnSpPr>
            <p:spPr bwMode="auto">
              <a:xfrm flipH="1">
                <a:off x="7535735" y="5845215"/>
                <a:ext cx="242452" cy="204370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" name="Straight Connector 421894">
                <a:extLst>
                  <a:ext uri="{FF2B5EF4-FFF2-40B4-BE49-F238E27FC236}">
                    <a16:creationId xmlns:a16="http://schemas.microsoft.com/office/drawing/2014/main" id="{5F9A93E4-4655-D04A-94BC-0F9166184777}"/>
                  </a:ext>
                </a:extLst>
              </p:cNvPr>
              <p:cNvCxnSpPr>
                <a:cxnSpLocks noChangeShapeType="1"/>
                <a:stCxn id="324" idx="1"/>
              </p:cNvCxnSpPr>
              <p:nvPr/>
            </p:nvCxnSpPr>
            <p:spPr bwMode="auto">
              <a:xfrm flipH="1">
                <a:off x="6178773" y="5845215"/>
                <a:ext cx="1599414" cy="18225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27" name="Group 39">
            <a:extLst>
              <a:ext uri="{FF2B5EF4-FFF2-40B4-BE49-F238E27FC236}">
                <a16:creationId xmlns:a16="http://schemas.microsoft.com/office/drawing/2014/main" id="{1AF9CD47-1028-BA40-AB36-C612218B6100}"/>
              </a:ext>
            </a:extLst>
          </p:cNvPr>
          <p:cNvGrpSpPr/>
          <p:nvPr/>
        </p:nvGrpSpPr>
        <p:grpSpPr>
          <a:xfrm>
            <a:off x="4274232" y="3722017"/>
            <a:ext cx="1637551" cy="1796228"/>
            <a:chOff x="5698975" y="3819688"/>
            <a:chExt cx="2183401" cy="2394971"/>
          </a:xfrm>
        </p:grpSpPr>
        <p:sp>
          <p:nvSpPr>
            <p:cNvPr id="328" name="Rectangle 38">
              <a:extLst>
                <a:ext uri="{FF2B5EF4-FFF2-40B4-BE49-F238E27FC236}">
                  <a16:creationId xmlns:a16="http://schemas.microsoft.com/office/drawing/2014/main" id="{3084319E-FBD0-F442-9880-9B2E7A611A86}"/>
                </a:ext>
              </a:extLst>
            </p:cNvPr>
            <p:cNvSpPr/>
            <p:nvPr/>
          </p:nvSpPr>
          <p:spPr>
            <a:xfrm>
              <a:off x="7050700" y="6168940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9" name="Rectangle 827">
              <a:extLst>
                <a:ext uri="{FF2B5EF4-FFF2-40B4-BE49-F238E27FC236}">
                  <a16:creationId xmlns:a16="http://schemas.microsoft.com/office/drawing/2014/main" id="{578192C6-D0EF-3143-B733-A6CBF7835DF2}"/>
                </a:ext>
              </a:extLst>
            </p:cNvPr>
            <p:cNvSpPr/>
            <p:nvPr/>
          </p:nvSpPr>
          <p:spPr>
            <a:xfrm>
              <a:off x="6359921" y="596876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0" name="Rectangle 828">
              <a:extLst>
                <a:ext uri="{FF2B5EF4-FFF2-40B4-BE49-F238E27FC236}">
                  <a16:creationId xmlns:a16="http://schemas.microsoft.com/office/drawing/2014/main" id="{BCC19A4B-1456-CC4C-AE44-0802EA11CD66}"/>
                </a:ext>
              </a:extLst>
            </p:cNvPr>
            <p:cNvSpPr/>
            <p:nvPr/>
          </p:nvSpPr>
          <p:spPr>
            <a:xfrm>
              <a:off x="5698975" y="6141541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1" name="Rectangle 829">
              <a:extLst>
                <a:ext uri="{FF2B5EF4-FFF2-40B4-BE49-F238E27FC236}">
                  <a16:creationId xmlns:a16="http://schemas.microsoft.com/office/drawing/2014/main" id="{EDB88050-095A-6E41-A598-B97517764148}"/>
                </a:ext>
              </a:extLst>
            </p:cNvPr>
            <p:cNvSpPr/>
            <p:nvPr/>
          </p:nvSpPr>
          <p:spPr>
            <a:xfrm>
              <a:off x="7405975" y="4146032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2" name="Rectangle 830">
              <a:extLst>
                <a:ext uri="{FF2B5EF4-FFF2-40B4-BE49-F238E27FC236}">
                  <a16:creationId xmlns:a16="http://schemas.microsoft.com/office/drawing/2014/main" id="{D639BFA3-339E-5B4A-96BE-D31AEAC99BFB}"/>
                </a:ext>
              </a:extLst>
            </p:cNvPr>
            <p:cNvSpPr/>
            <p:nvPr/>
          </p:nvSpPr>
          <p:spPr>
            <a:xfrm>
              <a:off x="6407517" y="3819688"/>
              <a:ext cx="47640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" name="Picture 2" descr="查看源图像">
            <a:extLst>
              <a:ext uri="{FF2B5EF4-FFF2-40B4-BE49-F238E27FC236}">
                <a16:creationId xmlns:a16="http://schemas.microsoft.com/office/drawing/2014/main" id="{1464BE82-9D18-A6AF-55A8-94CE2BA9F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2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Alternative core: circuit switching</a:t>
            </a:r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2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568" y="1196752"/>
            <a:ext cx="5543015" cy="5364386"/>
          </a:xfrm>
        </p:spPr>
        <p:txBody>
          <a:bodyPr/>
          <a:lstStyle/>
          <a:p>
            <a:pPr marL="0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demand; may wait</a:t>
            </a:r>
          </a:p>
          <a:p>
            <a:pPr marL="0" eaLnBrk="1" hangingPunct="1">
              <a:buFont typeface="Wingdings" pitchFamily="2" charset="2"/>
              <a:buNone/>
            </a:pP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switching: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</a:t>
            </a:r>
            <a:r>
              <a:rPr lang="en-US" altLang="zh-CN" sz="24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source and destination; guaranteed rate</a:t>
            </a:r>
          </a:p>
          <a:p>
            <a:pPr eaLnBrk="1" hangingPunct="1"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(buffer, link, transmission rate)</a:t>
            </a:r>
          </a:p>
          <a:p>
            <a:pPr eaLnBrk="1" hangingPunct="1"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in traditional telephone networks</a:t>
            </a:r>
          </a:p>
          <a:p>
            <a:pPr eaLnBrk="1" hangingPunct="1">
              <a:buSzPct val="75000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SzPct val="7500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diagram, each link has four circuits. 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call gets 2</a:t>
            </a:r>
            <a:r>
              <a:rPr lang="en-US" altLang="zh-CN" sz="2000" baseline="30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nd</a:t>
            </a:r>
            <a:r>
              <a:rPr lang="en-US" altLang="zh-CN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 circuit in top link and 1</a:t>
            </a:r>
            <a:r>
              <a:rPr lang="en-US" altLang="zh-CN" sz="2000" baseline="30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st</a:t>
            </a:r>
            <a:r>
              <a:rPr lang="en-US" altLang="zh-CN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 circuit in right link.</a:t>
            </a:r>
          </a:p>
          <a:p>
            <a:pPr eaLnBrk="1" hangingPunct="1"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resources: no sharing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 fraction of each link’s capacity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circuit-like;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guaranteed constant rate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  <a:p>
            <a:pPr eaLnBrk="1" hangingPunct="1"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segment idle if not used by call </a:t>
            </a:r>
            <a:r>
              <a:rPr lang="en-US" altLang="zh-CN" sz="2000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 sharing)</a:t>
            </a:r>
          </a:p>
        </p:txBody>
      </p:sp>
      <p:pic>
        <p:nvPicPr>
          <p:cNvPr id="78853" name="Picture 69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60"/>
          <p:cNvGrpSpPr>
            <a:grpSpLocks/>
          </p:cNvGrpSpPr>
          <p:nvPr/>
        </p:nvGrpSpPr>
        <p:grpSpPr bwMode="auto">
          <a:xfrm>
            <a:off x="4751963" y="2809588"/>
            <a:ext cx="4394200" cy="3735388"/>
            <a:chOff x="1524000" y="1295400"/>
            <a:chExt cx="5715000" cy="5108575"/>
          </a:xfrm>
        </p:grpSpPr>
        <p:grpSp>
          <p:nvGrpSpPr>
            <p:cNvPr id="3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78934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935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326 w 356"/>
                  <a:gd name="T3" fmla="*/ 131 h 368"/>
                  <a:gd name="T4" fmla="*/ 2759 w 356"/>
                  <a:gd name="T5" fmla="*/ 2727 h 368"/>
                  <a:gd name="T6" fmla="*/ 608 w 356"/>
                  <a:gd name="T7" fmla="*/ 342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4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789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89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89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5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8932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933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8930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31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78924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925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326 w 356"/>
                  <a:gd name="T3" fmla="*/ 131 h 368"/>
                  <a:gd name="T4" fmla="*/ 2759 w 356"/>
                  <a:gd name="T5" fmla="*/ 2727 h 368"/>
                  <a:gd name="T6" fmla="*/ 608 w 356"/>
                  <a:gd name="T7" fmla="*/ 342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65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grpSp>
          <p:nvGrpSpPr>
            <p:cNvPr id="7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78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8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8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8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8922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923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8920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21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78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8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8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8914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915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8912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13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78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8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78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2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8906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907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8904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905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402" name="Rectangle 401"/>
              <p:cNvSpPr/>
              <p:nvPr/>
            </p:nvSpPr>
            <p:spPr>
              <a:xfrm>
                <a:off x="4874310" y="1159406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4874310" y="1235798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4874310" y="1312191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874310" y="1388584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14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398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374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cxnSp>
          <p:nvCxnSpPr>
            <p:cNvPr id="380" name="Straight Connector 379"/>
            <p:cNvCxnSpPr>
              <a:endCxn id="78928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endCxn id="78912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78910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endCxn id="78908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78900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78890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891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326 w 356"/>
                  <a:gd name="T3" fmla="*/ 131 h 368"/>
                  <a:gd name="T4" fmla="*/ 2759 w 356"/>
                  <a:gd name="T5" fmla="*/ 2727 h 368"/>
                  <a:gd name="T6" fmla="*/ 608 w 356"/>
                  <a:gd name="T7" fmla="*/ 342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cxnSp>
          <p:nvCxnSpPr>
            <p:cNvPr id="392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pic>
        <p:nvPicPr>
          <p:cNvPr id="16" name="Picture 2" descr="查看源图像">
            <a:extLst>
              <a:ext uri="{FF2B5EF4-FFF2-40B4-BE49-F238E27FC236}">
                <a16:creationId xmlns:a16="http://schemas.microsoft.com/office/drawing/2014/main" id="{CB3C8F52-2965-6E3D-8593-CAD495A81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108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Circuit switching: FDM versus TDM</a:t>
            </a:r>
            <a:endParaRPr lang="fr-FR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7" name="Group 5">
            <a:extLst>
              <a:ext uri="{FF2B5EF4-FFF2-40B4-BE49-F238E27FC236}">
                <a16:creationId xmlns:a16="http://schemas.microsoft.com/office/drawing/2014/main" id="{9E8B7F63-E037-EA42-8DA6-CB6014E4199C}"/>
              </a:ext>
            </a:extLst>
          </p:cNvPr>
          <p:cNvGrpSpPr>
            <a:grpSpLocks/>
          </p:cNvGrpSpPr>
          <p:nvPr/>
        </p:nvGrpSpPr>
        <p:grpSpPr bwMode="auto">
          <a:xfrm>
            <a:off x="3347864" y="2060848"/>
            <a:ext cx="5508625" cy="1955801"/>
            <a:chOff x="1378" y="1353"/>
            <a:chExt cx="3470" cy="1232"/>
          </a:xfrm>
        </p:grpSpPr>
        <p:sp>
          <p:nvSpPr>
            <p:cNvPr id="108" name="Line 6">
              <a:extLst>
                <a:ext uri="{FF2B5EF4-FFF2-40B4-BE49-F238E27FC236}">
                  <a16:creationId xmlns:a16="http://schemas.microsoft.com/office/drawing/2014/main" id="{FC247104-E8D3-B645-85FB-5A0C2FA08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39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09" name="Text Box 7">
              <a:extLst>
                <a:ext uri="{FF2B5EF4-FFF2-40B4-BE49-F238E27FC236}">
                  <a16:creationId xmlns:a16="http://schemas.microsoft.com/office/drawing/2014/main" id="{C8BB3F46-3B16-B844-8872-13FF6EAD7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" y="1662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</a:rPr>
                <a:t>frequency</a:t>
              </a:r>
              <a:endParaRPr lang="fr-FR" altLang="en-US" dirty="0">
                <a:latin typeface="+mn-lt"/>
              </a:endParaRPr>
            </a:p>
          </p:txBody>
        </p:sp>
        <p:sp>
          <p:nvSpPr>
            <p:cNvPr id="110" name="Line 8">
              <a:extLst>
                <a:ext uri="{FF2B5EF4-FFF2-40B4-BE49-F238E27FC236}">
                  <a16:creationId xmlns:a16="http://schemas.microsoft.com/office/drawing/2014/main" id="{EF7F65AA-9FC2-CC44-BAE9-97B49EC3B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208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1" name="Text Box 9">
              <a:extLst>
                <a:ext uri="{FF2B5EF4-FFF2-40B4-BE49-F238E27FC236}">
                  <a16:creationId xmlns:a16="http://schemas.microsoft.com/office/drawing/2014/main" id="{04240E2C-D2B8-6D49-8F3E-93A9982E6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" y="2255"/>
              <a:ext cx="53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n-lt"/>
                </a:rPr>
                <a:t>time</a:t>
              </a:r>
              <a:endParaRPr lang="fr-FR" altLang="en-US" sz="2800">
                <a:latin typeface="+mn-lt"/>
              </a:endParaRPr>
            </a:p>
          </p:txBody>
        </p:sp>
        <p:sp>
          <p:nvSpPr>
            <p:cNvPr id="112" name="Rectangle 10">
              <a:extLst>
                <a:ext uri="{FF2B5EF4-FFF2-40B4-BE49-F238E27FC236}">
                  <a16:creationId xmlns:a16="http://schemas.microsoft.com/office/drawing/2014/main" id="{8CB58BFF-BD62-164C-98AC-EA3BD21AC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584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sp>
        <p:nvSpPr>
          <p:cNvPr id="113" name="Rectangle 11">
            <a:extLst>
              <a:ext uri="{FF2B5EF4-FFF2-40B4-BE49-F238E27FC236}">
                <a16:creationId xmlns:a16="http://schemas.microsoft.com/office/drawing/2014/main" id="{17B8879F-2FD8-DB4B-A2A0-04D42672C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989" y="2440259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114" name="Rectangle 12">
            <a:extLst>
              <a:ext uri="{FF2B5EF4-FFF2-40B4-BE49-F238E27FC236}">
                <a16:creationId xmlns:a16="http://schemas.microsoft.com/office/drawing/2014/main" id="{BEC6B013-FF3F-EC4A-A3C5-E86E0F873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989" y="2668859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906F828E-B621-AC41-9719-C035AB75F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989" y="2897459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116" name="Rectangle 14">
            <a:extLst>
              <a:ext uri="{FF2B5EF4-FFF2-40B4-BE49-F238E27FC236}">
                <a16:creationId xmlns:a16="http://schemas.microsoft.com/office/drawing/2014/main" id="{F56D1B6D-1C4F-8C45-B7A6-ABBFFE805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989" y="3126059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grpSp>
        <p:nvGrpSpPr>
          <p:cNvPr id="117" name="Group 15">
            <a:extLst>
              <a:ext uri="{FF2B5EF4-FFF2-40B4-BE49-F238E27FC236}">
                <a16:creationId xmlns:a16="http://schemas.microsoft.com/office/drawing/2014/main" id="{9A7618F9-9329-2B44-B13F-C685759AA9B8}"/>
              </a:ext>
            </a:extLst>
          </p:cNvPr>
          <p:cNvGrpSpPr>
            <a:grpSpLocks/>
          </p:cNvGrpSpPr>
          <p:nvPr/>
        </p:nvGrpSpPr>
        <p:grpSpPr bwMode="auto">
          <a:xfrm>
            <a:off x="3363739" y="4362722"/>
            <a:ext cx="5480050" cy="1893887"/>
            <a:chOff x="1396" y="2977"/>
            <a:chExt cx="3452" cy="1193"/>
          </a:xfrm>
        </p:grpSpPr>
        <p:sp>
          <p:nvSpPr>
            <p:cNvPr id="118" name="Line 17">
              <a:extLst>
                <a:ext uri="{FF2B5EF4-FFF2-40B4-BE49-F238E27FC236}">
                  <a16:creationId xmlns:a16="http://schemas.microsoft.com/office/drawing/2014/main" id="{6C5900A1-D57D-5143-8A66-C174D32DF3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9" name="Text Box 18">
              <a:extLst>
                <a:ext uri="{FF2B5EF4-FFF2-40B4-BE49-F238E27FC236}">
                  <a16:creationId xmlns:a16="http://schemas.microsoft.com/office/drawing/2014/main" id="{B957BD8B-F509-1A4C-BDB2-A2653F2A5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87" y="3286"/>
              <a:ext cx="9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>
                  <a:latin typeface="+mn-lt"/>
                </a:rPr>
                <a:t>frequency</a:t>
              </a:r>
              <a:endParaRPr lang="fr-FR" altLang="en-US" dirty="0">
                <a:latin typeface="+mn-lt"/>
              </a:endParaRPr>
            </a:p>
          </p:txBody>
        </p:sp>
        <p:sp>
          <p:nvSpPr>
            <p:cNvPr id="120" name="Line 19">
              <a:extLst>
                <a:ext uri="{FF2B5EF4-FFF2-40B4-BE49-F238E27FC236}">
                  <a16:creationId xmlns:a16="http://schemas.microsoft.com/office/drawing/2014/main" id="{3265E2D3-79D1-AC4D-9664-82C43C0C1E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1" name="Text Box 20">
              <a:extLst>
                <a:ext uri="{FF2B5EF4-FFF2-40B4-BE49-F238E27FC236}">
                  <a16:creationId xmlns:a16="http://schemas.microsoft.com/office/drawing/2014/main" id="{45415617-655E-AE41-ACC7-41804AE63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" y="3840"/>
              <a:ext cx="53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n-lt"/>
                </a:rPr>
                <a:t>time</a:t>
              </a:r>
              <a:endParaRPr lang="fr-FR" altLang="en-US" sz="2800">
                <a:latin typeface="+mn-lt"/>
              </a:endParaRPr>
            </a:p>
          </p:txBody>
        </p:sp>
        <p:sp>
          <p:nvSpPr>
            <p:cNvPr id="122" name="Rectangle 21">
              <a:extLst>
                <a:ext uri="{FF2B5EF4-FFF2-40B4-BE49-F238E27FC236}">
                  <a16:creationId xmlns:a16="http://schemas.microsoft.com/office/drawing/2014/main" id="{18EBBCEE-B412-1D43-9B2E-49383E459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123" name="Group 22">
            <a:extLst>
              <a:ext uri="{FF2B5EF4-FFF2-40B4-BE49-F238E27FC236}">
                <a16:creationId xmlns:a16="http://schemas.microsoft.com/office/drawing/2014/main" id="{241CB304-A294-0445-AAE8-40A24F22C065}"/>
              </a:ext>
            </a:extLst>
          </p:cNvPr>
          <p:cNvGrpSpPr>
            <a:grpSpLocks/>
          </p:cNvGrpSpPr>
          <p:nvPr/>
        </p:nvGrpSpPr>
        <p:grpSpPr bwMode="auto">
          <a:xfrm>
            <a:off x="3966989" y="4665934"/>
            <a:ext cx="3886200" cy="914400"/>
            <a:chOff x="1776" y="3168"/>
            <a:chExt cx="2448" cy="576"/>
          </a:xfrm>
        </p:grpSpPr>
        <p:sp>
          <p:nvSpPr>
            <p:cNvPr id="124" name="Rectangle 23">
              <a:extLst>
                <a:ext uri="{FF2B5EF4-FFF2-40B4-BE49-F238E27FC236}">
                  <a16:creationId xmlns:a16="http://schemas.microsoft.com/office/drawing/2014/main" id="{BBBAEBF8-E545-B74D-9E4E-8CA10626E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25" name="Rectangle 24">
              <a:extLst>
                <a:ext uri="{FF2B5EF4-FFF2-40B4-BE49-F238E27FC236}">
                  <a16:creationId xmlns:a16="http://schemas.microsoft.com/office/drawing/2014/main" id="{59EE33AA-C8A3-2F49-95FB-4AC5CCD3F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26" name="Rectangle 25">
              <a:extLst>
                <a:ext uri="{FF2B5EF4-FFF2-40B4-BE49-F238E27FC236}">
                  <a16:creationId xmlns:a16="http://schemas.microsoft.com/office/drawing/2014/main" id="{B7E36698-7100-CA42-AE32-4065DD48C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27" name="Rectangle 26">
              <a:extLst>
                <a:ext uri="{FF2B5EF4-FFF2-40B4-BE49-F238E27FC236}">
                  <a16:creationId xmlns:a16="http://schemas.microsoft.com/office/drawing/2014/main" id="{C7CBE92F-CD13-2F4F-AE98-DD839DC09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28" name="Rectangle 27">
              <a:extLst>
                <a:ext uri="{FF2B5EF4-FFF2-40B4-BE49-F238E27FC236}">
                  <a16:creationId xmlns:a16="http://schemas.microsoft.com/office/drawing/2014/main" id="{DD52ACA4-56FF-F049-8FA6-73C99953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129" name="Group 28">
            <a:extLst>
              <a:ext uri="{FF2B5EF4-FFF2-40B4-BE49-F238E27FC236}">
                <a16:creationId xmlns:a16="http://schemas.microsoft.com/office/drawing/2014/main" id="{6B5BCBCE-893F-6042-A314-778723B61565}"/>
              </a:ext>
            </a:extLst>
          </p:cNvPr>
          <p:cNvGrpSpPr>
            <a:grpSpLocks/>
          </p:cNvGrpSpPr>
          <p:nvPr/>
        </p:nvGrpSpPr>
        <p:grpSpPr bwMode="auto">
          <a:xfrm>
            <a:off x="4195589" y="4665934"/>
            <a:ext cx="3886200" cy="914400"/>
            <a:chOff x="1920" y="3168"/>
            <a:chExt cx="2448" cy="576"/>
          </a:xfrm>
        </p:grpSpPr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F89F88EB-D217-3740-AB7F-84D975F9E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31" name="Rectangle 30">
              <a:extLst>
                <a:ext uri="{FF2B5EF4-FFF2-40B4-BE49-F238E27FC236}">
                  <a16:creationId xmlns:a16="http://schemas.microsoft.com/office/drawing/2014/main" id="{E42D2B75-2175-FB4F-A9C6-9BA6E2F11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32" name="Rectangle 31">
              <a:extLst>
                <a:ext uri="{FF2B5EF4-FFF2-40B4-BE49-F238E27FC236}">
                  <a16:creationId xmlns:a16="http://schemas.microsoft.com/office/drawing/2014/main" id="{A416A53A-2D17-C44C-B2F8-89A84E2C9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33" name="Rectangle 32">
              <a:extLst>
                <a:ext uri="{FF2B5EF4-FFF2-40B4-BE49-F238E27FC236}">
                  <a16:creationId xmlns:a16="http://schemas.microsoft.com/office/drawing/2014/main" id="{67CA95C0-B871-CF4F-8ED3-AFB8884C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34" name="Rectangle 33">
              <a:extLst>
                <a:ext uri="{FF2B5EF4-FFF2-40B4-BE49-F238E27FC236}">
                  <a16:creationId xmlns:a16="http://schemas.microsoft.com/office/drawing/2014/main" id="{45837EA2-CC92-FF43-A3B1-E57DFC95D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135" name="Group 34">
            <a:extLst>
              <a:ext uri="{FF2B5EF4-FFF2-40B4-BE49-F238E27FC236}">
                <a16:creationId xmlns:a16="http://schemas.microsoft.com/office/drawing/2014/main" id="{09E73B34-5A97-9243-8722-C1FF0067894A}"/>
              </a:ext>
            </a:extLst>
          </p:cNvPr>
          <p:cNvGrpSpPr>
            <a:grpSpLocks/>
          </p:cNvGrpSpPr>
          <p:nvPr/>
        </p:nvGrpSpPr>
        <p:grpSpPr bwMode="auto">
          <a:xfrm>
            <a:off x="4424189" y="4665934"/>
            <a:ext cx="3886200" cy="914400"/>
            <a:chOff x="2064" y="3168"/>
            <a:chExt cx="2448" cy="576"/>
          </a:xfrm>
        </p:grpSpPr>
        <p:sp>
          <p:nvSpPr>
            <p:cNvPr id="136" name="Rectangle 35">
              <a:extLst>
                <a:ext uri="{FF2B5EF4-FFF2-40B4-BE49-F238E27FC236}">
                  <a16:creationId xmlns:a16="http://schemas.microsoft.com/office/drawing/2014/main" id="{2542FF38-5DB4-3F4A-ACA4-571441686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37" name="Rectangle 36">
              <a:extLst>
                <a:ext uri="{FF2B5EF4-FFF2-40B4-BE49-F238E27FC236}">
                  <a16:creationId xmlns:a16="http://schemas.microsoft.com/office/drawing/2014/main" id="{11F55AF2-B4EF-DE4D-9828-6C62B6891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38" name="Rectangle 37">
              <a:extLst>
                <a:ext uri="{FF2B5EF4-FFF2-40B4-BE49-F238E27FC236}">
                  <a16:creationId xmlns:a16="http://schemas.microsoft.com/office/drawing/2014/main" id="{F6DBD211-C591-4F40-9D18-FBBD93787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39" name="Rectangle 38">
              <a:extLst>
                <a:ext uri="{FF2B5EF4-FFF2-40B4-BE49-F238E27FC236}">
                  <a16:creationId xmlns:a16="http://schemas.microsoft.com/office/drawing/2014/main" id="{112356C3-3BBE-504C-B270-A9E8C882C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40" name="Rectangle 39">
              <a:extLst>
                <a:ext uri="{FF2B5EF4-FFF2-40B4-BE49-F238E27FC236}">
                  <a16:creationId xmlns:a16="http://schemas.microsoft.com/office/drawing/2014/main" id="{67D5E6EF-1805-AF4F-A945-1E53D6A09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141" name="Group 40">
            <a:extLst>
              <a:ext uri="{FF2B5EF4-FFF2-40B4-BE49-F238E27FC236}">
                <a16:creationId xmlns:a16="http://schemas.microsoft.com/office/drawing/2014/main" id="{F22CF311-F4BD-A94C-8199-EA46277CD3BD}"/>
              </a:ext>
            </a:extLst>
          </p:cNvPr>
          <p:cNvGrpSpPr>
            <a:grpSpLocks/>
          </p:cNvGrpSpPr>
          <p:nvPr/>
        </p:nvGrpSpPr>
        <p:grpSpPr bwMode="auto">
          <a:xfrm>
            <a:off x="4652789" y="4665934"/>
            <a:ext cx="3886200" cy="914400"/>
            <a:chOff x="2208" y="3168"/>
            <a:chExt cx="2448" cy="576"/>
          </a:xfrm>
        </p:grpSpPr>
        <p:sp>
          <p:nvSpPr>
            <p:cNvPr id="142" name="Rectangle 41">
              <a:extLst>
                <a:ext uri="{FF2B5EF4-FFF2-40B4-BE49-F238E27FC236}">
                  <a16:creationId xmlns:a16="http://schemas.microsoft.com/office/drawing/2014/main" id="{9CA27E85-835D-3C49-BA35-113312016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43" name="Rectangle 42">
              <a:extLst>
                <a:ext uri="{FF2B5EF4-FFF2-40B4-BE49-F238E27FC236}">
                  <a16:creationId xmlns:a16="http://schemas.microsoft.com/office/drawing/2014/main" id="{16F4D2FA-3645-4546-8BD7-73B7C728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44" name="Rectangle 43">
              <a:extLst>
                <a:ext uri="{FF2B5EF4-FFF2-40B4-BE49-F238E27FC236}">
                  <a16:creationId xmlns:a16="http://schemas.microsoft.com/office/drawing/2014/main" id="{DFE6A11C-37DF-D847-B587-29A412FF7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45" name="Rectangle 44">
              <a:extLst>
                <a:ext uri="{FF2B5EF4-FFF2-40B4-BE49-F238E27FC236}">
                  <a16:creationId xmlns:a16="http://schemas.microsoft.com/office/drawing/2014/main" id="{3A806C1E-DAB0-304C-9DA3-A3E26591D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146" name="Rectangle 45">
              <a:extLst>
                <a:ext uri="{FF2B5EF4-FFF2-40B4-BE49-F238E27FC236}">
                  <a16:creationId xmlns:a16="http://schemas.microsoft.com/office/drawing/2014/main" id="{8DB6DFAA-D4E8-9F49-8C65-FFB57B6EA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grpSp>
        <p:nvGrpSpPr>
          <p:cNvPr id="147" name="Group 46">
            <a:extLst>
              <a:ext uri="{FF2B5EF4-FFF2-40B4-BE49-F238E27FC236}">
                <a16:creationId xmlns:a16="http://schemas.microsoft.com/office/drawing/2014/main" id="{E2514980-7513-C04A-B9E9-8CAF43AA2E98}"/>
              </a:ext>
            </a:extLst>
          </p:cNvPr>
          <p:cNvGrpSpPr>
            <a:grpSpLocks/>
          </p:cNvGrpSpPr>
          <p:nvPr/>
        </p:nvGrpSpPr>
        <p:grpSpPr bwMode="auto">
          <a:xfrm>
            <a:off x="3966989" y="2668859"/>
            <a:ext cx="4572000" cy="457200"/>
            <a:chOff x="1776" y="1728"/>
            <a:chExt cx="2880" cy="288"/>
          </a:xfrm>
        </p:grpSpPr>
        <p:sp>
          <p:nvSpPr>
            <p:cNvPr id="148" name="Line 47">
              <a:extLst>
                <a:ext uri="{FF2B5EF4-FFF2-40B4-BE49-F238E27FC236}">
                  <a16:creationId xmlns:a16="http://schemas.microsoft.com/office/drawing/2014/main" id="{A784622D-6C6C-6A4B-86EF-6E226EE57A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49" name="Line 48">
              <a:extLst>
                <a:ext uri="{FF2B5EF4-FFF2-40B4-BE49-F238E27FC236}">
                  <a16:creationId xmlns:a16="http://schemas.microsoft.com/office/drawing/2014/main" id="{E44DC6CB-5B3D-AF40-B675-B9A9AE367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0" name="Line 49">
              <a:extLst>
                <a:ext uri="{FF2B5EF4-FFF2-40B4-BE49-F238E27FC236}">
                  <a16:creationId xmlns:a16="http://schemas.microsoft.com/office/drawing/2014/main" id="{4151DE66-5E96-0C4C-9749-3B0424C16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151" name="Group 50">
            <a:extLst>
              <a:ext uri="{FF2B5EF4-FFF2-40B4-BE49-F238E27FC236}">
                <a16:creationId xmlns:a16="http://schemas.microsoft.com/office/drawing/2014/main" id="{2F7FB34F-2B8D-FD4E-A40A-520FC72B6836}"/>
              </a:ext>
            </a:extLst>
          </p:cNvPr>
          <p:cNvGrpSpPr>
            <a:grpSpLocks/>
          </p:cNvGrpSpPr>
          <p:nvPr/>
        </p:nvGrpSpPr>
        <p:grpSpPr bwMode="auto">
          <a:xfrm>
            <a:off x="4195589" y="4665934"/>
            <a:ext cx="4114800" cy="914400"/>
            <a:chOff x="1920" y="3168"/>
            <a:chExt cx="2592" cy="576"/>
          </a:xfrm>
        </p:grpSpPr>
        <p:sp>
          <p:nvSpPr>
            <p:cNvPr id="152" name="Line 51">
              <a:extLst>
                <a:ext uri="{FF2B5EF4-FFF2-40B4-BE49-F238E27FC236}">
                  <a16:creationId xmlns:a16="http://schemas.microsoft.com/office/drawing/2014/main" id="{1A7B9A9A-8D34-5949-AB73-2752D4ADA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3" name="Line 52">
              <a:extLst>
                <a:ext uri="{FF2B5EF4-FFF2-40B4-BE49-F238E27FC236}">
                  <a16:creationId xmlns:a16="http://schemas.microsoft.com/office/drawing/2014/main" id="{7825394C-BA9E-F14A-A06B-B4D1F2AB7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4" name="Line 53">
              <a:extLst>
                <a:ext uri="{FF2B5EF4-FFF2-40B4-BE49-F238E27FC236}">
                  <a16:creationId xmlns:a16="http://schemas.microsoft.com/office/drawing/2014/main" id="{04DEEC0C-6538-134B-857D-2D0EDB5AE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5" name="Line 54">
              <a:extLst>
                <a:ext uri="{FF2B5EF4-FFF2-40B4-BE49-F238E27FC236}">
                  <a16:creationId xmlns:a16="http://schemas.microsoft.com/office/drawing/2014/main" id="{A3FD5517-6B59-D84A-A3A5-B4E25A0D7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6" name="Line 55">
              <a:extLst>
                <a:ext uri="{FF2B5EF4-FFF2-40B4-BE49-F238E27FC236}">
                  <a16:creationId xmlns:a16="http://schemas.microsoft.com/office/drawing/2014/main" id="{8BFF1C13-9DA1-9B4D-9F10-1F66A88109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7" name="Line 56">
              <a:extLst>
                <a:ext uri="{FF2B5EF4-FFF2-40B4-BE49-F238E27FC236}">
                  <a16:creationId xmlns:a16="http://schemas.microsoft.com/office/drawing/2014/main" id="{B0486BD1-B653-EC4B-BC49-7487964A6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8" name="Line 57">
              <a:extLst>
                <a:ext uri="{FF2B5EF4-FFF2-40B4-BE49-F238E27FC236}">
                  <a16:creationId xmlns:a16="http://schemas.microsoft.com/office/drawing/2014/main" id="{A5505908-88D5-4A4D-BD8D-DC8F998AE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9" name="Line 58">
              <a:extLst>
                <a:ext uri="{FF2B5EF4-FFF2-40B4-BE49-F238E27FC236}">
                  <a16:creationId xmlns:a16="http://schemas.microsoft.com/office/drawing/2014/main" id="{CFE3069F-00E3-F94B-9EF4-7F602081F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0" name="Line 59">
              <a:extLst>
                <a:ext uri="{FF2B5EF4-FFF2-40B4-BE49-F238E27FC236}">
                  <a16:creationId xmlns:a16="http://schemas.microsoft.com/office/drawing/2014/main" id="{3E3FF99A-7088-874C-86FF-E8E923BC8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1" name="Line 60">
              <a:extLst>
                <a:ext uri="{FF2B5EF4-FFF2-40B4-BE49-F238E27FC236}">
                  <a16:creationId xmlns:a16="http://schemas.microsoft.com/office/drawing/2014/main" id="{9A1084A3-A397-4443-B4A1-8A048966E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2" name="Line 61">
              <a:extLst>
                <a:ext uri="{FF2B5EF4-FFF2-40B4-BE49-F238E27FC236}">
                  <a16:creationId xmlns:a16="http://schemas.microsoft.com/office/drawing/2014/main" id="{9ADDC058-5058-BE44-A0F5-D0DDA33CE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3" name="Line 62">
              <a:extLst>
                <a:ext uri="{FF2B5EF4-FFF2-40B4-BE49-F238E27FC236}">
                  <a16:creationId xmlns:a16="http://schemas.microsoft.com/office/drawing/2014/main" id="{BD24B7F5-455A-0C43-B9F0-FB3B946FE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4" name="Line 63">
              <a:extLst>
                <a:ext uri="{FF2B5EF4-FFF2-40B4-BE49-F238E27FC236}">
                  <a16:creationId xmlns:a16="http://schemas.microsoft.com/office/drawing/2014/main" id="{988F36F5-7D31-804E-962A-423F649F9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5" name="Line 64">
              <a:extLst>
                <a:ext uri="{FF2B5EF4-FFF2-40B4-BE49-F238E27FC236}">
                  <a16:creationId xmlns:a16="http://schemas.microsoft.com/office/drawing/2014/main" id="{D7B989E8-2587-7643-9382-D33D3F44B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6" name="Line 65">
              <a:extLst>
                <a:ext uri="{FF2B5EF4-FFF2-40B4-BE49-F238E27FC236}">
                  <a16:creationId xmlns:a16="http://schemas.microsoft.com/office/drawing/2014/main" id="{E0D29195-E5A5-7342-B97D-15428877E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7" name="Line 66">
              <a:extLst>
                <a:ext uri="{FF2B5EF4-FFF2-40B4-BE49-F238E27FC236}">
                  <a16:creationId xmlns:a16="http://schemas.microsoft.com/office/drawing/2014/main" id="{DB60A569-3391-0245-957A-8BD0C4704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8" name="Line 67">
              <a:extLst>
                <a:ext uri="{FF2B5EF4-FFF2-40B4-BE49-F238E27FC236}">
                  <a16:creationId xmlns:a16="http://schemas.microsoft.com/office/drawing/2014/main" id="{2B1AB277-061D-9241-9AB6-1B95D3D21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9" name="Line 68">
              <a:extLst>
                <a:ext uri="{FF2B5EF4-FFF2-40B4-BE49-F238E27FC236}">
                  <a16:creationId xmlns:a16="http://schemas.microsoft.com/office/drawing/2014/main" id="{40920297-470B-0146-A370-C189FFDE7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70" name="Line 69">
              <a:extLst>
                <a:ext uri="{FF2B5EF4-FFF2-40B4-BE49-F238E27FC236}">
                  <a16:creationId xmlns:a16="http://schemas.microsoft.com/office/drawing/2014/main" id="{2E53AA1C-6679-674A-95BC-86F53DDA0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171" name="Group 70">
            <a:extLst>
              <a:ext uri="{FF2B5EF4-FFF2-40B4-BE49-F238E27FC236}">
                <a16:creationId xmlns:a16="http://schemas.microsoft.com/office/drawing/2014/main" id="{D19EB7AC-F070-3541-A86A-2FC1DD8534B1}"/>
              </a:ext>
            </a:extLst>
          </p:cNvPr>
          <p:cNvGrpSpPr>
            <a:grpSpLocks/>
          </p:cNvGrpSpPr>
          <p:nvPr/>
        </p:nvGrpSpPr>
        <p:grpSpPr bwMode="auto">
          <a:xfrm>
            <a:off x="3966989" y="2554559"/>
            <a:ext cx="4572000" cy="685800"/>
            <a:chOff x="1776" y="1656"/>
            <a:chExt cx="2880" cy="432"/>
          </a:xfrm>
        </p:grpSpPr>
        <p:sp>
          <p:nvSpPr>
            <p:cNvPr id="172" name="Line 71">
              <a:extLst>
                <a:ext uri="{FF2B5EF4-FFF2-40B4-BE49-F238E27FC236}">
                  <a16:creationId xmlns:a16="http://schemas.microsoft.com/office/drawing/2014/main" id="{6E37DADC-C96A-3646-99F6-13289A67B3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73" name="Line 72">
              <a:extLst>
                <a:ext uri="{FF2B5EF4-FFF2-40B4-BE49-F238E27FC236}">
                  <a16:creationId xmlns:a16="http://schemas.microsoft.com/office/drawing/2014/main" id="{9AEF30A0-08E3-0C49-BDD0-62773AC68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74" name="Line 73">
              <a:extLst>
                <a:ext uri="{FF2B5EF4-FFF2-40B4-BE49-F238E27FC236}">
                  <a16:creationId xmlns:a16="http://schemas.microsoft.com/office/drawing/2014/main" id="{65F2C750-C340-7D41-86F3-6C02B72E3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75" name="Line 74">
              <a:extLst>
                <a:ext uri="{FF2B5EF4-FFF2-40B4-BE49-F238E27FC236}">
                  <a16:creationId xmlns:a16="http://schemas.microsoft.com/office/drawing/2014/main" id="{6F3372A0-CEED-B147-B45A-1120494E9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176" name="Group 75">
            <a:extLst>
              <a:ext uri="{FF2B5EF4-FFF2-40B4-BE49-F238E27FC236}">
                <a16:creationId xmlns:a16="http://schemas.microsoft.com/office/drawing/2014/main" id="{EF82690A-0023-7E4C-AF5F-2DE149F5C0AB}"/>
              </a:ext>
            </a:extLst>
          </p:cNvPr>
          <p:cNvGrpSpPr>
            <a:grpSpLocks/>
          </p:cNvGrpSpPr>
          <p:nvPr/>
        </p:nvGrpSpPr>
        <p:grpSpPr bwMode="auto">
          <a:xfrm>
            <a:off x="4081289" y="4665934"/>
            <a:ext cx="4343400" cy="914400"/>
            <a:chOff x="1848" y="3168"/>
            <a:chExt cx="2736" cy="576"/>
          </a:xfrm>
        </p:grpSpPr>
        <p:sp>
          <p:nvSpPr>
            <p:cNvPr id="177" name="Line 76">
              <a:extLst>
                <a:ext uri="{FF2B5EF4-FFF2-40B4-BE49-F238E27FC236}">
                  <a16:creationId xmlns:a16="http://schemas.microsoft.com/office/drawing/2014/main" id="{FA56D6B6-D7AC-2446-9EB2-EB6FACCED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78" name="Line 77">
              <a:extLst>
                <a:ext uri="{FF2B5EF4-FFF2-40B4-BE49-F238E27FC236}">
                  <a16:creationId xmlns:a16="http://schemas.microsoft.com/office/drawing/2014/main" id="{36AF57AE-AC33-5743-977A-0D788D552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79" name="Line 78">
              <a:extLst>
                <a:ext uri="{FF2B5EF4-FFF2-40B4-BE49-F238E27FC236}">
                  <a16:creationId xmlns:a16="http://schemas.microsoft.com/office/drawing/2014/main" id="{536A2FE1-8849-7541-AF15-E745915BB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0" name="Line 79">
              <a:extLst>
                <a:ext uri="{FF2B5EF4-FFF2-40B4-BE49-F238E27FC236}">
                  <a16:creationId xmlns:a16="http://schemas.microsoft.com/office/drawing/2014/main" id="{BF60E069-76E5-034E-ABF6-9DB38E5F4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1" name="Line 80">
              <a:extLst>
                <a:ext uri="{FF2B5EF4-FFF2-40B4-BE49-F238E27FC236}">
                  <a16:creationId xmlns:a16="http://schemas.microsoft.com/office/drawing/2014/main" id="{E0357BEA-8C5A-0243-B035-D32F921C0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2" name="Line 81">
              <a:extLst>
                <a:ext uri="{FF2B5EF4-FFF2-40B4-BE49-F238E27FC236}">
                  <a16:creationId xmlns:a16="http://schemas.microsoft.com/office/drawing/2014/main" id="{2F1CCECE-F3ED-3042-9569-AD742E3CC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3" name="Line 82">
              <a:extLst>
                <a:ext uri="{FF2B5EF4-FFF2-40B4-BE49-F238E27FC236}">
                  <a16:creationId xmlns:a16="http://schemas.microsoft.com/office/drawing/2014/main" id="{6537DA24-A159-1745-BB09-C376284BC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4" name="Line 83">
              <a:extLst>
                <a:ext uri="{FF2B5EF4-FFF2-40B4-BE49-F238E27FC236}">
                  <a16:creationId xmlns:a16="http://schemas.microsoft.com/office/drawing/2014/main" id="{303471D4-2AB8-EB47-A820-9F719A962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5" name="Line 84">
              <a:extLst>
                <a:ext uri="{FF2B5EF4-FFF2-40B4-BE49-F238E27FC236}">
                  <a16:creationId xmlns:a16="http://schemas.microsoft.com/office/drawing/2014/main" id="{AB7E2F6A-D6E8-6F44-A130-F6AAF3FAD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6" name="Line 85">
              <a:extLst>
                <a:ext uri="{FF2B5EF4-FFF2-40B4-BE49-F238E27FC236}">
                  <a16:creationId xmlns:a16="http://schemas.microsoft.com/office/drawing/2014/main" id="{0B0C4A91-41A5-FA42-BE40-E539FE5A8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7" name="Line 86">
              <a:extLst>
                <a:ext uri="{FF2B5EF4-FFF2-40B4-BE49-F238E27FC236}">
                  <a16:creationId xmlns:a16="http://schemas.microsoft.com/office/drawing/2014/main" id="{DD647FB7-E777-BB4A-836C-1230EB25B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8" name="Line 87">
              <a:extLst>
                <a:ext uri="{FF2B5EF4-FFF2-40B4-BE49-F238E27FC236}">
                  <a16:creationId xmlns:a16="http://schemas.microsoft.com/office/drawing/2014/main" id="{B46CA734-72CB-EB46-9BCA-BE4B2E992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89" name="Line 88">
              <a:extLst>
                <a:ext uri="{FF2B5EF4-FFF2-40B4-BE49-F238E27FC236}">
                  <a16:creationId xmlns:a16="http://schemas.microsoft.com/office/drawing/2014/main" id="{F17A8327-BB1C-CC47-BBF6-C0A0C792F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0" name="Line 89">
              <a:extLst>
                <a:ext uri="{FF2B5EF4-FFF2-40B4-BE49-F238E27FC236}">
                  <a16:creationId xmlns:a16="http://schemas.microsoft.com/office/drawing/2014/main" id="{1BC1688D-7618-5D4F-BD03-7A37B9CFF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1" name="Line 90">
              <a:extLst>
                <a:ext uri="{FF2B5EF4-FFF2-40B4-BE49-F238E27FC236}">
                  <a16:creationId xmlns:a16="http://schemas.microsoft.com/office/drawing/2014/main" id="{BD97D86A-A445-8440-8450-03DEF32A6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2" name="Line 91">
              <a:extLst>
                <a:ext uri="{FF2B5EF4-FFF2-40B4-BE49-F238E27FC236}">
                  <a16:creationId xmlns:a16="http://schemas.microsoft.com/office/drawing/2014/main" id="{61EAFA7A-D8BF-3B4F-A70F-B795CC3B2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3" name="Line 92">
              <a:extLst>
                <a:ext uri="{FF2B5EF4-FFF2-40B4-BE49-F238E27FC236}">
                  <a16:creationId xmlns:a16="http://schemas.microsoft.com/office/drawing/2014/main" id="{AC990DC1-801B-2140-9598-DC3E006E7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4" name="Line 93">
              <a:extLst>
                <a:ext uri="{FF2B5EF4-FFF2-40B4-BE49-F238E27FC236}">
                  <a16:creationId xmlns:a16="http://schemas.microsoft.com/office/drawing/2014/main" id="{83E7C0B2-4786-B44B-AF2A-50A1881CB0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5" name="Line 94">
              <a:extLst>
                <a:ext uri="{FF2B5EF4-FFF2-40B4-BE49-F238E27FC236}">
                  <a16:creationId xmlns:a16="http://schemas.microsoft.com/office/drawing/2014/main" id="{23C2D596-103D-414A-8E89-61FE69710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6" name="Line 95">
              <a:extLst>
                <a:ext uri="{FF2B5EF4-FFF2-40B4-BE49-F238E27FC236}">
                  <a16:creationId xmlns:a16="http://schemas.microsoft.com/office/drawing/2014/main" id="{47491975-1D5E-9B4B-B9CC-2AB364567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197" name="Group 100">
            <a:extLst>
              <a:ext uri="{FF2B5EF4-FFF2-40B4-BE49-F238E27FC236}">
                <a16:creationId xmlns:a16="http://schemas.microsoft.com/office/drawing/2014/main" id="{8132E27A-22ED-AF49-8219-5166A48DECF1}"/>
              </a:ext>
            </a:extLst>
          </p:cNvPr>
          <p:cNvGrpSpPr>
            <a:grpSpLocks/>
          </p:cNvGrpSpPr>
          <p:nvPr/>
        </p:nvGrpSpPr>
        <p:grpSpPr bwMode="auto">
          <a:xfrm>
            <a:off x="6100589" y="1633811"/>
            <a:ext cx="2438400" cy="523876"/>
            <a:chOff x="3648" y="266"/>
            <a:chExt cx="1536" cy="330"/>
          </a:xfrm>
        </p:grpSpPr>
        <p:sp>
          <p:nvSpPr>
            <p:cNvPr id="198" name="Text Box 101">
              <a:extLst>
                <a:ext uri="{FF2B5EF4-FFF2-40B4-BE49-F238E27FC236}">
                  <a16:creationId xmlns:a16="http://schemas.microsoft.com/office/drawing/2014/main" id="{517C0A89-506E-FC47-9AA2-AF070B04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66"/>
              <a:ext cx="76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n-lt"/>
                </a:rPr>
                <a:t>4 users</a:t>
              </a:r>
              <a:endParaRPr lang="fr-FR" altLang="en-US" sz="2800" dirty="0">
                <a:latin typeface="+mn-lt"/>
              </a:endParaRPr>
            </a:p>
          </p:txBody>
        </p:sp>
        <p:sp>
          <p:nvSpPr>
            <p:cNvPr id="199" name="Rectangle 102">
              <a:extLst>
                <a:ext uri="{FF2B5EF4-FFF2-40B4-BE49-F238E27FC236}">
                  <a16:creationId xmlns:a16="http://schemas.microsoft.com/office/drawing/2014/main" id="{09CA082A-E892-4F49-956A-49EC8B748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52"/>
              <a:ext cx="144" cy="14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00" name="Rectangle 103">
              <a:extLst>
                <a:ext uri="{FF2B5EF4-FFF2-40B4-BE49-F238E27FC236}">
                  <a16:creationId xmlns:a16="http://schemas.microsoft.com/office/drawing/2014/main" id="{F4529FF5-30ED-B043-89BC-B0A0838D8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52"/>
              <a:ext cx="144" cy="144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01" name="Rectangle 104">
              <a:extLst>
                <a:ext uri="{FF2B5EF4-FFF2-40B4-BE49-F238E27FC236}">
                  <a16:creationId xmlns:a16="http://schemas.microsoft.com/office/drawing/2014/main" id="{BF870C5A-CA37-9A42-A1BA-472445C2A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52"/>
              <a:ext cx="144" cy="14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  <p:sp>
          <p:nvSpPr>
            <p:cNvPr id="202" name="Rectangle 105">
              <a:extLst>
                <a:ext uri="{FF2B5EF4-FFF2-40B4-BE49-F238E27FC236}">
                  <a16:creationId xmlns:a16="http://schemas.microsoft.com/office/drawing/2014/main" id="{E80A1670-A44E-6449-B13F-782DADDCF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52"/>
              <a:ext cx="144" cy="14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800">
                <a:latin typeface="+mn-lt"/>
              </a:endParaRPr>
            </a:p>
          </p:txBody>
        </p:sp>
      </p:grp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22797A37-2981-B84F-A949-A6F05BC23F76}"/>
              </a:ext>
            </a:extLst>
          </p:cNvPr>
          <p:cNvSpPr txBox="1">
            <a:spLocks/>
          </p:cNvSpPr>
          <p:nvPr/>
        </p:nvSpPr>
        <p:spPr>
          <a:xfrm>
            <a:off x="225992" y="1262751"/>
            <a:ext cx="3066310" cy="28702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11113" indent="-11113">
              <a:spcBef>
                <a:spcPts val="400"/>
              </a:spcBef>
              <a:buFont typeface="Wingdings" pitchFamily="2" charset="2"/>
              <a:buNone/>
            </a:pPr>
            <a:r>
              <a:rPr lang="en-US" altLang="en-US" sz="2200" b="1" kern="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Frequency Division Multiplexing (FDM)</a:t>
            </a:r>
            <a:endParaRPr lang="en-US" altLang="ja-JP" sz="2200" b="1" kern="0" dirty="0">
              <a:solidFill>
                <a:srgbClr val="0070C0"/>
              </a:solidFill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  <a:buSzPct val="40000"/>
              <a:buFont typeface="Wingdings" panose="05000000000000000000" pitchFamily="2" charset="2"/>
              <a:buChar char="n"/>
            </a:pPr>
            <a:r>
              <a:rPr lang="en-US" altLang="en-US" sz="2000" kern="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Optical, electromagnetic frequencies divided into (narrow) frequency bands </a:t>
            </a:r>
            <a:r>
              <a:rPr lang="en-US" altLang="en-US" sz="2000" kern="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en-US" sz="2000" kern="0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bandwidth</a:t>
            </a:r>
          </a:p>
          <a:p>
            <a:pPr>
              <a:spcBef>
                <a:spcPts val="400"/>
              </a:spcBef>
              <a:buSzPct val="40000"/>
              <a:buFont typeface="Wingdings" panose="05000000000000000000" pitchFamily="2" charset="2"/>
              <a:buChar char="n"/>
            </a:pPr>
            <a:r>
              <a:rPr lang="en-US" altLang="en-US" sz="2000" kern="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At max rate of that narrow band </a:t>
            </a:r>
            <a:endParaRPr lang="en-US" alt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Content Placeholder 2">
            <a:extLst>
              <a:ext uri="{FF2B5EF4-FFF2-40B4-BE49-F238E27FC236}">
                <a16:creationId xmlns:a16="http://schemas.microsoft.com/office/drawing/2014/main" id="{158F9267-8C55-AD46-A424-9C6B11E6A845}"/>
              </a:ext>
            </a:extLst>
          </p:cNvPr>
          <p:cNvSpPr txBox="1">
            <a:spLocks/>
          </p:cNvSpPr>
          <p:nvPr/>
        </p:nvSpPr>
        <p:spPr>
          <a:xfrm>
            <a:off x="203238" y="4016649"/>
            <a:ext cx="3134486" cy="246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-11113">
              <a:spcBef>
                <a:spcPts val="600"/>
              </a:spcBef>
              <a:buFont typeface="Wingdings" pitchFamily="2" charset="2"/>
              <a:buNone/>
            </a:pPr>
            <a:r>
              <a:rPr lang="en-US" altLang="en-US" sz="2200" b="1" kern="0" dirty="0">
                <a:solidFill>
                  <a:srgbClr val="0070C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Time Division Multiplexing (TDM)</a:t>
            </a:r>
          </a:p>
          <a:p>
            <a:pPr marL="342900" indent="-342900">
              <a:spcBef>
                <a:spcPts val="600"/>
              </a:spcBef>
            </a:pP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Time divided into slots</a:t>
            </a:r>
          </a:p>
          <a:p>
            <a:pPr marL="342900" indent="-342900">
              <a:spcBef>
                <a:spcPts val="600"/>
              </a:spcBef>
              <a:buSzPct val="40000"/>
              <a:buFont typeface="Wingdings" panose="05000000000000000000" pitchFamily="2" charset="2"/>
              <a:buChar char="n"/>
            </a:pP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At maximum rate of (wider) frequency band, but only during its time slot(s)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o Frequency Bands | TeraSense">
            <a:extLst>
              <a:ext uri="{FF2B5EF4-FFF2-40B4-BE49-F238E27FC236}">
                <a16:creationId xmlns:a16="http://schemas.microsoft.com/office/drawing/2014/main" id="{708066BA-DAEB-F24B-D27E-30F4FDA5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72" y="3933056"/>
            <a:ext cx="6498653" cy="26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查看源图像">
            <a:extLst>
              <a:ext uri="{FF2B5EF4-FFF2-40B4-BE49-F238E27FC236}">
                <a16:creationId xmlns:a16="http://schemas.microsoft.com/office/drawing/2014/main" id="{F1A3DD37-3A1D-DA0B-584F-A3FAA1E7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57" y="4132980"/>
            <a:ext cx="59817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5" grpId="0" animBg="1"/>
      <p:bldP spid="116" grpId="0" animBg="1"/>
      <p:bldP spid="20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Circuit Switching: Delay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49579" y="1814205"/>
            <a:ext cx="437320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file of 640,000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links in the network use TDM with 24 slots and have a bit rate of 1.536 Mbps.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takes 500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msec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establish an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link.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long does it take to send the file?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circuit has a transmission rate of 1.536 Mbps/24 = 64 kbps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takes 640,000 bits / 64 kbps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 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Total: 10 sec + 500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msec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10.5 sec</a:t>
            </a:r>
          </a:p>
        </p:txBody>
      </p:sp>
      <p:grpSp>
        <p:nvGrpSpPr>
          <p:cNvPr id="41" name="Group 360"/>
          <p:cNvGrpSpPr>
            <a:grpSpLocks/>
          </p:cNvGrpSpPr>
          <p:nvPr/>
        </p:nvGrpSpPr>
        <p:grpSpPr bwMode="auto">
          <a:xfrm>
            <a:off x="-125413" y="1423681"/>
            <a:ext cx="4394200" cy="3735388"/>
            <a:chOff x="1524000" y="1295400"/>
            <a:chExt cx="5715000" cy="5108575"/>
          </a:xfrm>
        </p:grpSpPr>
        <p:grpSp>
          <p:nvGrpSpPr>
            <p:cNvPr id="42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120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1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326 w 356"/>
                  <a:gd name="T3" fmla="*/ 131 h 368"/>
                  <a:gd name="T4" fmla="*/ 2759 w 356"/>
                  <a:gd name="T5" fmla="*/ 2727 h 368"/>
                  <a:gd name="T6" fmla="*/ 608 w 356"/>
                  <a:gd name="T7" fmla="*/ 342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43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1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15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18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6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4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110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1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326 w 356"/>
                  <a:gd name="T3" fmla="*/ 131 h 368"/>
                  <a:gd name="T4" fmla="*/ 2759 w 356"/>
                  <a:gd name="T5" fmla="*/ 2727 h 368"/>
                  <a:gd name="T6" fmla="*/ 608 w 356"/>
                  <a:gd name="T7" fmla="*/ 342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5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46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47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48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grpSp>
          <p:nvGrpSpPr>
            <p:cNvPr id="49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1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5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8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6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0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8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89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2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0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2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82" name="Rectangle 401"/>
              <p:cNvSpPr/>
              <p:nvPr/>
            </p:nvSpPr>
            <p:spPr>
              <a:xfrm>
                <a:off x="4874310" y="1159406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83" name="Rectangle 402"/>
              <p:cNvSpPr/>
              <p:nvPr/>
            </p:nvSpPr>
            <p:spPr>
              <a:xfrm>
                <a:off x="4874310" y="1235798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84" name="Rectangle 403"/>
              <p:cNvSpPr/>
              <p:nvPr/>
            </p:nvSpPr>
            <p:spPr>
              <a:xfrm>
                <a:off x="4874310" y="1312191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85" name="Rectangle 404"/>
              <p:cNvSpPr/>
              <p:nvPr/>
            </p:nvSpPr>
            <p:spPr>
              <a:xfrm>
                <a:off x="4874310" y="1388584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53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78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79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80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  <p:sp>
            <p:nvSpPr>
              <p:cNvPr id="81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54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5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6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7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8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59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cxnSp>
          <p:nvCxnSpPr>
            <p:cNvPr id="60" name="Straight Connector 379"/>
            <p:cNvCxnSpPr>
              <a:endCxn id="114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382"/>
            <p:cNvCxnSpPr>
              <a:endCxn id="98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383"/>
            <p:cNvCxnSpPr>
              <a:endCxn id="96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384"/>
            <p:cNvCxnSpPr>
              <a:endCxn id="94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387"/>
            <p:cNvCxnSpPr>
              <a:endCxn id="86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76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7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326 w 356"/>
                  <a:gd name="T3" fmla="*/ 131 h 368"/>
                  <a:gd name="T4" fmla="*/ 2759 w 356"/>
                  <a:gd name="T5" fmla="*/ 2727 h 368"/>
                  <a:gd name="T6" fmla="*/ 608 w 356"/>
                  <a:gd name="T7" fmla="*/ 342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cxnSp>
          <p:nvCxnSpPr>
            <p:cNvPr id="72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74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75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zh-CN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77341" y="1301559"/>
            <a:ext cx="87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A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47838" y="4901537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B</a:t>
            </a:r>
            <a:endParaRPr lang="zh-CN" altLang="en-US" dirty="0"/>
          </a:p>
        </p:txBody>
      </p:sp>
      <p:pic>
        <p:nvPicPr>
          <p:cNvPr id="2" name="Picture 2" descr="查看源图像">
            <a:extLst>
              <a:ext uri="{FF2B5EF4-FFF2-40B4-BE49-F238E27FC236}">
                <a16:creationId xmlns:a16="http://schemas.microsoft.com/office/drawing/2014/main" id="{3E86044E-B2F6-26D3-91BE-39E88F3C1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818562" cy="768350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Packet switching versus circuit switching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3845" y="2636912"/>
            <a:ext cx="4438634" cy="4104456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itchFamily="2" charset="2"/>
              <a:buNone/>
              <a:tabLst>
                <a:tab pos="566738" algn="l"/>
              </a:tabLst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Mb/s link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active 10% of time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100 kbps when </a:t>
            </a:r>
            <a:r>
              <a:rPr lang="ja-JP" altLang="en-US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active</a:t>
            </a:r>
            <a:r>
              <a:rPr lang="ja-JP" altLang="en-US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”</a:t>
            </a:r>
            <a:endParaRPr lang="en-US" altLang="ja-JP" sz="2000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altLang="zh-CN" sz="20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altLang="zh-CN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</a:t>
            </a:r>
            <a:r>
              <a:rPr lang="zh-CN" altLang="en-US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switching: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10 users</a:t>
            </a: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altLang="zh-CN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switching: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With 35 users, that probability that more than 10 users are active at same time is less than 0.0004.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95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allows more users to use network!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switching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pre-allocates use of the transmission link regardless of demand, with allocated but unneeded link time going unused.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 allocates link use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demand.</a:t>
            </a:r>
            <a:endParaRPr lang="en-US" altLang="zh-CN" sz="200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5309617" y="4942314"/>
            <a:ext cx="4168775" cy="1470024"/>
            <a:chOff x="3016" y="3097"/>
            <a:chExt cx="2626" cy="926"/>
          </a:xfrm>
        </p:grpSpPr>
        <p:sp>
          <p:nvSpPr>
            <p:cNvPr id="82969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6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zh-CN" dirty="0">
                  <a:latin typeface="Gill Sans MT" pitchFamily="34" charset="0"/>
                </a:rPr>
                <a:t> how did we get value 0.0004?</a:t>
              </a:r>
            </a:p>
          </p:txBody>
        </p:sp>
        <p:sp>
          <p:nvSpPr>
            <p:cNvPr id="82970" name="Text Box 48"/>
            <p:cNvSpPr txBox="1">
              <a:spLocks noChangeArrowheads="1"/>
            </p:cNvSpPr>
            <p:nvPr/>
          </p:nvSpPr>
          <p:spPr bwMode="auto">
            <a:xfrm>
              <a:off x="3039" y="3735"/>
              <a:ext cx="25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zh-CN" dirty="0">
                  <a:latin typeface="Gill Sans MT" pitchFamily="34" charset="0"/>
                </a:rPr>
                <a:t> what happens if &gt; 35 users ?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99992" y="2518605"/>
            <a:ext cx="4364037" cy="2005013"/>
            <a:chOff x="4379519" y="2742996"/>
            <a:chExt cx="4364037" cy="2005013"/>
          </a:xfrm>
        </p:grpSpPr>
        <p:grpSp>
          <p:nvGrpSpPr>
            <p:cNvPr id="2" name="Group 49"/>
            <p:cNvGrpSpPr>
              <a:grpSpLocks/>
            </p:cNvGrpSpPr>
            <p:nvPr/>
          </p:nvGrpSpPr>
          <p:grpSpPr bwMode="auto">
            <a:xfrm>
              <a:off x="6171806" y="3446259"/>
              <a:ext cx="1155700" cy="620712"/>
              <a:chOff x="3600" y="219"/>
              <a:chExt cx="360" cy="175"/>
            </a:xfrm>
          </p:grpSpPr>
          <p:sp>
            <p:nvSpPr>
              <p:cNvPr id="82971" name="Oval 5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82972" name="Line 5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3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974" name="Rectangle 5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82975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2981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982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983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2978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979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980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2952" name="Line 15"/>
            <p:cNvSpPr>
              <a:spLocks noChangeShapeType="1"/>
            </p:cNvSpPr>
            <p:nvPr/>
          </p:nvSpPr>
          <p:spPr bwMode="auto">
            <a:xfrm>
              <a:off x="5112944" y="3238296"/>
              <a:ext cx="838200" cy="4572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3" name="Line 16"/>
            <p:cNvSpPr>
              <a:spLocks noChangeShapeType="1"/>
            </p:cNvSpPr>
            <p:nvPr/>
          </p:nvSpPr>
          <p:spPr bwMode="auto">
            <a:xfrm>
              <a:off x="5951144" y="3695496"/>
              <a:ext cx="2038350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4" name="Line 17"/>
            <p:cNvSpPr>
              <a:spLocks noChangeShapeType="1"/>
            </p:cNvSpPr>
            <p:nvPr/>
          </p:nvSpPr>
          <p:spPr bwMode="auto">
            <a:xfrm>
              <a:off x="5951144" y="3847896"/>
              <a:ext cx="203835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5" name="Line 18"/>
            <p:cNvSpPr>
              <a:spLocks noChangeShapeType="1"/>
            </p:cNvSpPr>
            <p:nvPr/>
          </p:nvSpPr>
          <p:spPr bwMode="auto">
            <a:xfrm flipV="1">
              <a:off x="5189144" y="3847896"/>
              <a:ext cx="762000" cy="6096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6" name="Text Box 19"/>
            <p:cNvSpPr txBox="1">
              <a:spLocks noChangeArrowheads="1"/>
            </p:cNvSpPr>
            <p:nvPr/>
          </p:nvSpPr>
          <p:spPr bwMode="auto">
            <a:xfrm>
              <a:off x="4877994" y="3416096"/>
              <a:ext cx="73025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2000" i="1">
                  <a:solidFill>
                    <a:srgbClr val="000099"/>
                  </a:solidFill>
                  <a:latin typeface="Gill Sans MT" pitchFamily="34" charset="0"/>
                </a:rPr>
                <a:t>N</a:t>
              </a:r>
              <a:r>
                <a:rPr lang="en-US" altLang="zh-CN" sz="2000">
                  <a:solidFill>
                    <a:srgbClr val="000099"/>
                  </a:solidFill>
                  <a:latin typeface="Gill Sans MT" pitchFamily="34" charset="0"/>
                </a:rPr>
                <a:t>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2000">
                  <a:solidFill>
                    <a:srgbClr val="000099"/>
                  </a:solidFill>
                  <a:latin typeface="Gill Sans MT" pitchFamily="34" charset="0"/>
                </a:rPr>
                <a:t>users</a:t>
              </a:r>
            </a:p>
          </p:txBody>
        </p:sp>
        <p:sp>
          <p:nvSpPr>
            <p:cNvPr id="82957" name="Text Box 20"/>
            <p:cNvSpPr txBox="1">
              <a:spLocks noChangeArrowheads="1"/>
            </p:cNvSpPr>
            <p:nvPr/>
          </p:nvSpPr>
          <p:spPr bwMode="auto">
            <a:xfrm>
              <a:off x="7275119" y="3979659"/>
              <a:ext cx="146843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/>
                <a:t>1 Mbps link</a:t>
              </a:r>
            </a:p>
          </p:txBody>
        </p:sp>
        <p:sp>
          <p:nvSpPr>
            <p:cNvPr id="82958" name="Line 47"/>
            <p:cNvSpPr>
              <a:spLocks noChangeShapeType="1"/>
            </p:cNvSpPr>
            <p:nvPr/>
          </p:nvSpPr>
          <p:spPr bwMode="auto">
            <a:xfrm>
              <a:off x="7319569" y="3762171"/>
              <a:ext cx="1409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0" name="Text Box 34"/>
            <p:cNvSpPr txBox="1">
              <a:spLocks noChangeArrowheads="1"/>
            </p:cNvSpPr>
            <p:nvPr/>
          </p:nvSpPr>
          <p:spPr bwMode="auto">
            <a:xfrm rot="5273514">
              <a:off x="4524775" y="3456578"/>
              <a:ext cx="736600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/>
                <a:t>…..</a:t>
              </a:r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4379519" y="2742996"/>
              <a:ext cx="779462" cy="679450"/>
              <a:chOff x="-44" y="1473"/>
              <a:chExt cx="981" cy="1105"/>
            </a:xfrm>
          </p:grpSpPr>
          <p:pic>
            <p:nvPicPr>
              <p:cNvPr id="82967" name="Picture 3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2968" name="Freeform 3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7" name="Group 40"/>
            <p:cNvGrpSpPr>
              <a:grpSpLocks/>
            </p:cNvGrpSpPr>
            <p:nvPr/>
          </p:nvGrpSpPr>
          <p:grpSpPr bwMode="auto">
            <a:xfrm>
              <a:off x="4384281" y="4068559"/>
              <a:ext cx="779463" cy="679450"/>
              <a:chOff x="-44" y="1473"/>
              <a:chExt cx="981" cy="1105"/>
            </a:xfrm>
          </p:grpSpPr>
          <p:pic>
            <p:nvPicPr>
              <p:cNvPr id="82965" name="Picture 4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2966" name="Freeform 4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65" y="5287841"/>
            <a:ext cx="1495634" cy="5334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3" y="4201943"/>
            <a:ext cx="4242814" cy="2453247"/>
          </a:xfrm>
          <a:prstGeom prst="rect">
            <a:avLst/>
          </a:prstGeom>
        </p:spPr>
      </p:pic>
      <p:pic>
        <p:nvPicPr>
          <p:cNvPr id="12" name="Picture 2" descr="查看源图像">
            <a:extLst>
              <a:ext uri="{FF2B5EF4-FFF2-40B4-BE49-F238E27FC236}">
                <a16:creationId xmlns:a16="http://schemas.microsoft.com/office/drawing/2014/main" id="{07CCD91F-87DF-5575-15FB-FEC7C6F4B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2412" y="1608664"/>
            <a:ext cx="81962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 for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bursty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pPr lvl="1" eaLnBrk="1" hangingPunct="1"/>
            <a:r>
              <a:rPr lang="en-US" altLang="zh-CN" sz="22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resource sharing</a:t>
            </a:r>
          </a:p>
          <a:p>
            <a:pPr lvl="1" eaLnBrk="1" hangingPunct="1"/>
            <a:r>
              <a:rPr lang="en-US" altLang="zh-CN" sz="22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simpler, no call setup</a:t>
            </a:r>
          </a:p>
          <a:p>
            <a:pPr eaLnBrk="1" hangingPunct="1">
              <a:buSzPct val="75000"/>
            </a:pPr>
            <a:r>
              <a:rPr lang="en-US" altLang="zh-CN" sz="2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congestion possible: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packet delay and loss</a:t>
            </a:r>
          </a:p>
          <a:p>
            <a:pPr lvl="1" eaLnBrk="1" hangingPunct="1"/>
            <a:r>
              <a:rPr lang="en-US" altLang="zh-CN" sz="22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protocols needed for reliable data transfer, congestion control</a:t>
            </a:r>
          </a:p>
          <a:p>
            <a:pPr eaLnBrk="1" hangingPunct="1">
              <a:buSzPct val="75000"/>
            </a:pPr>
            <a:r>
              <a:rPr lang="en-US" altLang="zh-CN" sz="22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en-US" altLang="zh-CN" sz="2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to provide circuit-like behavior?</a:t>
            </a:r>
          </a:p>
          <a:p>
            <a:pPr lvl="1" eaLnBrk="1" hangingPunct="1"/>
            <a:r>
              <a:rPr lang="en-US" altLang="zh-CN" sz="22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bandwidth guarantees needed for audio/video apps</a:t>
            </a:r>
          </a:p>
          <a:p>
            <a:pPr lvl="1" eaLnBrk="1" hangingPunct="1"/>
            <a:r>
              <a:rPr lang="en-US" altLang="zh-CN" sz="22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still an unsolved problem (chapter 7)</a:t>
            </a:r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r>
              <a:rPr lang="zh-CN" altLang="en-US" sz="2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switching</a:t>
            </a:r>
            <a:r>
              <a:rPr lang="zh-CN" altLang="en-US" sz="2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20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7" name="Text Box 20"/>
          <p:cNvSpPr txBox="1">
            <a:spLocks noChangeArrowheads="1"/>
          </p:cNvSpPr>
          <p:nvPr/>
        </p:nvSpPr>
        <p:spPr bwMode="auto">
          <a:xfrm>
            <a:off x="352425" y="5472113"/>
            <a:ext cx="82343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human analogies of reserved resources (circuit switching) versus on-demand allocation (packet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switching)?</a:t>
            </a:r>
          </a:p>
        </p:txBody>
      </p:sp>
      <p:pic>
        <p:nvPicPr>
          <p:cNvPr id="84998" name="Picture 10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9" name="Rectangle 2"/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switching versus circuit switching</a:t>
            </a:r>
            <a:endParaRPr lang="en-US" altLang="zh-CN" sz="44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查看源图像">
            <a:extLst>
              <a:ext uri="{FF2B5EF4-FFF2-40B4-BE49-F238E27FC236}">
                <a16:creationId xmlns:a16="http://schemas.microsoft.com/office/drawing/2014/main" id="{62AB9388-293E-8F22-03F0-826BCE1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Chapter 1: 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1.1 what is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1.2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 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1.4 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1.5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1.6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1.7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history</a:t>
            </a:r>
          </a:p>
          <a:p>
            <a:pPr eaLnBrk="1" hangingPunct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Internet structure: network of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043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4" name="Rectangle 3"/>
          <p:cNvSpPr txBox="1">
            <a:spLocks noChangeArrowheads="1"/>
          </p:cNvSpPr>
          <p:nvPr/>
        </p:nvSpPr>
        <p:spPr bwMode="auto">
          <a:xfrm>
            <a:off x="314648" y="1298139"/>
            <a:ext cx="5171622" cy="408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systems connect to Internet via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ISPs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(Internet Service Providers)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Residential, company and university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ISPs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it-IT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E.g., China Mobile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university</a:t>
            </a:r>
            <a:r>
              <a:rPr lang="it-IT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ISPs in turn must be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interconnected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network of networks is very complex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was driven by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</a:t>
            </a:r>
            <a:r>
              <a:rPr lang="en-US" altLang="zh-CN" sz="2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7434" name="组合 87433">
            <a:extLst>
              <a:ext uri="{FF2B5EF4-FFF2-40B4-BE49-F238E27FC236}">
                <a16:creationId xmlns:a16="http://schemas.microsoft.com/office/drawing/2014/main" id="{D30F56D8-879C-7C29-53A8-AF01C07F267C}"/>
              </a:ext>
            </a:extLst>
          </p:cNvPr>
          <p:cNvGrpSpPr/>
          <p:nvPr/>
        </p:nvGrpSpPr>
        <p:grpSpPr>
          <a:xfrm>
            <a:off x="5364088" y="2204864"/>
            <a:ext cx="3435453" cy="3424785"/>
            <a:chOff x="5376133" y="3145130"/>
            <a:chExt cx="3435453" cy="34247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8D7B3F-987B-9E6E-4DB2-AC2027F4AE37}"/>
                </a:ext>
              </a:extLst>
            </p:cNvPr>
            <p:cNvSpPr txBox="1"/>
            <p:nvPr/>
          </p:nvSpPr>
          <p:spPr>
            <a:xfrm>
              <a:off x="6864950" y="4418305"/>
              <a:ext cx="10647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Internet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DF155E-6904-CFE1-3D12-EC6C89CD3BF1}"/>
                </a:ext>
              </a:extLst>
            </p:cNvPr>
            <p:cNvSpPr/>
            <p:nvPr/>
          </p:nvSpPr>
          <p:spPr>
            <a:xfrm>
              <a:off x="6909847" y="4453494"/>
              <a:ext cx="1168691" cy="404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" name="Group 800">
              <a:extLst>
                <a:ext uri="{FF2B5EF4-FFF2-40B4-BE49-F238E27FC236}">
                  <a16:creationId xmlns:a16="http://schemas.microsoft.com/office/drawing/2014/main" id="{E455BD39-0BE3-3739-B9A8-F73AEA0C9CC8}"/>
                </a:ext>
              </a:extLst>
            </p:cNvPr>
            <p:cNvGrpSpPr/>
            <p:nvPr/>
          </p:nvGrpSpPr>
          <p:grpSpPr>
            <a:xfrm>
              <a:off x="5376133" y="3145130"/>
              <a:ext cx="3435453" cy="3424785"/>
              <a:chOff x="7268561" y="1751946"/>
              <a:chExt cx="4580604" cy="4566380"/>
            </a:xfrm>
          </p:grpSpPr>
          <p:sp>
            <p:nvSpPr>
              <p:cNvPr id="87400" name="Freeform 370">
                <a:extLst>
                  <a:ext uri="{FF2B5EF4-FFF2-40B4-BE49-F238E27FC236}">
                    <a16:creationId xmlns:a16="http://schemas.microsoft.com/office/drawing/2014/main" id="{0D8B797D-310E-BF44-7345-1074FC3818E3}"/>
                  </a:ext>
                </a:extLst>
              </p:cNvPr>
              <p:cNvSpPr/>
              <p:nvPr/>
            </p:nvSpPr>
            <p:spPr>
              <a:xfrm>
                <a:off x="9048399" y="3035682"/>
                <a:ext cx="1124807" cy="1337915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82604 w 1558990"/>
                  <a:gd name="connsiteY0" fmla="*/ 534641 h 1810599"/>
                  <a:gd name="connsiteX1" fmla="*/ 22252 w 1558990"/>
                  <a:gd name="connsiteY1" fmla="*/ 940200 h 1810599"/>
                  <a:gd name="connsiteX2" fmla="*/ 167457 w 1558990"/>
                  <a:gd name="connsiteY2" fmla="*/ 1672556 h 1810599"/>
                  <a:gd name="connsiteX3" fmla="*/ 1208772 w 1558990"/>
                  <a:gd name="connsiteY3" fmla="*/ 1775650 h 1810599"/>
                  <a:gd name="connsiteX4" fmla="*/ 1543003 w 1558990"/>
                  <a:gd name="connsiteY4" fmla="*/ 1257671 h 1810599"/>
                  <a:gd name="connsiteX5" fmla="*/ 1490762 w 1558990"/>
                  <a:gd name="connsiteY5" fmla="*/ 672856 h 1810599"/>
                  <a:gd name="connsiteX6" fmla="*/ 1359176 w 1558990"/>
                  <a:gd name="connsiteY6" fmla="*/ 154877 h 1810599"/>
                  <a:gd name="connsiteX7" fmla="*/ 861336 w 1558990"/>
                  <a:gd name="connsiteY7" fmla="*/ 21205 h 1810599"/>
                  <a:gd name="connsiteX8" fmla="*/ 382604 w 1558990"/>
                  <a:gd name="connsiteY8" fmla="*/ 534641 h 1810599"/>
                  <a:gd name="connsiteX0" fmla="*/ 393458 w 1593840"/>
                  <a:gd name="connsiteY0" fmla="*/ 534641 h 1793264"/>
                  <a:gd name="connsiteX1" fmla="*/ 33106 w 1593840"/>
                  <a:gd name="connsiteY1" fmla="*/ 940200 h 1793264"/>
                  <a:gd name="connsiteX2" fmla="*/ 178311 w 1593840"/>
                  <a:gd name="connsiteY2" fmla="*/ 1672556 h 1793264"/>
                  <a:gd name="connsiteX3" fmla="*/ 1464139 w 1593840"/>
                  <a:gd name="connsiteY3" fmla="*/ 1752440 h 1793264"/>
                  <a:gd name="connsiteX4" fmla="*/ 1553857 w 1593840"/>
                  <a:gd name="connsiteY4" fmla="*/ 1257671 h 1793264"/>
                  <a:gd name="connsiteX5" fmla="*/ 1501616 w 1593840"/>
                  <a:gd name="connsiteY5" fmla="*/ 672856 h 1793264"/>
                  <a:gd name="connsiteX6" fmla="*/ 1370030 w 1593840"/>
                  <a:gd name="connsiteY6" fmla="*/ 154877 h 1793264"/>
                  <a:gd name="connsiteX7" fmla="*/ 872190 w 1593840"/>
                  <a:gd name="connsiteY7" fmla="*/ 21205 h 1793264"/>
                  <a:gd name="connsiteX8" fmla="*/ 393458 w 1593840"/>
                  <a:gd name="connsiteY8" fmla="*/ 534641 h 1793264"/>
                  <a:gd name="connsiteX0" fmla="*/ 393458 w 1566550"/>
                  <a:gd name="connsiteY0" fmla="*/ 534641 h 1840341"/>
                  <a:gd name="connsiteX1" fmla="*/ 33106 w 1566550"/>
                  <a:gd name="connsiteY1" fmla="*/ 940200 h 1840341"/>
                  <a:gd name="connsiteX2" fmla="*/ 178311 w 1566550"/>
                  <a:gd name="connsiteY2" fmla="*/ 1672556 h 1840341"/>
                  <a:gd name="connsiteX3" fmla="*/ 1464139 w 1566550"/>
                  <a:gd name="connsiteY3" fmla="*/ 1752440 h 1840341"/>
                  <a:gd name="connsiteX4" fmla="*/ 1553857 w 1566550"/>
                  <a:gd name="connsiteY4" fmla="*/ 1257671 h 1840341"/>
                  <a:gd name="connsiteX5" fmla="*/ 1501616 w 1566550"/>
                  <a:gd name="connsiteY5" fmla="*/ 672856 h 1840341"/>
                  <a:gd name="connsiteX6" fmla="*/ 1370030 w 1566550"/>
                  <a:gd name="connsiteY6" fmla="*/ 154877 h 1840341"/>
                  <a:gd name="connsiteX7" fmla="*/ 872190 w 1566550"/>
                  <a:gd name="connsiteY7" fmla="*/ 21205 h 1840341"/>
                  <a:gd name="connsiteX8" fmla="*/ 393458 w 1566550"/>
                  <a:gd name="connsiteY8" fmla="*/ 534641 h 1840341"/>
                  <a:gd name="connsiteX0" fmla="*/ 393458 w 1555557"/>
                  <a:gd name="connsiteY0" fmla="*/ 534641 h 1787187"/>
                  <a:gd name="connsiteX1" fmla="*/ 33106 w 1555557"/>
                  <a:gd name="connsiteY1" fmla="*/ 940200 h 1787187"/>
                  <a:gd name="connsiteX2" fmla="*/ 178311 w 1555557"/>
                  <a:gd name="connsiteY2" fmla="*/ 1672556 h 1787187"/>
                  <a:gd name="connsiteX3" fmla="*/ 1464139 w 1555557"/>
                  <a:gd name="connsiteY3" fmla="*/ 1752440 h 1787187"/>
                  <a:gd name="connsiteX4" fmla="*/ 1553857 w 1555557"/>
                  <a:gd name="connsiteY4" fmla="*/ 1257671 h 1787187"/>
                  <a:gd name="connsiteX5" fmla="*/ 1501616 w 1555557"/>
                  <a:gd name="connsiteY5" fmla="*/ 672856 h 1787187"/>
                  <a:gd name="connsiteX6" fmla="*/ 1370030 w 1555557"/>
                  <a:gd name="connsiteY6" fmla="*/ 154877 h 1787187"/>
                  <a:gd name="connsiteX7" fmla="*/ 872190 w 1555557"/>
                  <a:gd name="connsiteY7" fmla="*/ 21205 h 1787187"/>
                  <a:gd name="connsiteX8" fmla="*/ 393458 w 1555557"/>
                  <a:gd name="connsiteY8" fmla="*/ 534641 h 1787187"/>
                  <a:gd name="connsiteX0" fmla="*/ 401126 w 1664928"/>
                  <a:gd name="connsiteY0" fmla="*/ 534641 h 1783934"/>
                  <a:gd name="connsiteX1" fmla="*/ 40774 w 1664928"/>
                  <a:gd name="connsiteY1" fmla="*/ 940200 h 1783934"/>
                  <a:gd name="connsiteX2" fmla="*/ 185979 w 1664928"/>
                  <a:gd name="connsiteY2" fmla="*/ 1672556 h 1783934"/>
                  <a:gd name="connsiteX3" fmla="*/ 1618513 w 1664928"/>
                  <a:gd name="connsiteY3" fmla="*/ 1747798 h 1783934"/>
                  <a:gd name="connsiteX4" fmla="*/ 1561525 w 1664928"/>
                  <a:gd name="connsiteY4" fmla="*/ 1257671 h 1783934"/>
                  <a:gd name="connsiteX5" fmla="*/ 1509284 w 1664928"/>
                  <a:gd name="connsiteY5" fmla="*/ 672856 h 1783934"/>
                  <a:gd name="connsiteX6" fmla="*/ 1377698 w 1664928"/>
                  <a:gd name="connsiteY6" fmla="*/ 154877 h 1783934"/>
                  <a:gd name="connsiteX7" fmla="*/ 879858 w 1664928"/>
                  <a:gd name="connsiteY7" fmla="*/ 21205 h 1783934"/>
                  <a:gd name="connsiteX8" fmla="*/ 401126 w 1664928"/>
                  <a:gd name="connsiteY8" fmla="*/ 534641 h 1783934"/>
                  <a:gd name="connsiteX0" fmla="*/ 408119 w 1718774"/>
                  <a:gd name="connsiteY0" fmla="*/ 534641 h 1826522"/>
                  <a:gd name="connsiteX1" fmla="*/ 47767 w 1718774"/>
                  <a:gd name="connsiteY1" fmla="*/ 940200 h 1826522"/>
                  <a:gd name="connsiteX2" fmla="*/ 179001 w 1718774"/>
                  <a:gd name="connsiteY2" fmla="*/ 1742186 h 1826522"/>
                  <a:gd name="connsiteX3" fmla="*/ 1625506 w 1718774"/>
                  <a:gd name="connsiteY3" fmla="*/ 1747798 h 1826522"/>
                  <a:gd name="connsiteX4" fmla="*/ 1568518 w 1718774"/>
                  <a:gd name="connsiteY4" fmla="*/ 1257671 h 1826522"/>
                  <a:gd name="connsiteX5" fmla="*/ 1516277 w 1718774"/>
                  <a:gd name="connsiteY5" fmla="*/ 672856 h 1826522"/>
                  <a:gd name="connsiteX6" fmla="*/ 1384691 w 1718774"/>
                  <a:gd name="connsiteY6" fmla="*/ 154877 h 1826522"/>
                  <a:gd name="connsiteX7" fmla="*/ 886851 w 1718774"/>
                  <a:gd name="connsiteY7" fmla="*/ 21205 h 1826522"/>
                  <a:gd name="connsiteX8" fmla="*/ 408119 w 1718774"/>
                  <a:gd name="connsiteY8" fmla="*/ 534641 h 1826522"/>
                  <a:gd name="connsiteX0" fmla="*/ 477759 w 1796623"/>
                  <a:gd name="connsiteY0" fmla="*/ 534641 h 1818043"/>
                  <a:gd name="connsiteX1" fmla="*/ 117407 w 1796623"/>
                  <a:gd name="connsiteY1" fmla="*/ 940200 h 1818043"/>
                  <a:gd name="connsiteX2" fmla="*/ 136864 w 1796623"/>
                  <a:gd name="connsiteY2" fmla="*/ 1728260 h 1818043"/>
                  <a:gd name="connsiteX3" fmla="*/ 1695146 w 1796623"/>
                  <a:gd name="connsiteY3" fmla="*/ 1747798 h 1818043"/>
                  <a:gd name="connsiteX4" fmla="*/ 1638158 w 1796623"/>
                  <a:gd name="connsiteY4" fmla="*/ 1257671 h 1818043"/>
                  <a:gd name="connsiteX5" fmla="*/ 1585917 w 1796623"/>
                  <a:gd name="connsiteY5" fmla="*/ 672856 h 1818043"/>
                  <a:gd name="connsiteX6" fmla="*/ 1454331 w 1796623"/>
                  <a:gd name="connsiteY6" fmla="*/ 154877 h 1818043"/>
                  <a:gd name="connsiteX7" fmla="*/ 956491 w 1796623"/>
                  <a:gd name="connsiteY7" fmla="*/ 21205 h 1818043"/>
                  <a:gd name="connsiteX8" fmla="*/ 477759 w 1796623"/>
                  <a:gd name="connsiteY8" fmla="*/ 534641 h 1818043"/>
                  <a:gd name="connsiteX0" fmla="*/ 396783 w 1688820"/>
                  <a:gd name="connsiteY0" fmla="*/ 534641 h 1815615"/>
                  <a:gd name="connsiteX1" fmla="*/ 36431 w 1688820"/>
                  <a:gd name="connsiteY1" fmla="*/ 940200 h 1815615"/>
                  <a:gd name="connsiteX2" fmla="*/ 55888 w 1688820"/>
                  <a:gd name="connsiteY2" fmla="*/ 1728260 h 1815615"/>
                  <a:gd name="connsiteX3" fmla="*/ 421834 w 1688820"/>
                  <a:gd name="connsiteY3" fmla="*/ 1798118 h 1815615"/>
                  <a:gd name="connsiteX4" fmla="*/ 1614170 w 1688820"/>
                  <a:gd name="connsiteY4" fmla="*/ 1747798 h 1815615"/>
                  <a:gd name="connsiteX5" fmla="*/ 1557182 w 1688820"/>
                  <a:gd name="connsiteY5" fmla="*/ 1257671 h 1815615"/>
                  <a:gd name="connsiteX6" fmla="*/ 1504941 w 1688820"/>
                  <a:gd name="connsiteY6" fmla="*/ 672856 h 1815615"/>
                  <a:gd name="connsiteX7" fmla="*/ 1373355 w 1688820"/>
                  <a:gd name="connsiteY7" fmla="*/ 154877 h 1815615"/>
                  <a:gd name="connsiteX8" fmla="*/ 875515 w 1688820"/>
                  <a:gd name="connsiteY8" fmla="*/ 21205 h 1815615"/>
                  <a:gd name="connsiteX9" fmla="*/ 396783 w 1688820"/>
                  <a:gd name="connsiteY9" fmla="*/ 534641 h 1815615"/>
                  <a:gd name="connsiteX0" fmla="*/ 394951 w 1689541"/>
                  <a:gd name="connsiteY0" fmla="*/ 534641 h 1877271"/>
                  <a:gd name="connsiteX1" fmla="*/ 34599 w 1689541"/>
                  <a:gd name="connsiteY1" fmla="*/ 940200 h 1877271"/>
                  <a:gd name="connsiteX2" fmla="*/ 54056 w 1689541"/>
                  <a:gd name="connsiteY2" fmla="*/ 1728260 h 1877271"/>
                  <a:gd name="connsiteX3" fmla="*/ 385071 w 1689541"/>
                  <a:gd name="connsiteY3" fmla="*/ 1877032 h 1877271"/>
                  <a:gd name="connsiteX4" fmla="*/ 1612338 w 1689541"/>
                  <a:gd name="connsiteY4" fmla="*/ 1747798 h 1877271"/>
                  <a:gd name="connsiteX5" fmla="*/ 1555350 w 1689541"/>
                  <a:gd name="connsiteY5" fmla="*/ 1257671 h 1877271"/>
                  <a:gd name="connsiteX6" fmla="*/ 1503109 w 1689541"/>
                  <a:gd name="connsiteY6" fmla="*/ 672856 h 1877271"/>
                  <a:gd name="connsiteX7" fmla="*/ 1371523 w 1689541"/>
                  <a:gd name="connsiteY7" fmla="*/ 154877 h 1877271"/>
                  <a:gd name="connsiteX8" fmla="*/ 873683 w 1689541"/>
                  <a:gd name="connsiteY8" fmla="*/ 21205 h 1877271"/>
                  <a:gd name="connsiteX9" fmla="*/ 394951 w 1689541"/>
                  <a:gd name="connsiteY9" fmla="*/ 534641 h 1877271"/>
                  <a:gd name="connsiteX0" fmla="*/ 394949 w 1689541"/>
                  <a:gd name="connsiteY0" fmla="*/ 534641 h 1877032"/>
                  <a:gd name="connsiteX1" fmla="*/ 34597 w 1689541"/>
                  <a:gd name="connsiteY1" fmla="*/ 940200 h 1877032"/>
                  <a:gd name="connsiteX2" fmla="*/ 54054 w 1689541"/>
                  <a:gd name="connsiteY2" fmla="*/ 1728260 h 1877032"/>
                  <a:gd name="connsiteX3" fmla="*/ 385069 w 1689541"/>
                  <a:gd name="connsiteY3" fmla="*/ 1877032 h 1877032"/>
                  <a:gd name="connsiteX4" fmla="*/ 1612336 w 1689541"/>
                  <a:gd name="connsiteY4" fmla="*/ 1747798 h 1877032"/>
                  <a:gd name="connsiteX5" fmla="*/ 1555348 w 1689541"/>
                  <a:gd name="connsiteY5" fmla="*/ 1257671 h 1877032"/>
                  <a:gd name="connsiteX6" fmla="*/ 1503107 w 1689541"/>
                  <a:gd name="connsiteY6" fmla="*/ 672856 h 1877032"/>
                  <a:gd name="connsiteX7" fmla="*/ 1371521 w 1689541"/>
                  <a:gd name="connsiteY7" fmla="*/ 154877 h 1877032"/>
                  <a:gd name="connsiteX8" fmla="*/ 873681 w 1689541"/>
                  <a:gd name="connsiteY8" fmla="*/ 21205 h 1877032"/>
                  <a:gd name="connsiteX9" fmla="*/ 394949 w 1689541"/>
                  <a:gd name="connsiteY9" fmla="*/ 534641 h 1877032"/>
                  <a:gd name="connsiteX0" fmla="*/ 394949 w 1683795"/>
                  <a:gd name="connsiteY0" fmla="*/ 534641 h 1877032"/>
                  <a:gd name="connsiteX1" fmla="*/ 34597 w 1683795"/>
                  <a:gd name="connsiteY1" fmla="*/ 940200 h 1877032"/>
                  <a:gd name="connsiteX2" fmla="*/ 54054 w 1683795"/>
                  <a:gd name="connsiteY2" fmla="*/ 1728260 h 1877032"/>
                  <a:gd name="connsiteX3" fmla="*/ 385069 w 1683795"/>
                  <a:gd name="connsiteY3" fmla="*/ 1877032 h 1877032"/>
                  <a:gd name="connsiteX4" fmla="*/ 1605349 w 1683795"/>
                  <a:gd name="connsiteY4" fmla="*/ 1798860 h 1877032"/>
                  <a:gd name="connsiteX5" fmla="*/ 1555348 w 1683795"/>
                  <a:gd name="connsiteY5" fmla="*/ 1257671 h 1877032"/>
                  <a:gd name="connsiteX6" fmla="*/ 1503107 w 1683795"/>
                  <a:gd name="connsiteY6" fmla="*/ 672856 h 1877032"/>
                  <a:gd name="connsiteX7" fmla="*/ 1371521 w 1683795"/>
                  <a:gd name="connsiteY7" fmla="*/ 154877 h 1877032"/>
                  <a:gd name="connsiteX8" fmla="*/ 873681 w 1683795"/>
                  <a:gd name="connsiteY8" fmla="*/ 21205 h 1877032"/>
                  <a:gd name="connsiteX9" fmla="*/ 394949 w 1683795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671512"/>
                  <a:gd name="connsiteY0" fmla="*/ 534641 h 1877032"/>
                  <a:gd name="connsiteX1" fmla="*/ 34597 w 1671512"/>
                  <a:gd name="connsiteY1" fmla="*/ 940200 h 1877032"/>
                  <a:gd name="connsiteX2" fmla="*/ 54054 w 1671512"/>
                  <a:gd name="connsiteY2" fmla="*/ 1728260 h 1877032"/>
                  <a:gd name="connsiteX3" fmla="*/ 385069 w 1671512"/>
                  <a:gd name="connsiteY3" fmla="*/ 1877032 h 1877032"/>
                  <a:gd name="connsiteX4" fmla="*/ 1605349 w 1671512"/>
                  <a:gd name="connsiteY4" fmla="*/ 1798860 h 1877032"/>
                  <a:gd name="connsiteX5" fmla="*/ 1555348 w 1671512"/>
                  <a:gd name="connsiteY5" fmla="*/ 1257671 h 1877032"/>
                  <a:gd name="connsiteX6" fmla="*/ 1503107 w 1671512"/>
                  <a:gd name="connsiteY6" fmla="*/ 672856 h 1877032"/>
                  <a:gd name="connsiteX7" fmla="*/ 1371521 w 1671512"/>
                  <a:gd name="connsiteY7" fmla="*/ 154877 h 1877032"/>
                  <a:gd name="connsiteX8" fmla="*/ 873681 w 1671512"/>
                  <a:gd name="connsiteY8" fmla="*/ 21205 h 1877032"/>
                  <a:gd name="connsiteX9" fmla="*/ 394949 w 1671512"/>
                  <a:gd name="connsiteY9" fmla="*/ 534641 h 1877032"/>
                  <a:gd name="connsiteX0" fmla="*/ 394949 w 1677296"/>
                  <a:gd name="connsiteY0" fmla="*/ 534641 h 1877032"/>
                  <a:gd name="connsiteX1" fmla="*/ 34597 w 1677296"/>
                  <a:gd name="connsiteY1" fmla="*/ 940200 h 1877032"/>
                  <a:gd name="connsiteX2" fmla="*/ 54054 w 1677296"/>
                  <a:gd name="connsiteY2" fmla="*/ 1728260 h 1877032"/>
                  <a:gd name="connsiteX3" fmla="*/ 385069 w 1677296"/>
                  <a:gd name="connsiteY3" fmla="*/ 1877032 h 1877032"/>
                  <a:gd name="connsiteX4" fmla="*/ 1612334 w 1677296"/>
                  <a:gd name="connsiteY4" fmla="*/ 1840637 h 1877032"/>
                  <a:gd name="connsiteX5" fmla="*/ 1555348 w 1677296"/>
                  <a:gd name="connsiteY5" fmla="*/ 1257671 h 1877032"/>
                  <a:gd name="connsiteX6" fmla="*/ 1503107 w 1677296"/>
                  <a:gd name="connsiteY6" fmla="*/ 672856 h 1877032"/>
                  <a:gd name="connsiteX7" fmla="*/ 1371521 w 1677296"/>
                  <a:gd name="connsiteY7" fmla="*/ 154877 h 1877032"/>
                  <a:gd name="connsiteX8" fmla="*/ 873681 w 1677296"/>
                  <a:gd name="connsiteY8" fmla="*/ 21205 h 1877032"/>
                  <a:gd name="connsiteX9" fmla="*/ 394949 w 1677296"/>
                  <a:gd name="connsiteY9" fmla="*/ 534641 h 1877032"/>
                  <a:gd name="connsiteX0" fmla="*/ 394949 w 1677298"/>
                  <a:gd name="connsiteY0" fmla="*/ 534641 h 1877032"/>
                  <a:gd name="connsiteX1" fmla="*/ 34597 w 1677298"/>
                  <a:gd name="connsiteY1" fmla="*/ 940200 h 1877032"/>
                  <a:gd name="connsiteX2" fmla="*/ 54054 w 1677298"/>
                  <a:gd name="connsiteY2" fmla="*/ 1728260 h 1877032"/>
                  <a:gd name="connsiteX3" fmla="*/ 385069 w 1677298"/>
                  <a:gd name="connsiteY3" fmla="*/ 1877032 h 1877032"/>
                  <a:gd name="connsiteX4" fmla="*/ 1612334 w 1677298"/>
                  <a:gd name="connsiteY4" fmla="*/ 1840637 h 1877032"/>
                  <a:gd name="connsiteX5" fmla="*/ 1555348 w 1677298"/>
                  <a:gd name="connsiteY5" fmla="*/ 1257671 h 1877032"/>
                  <a:gd name="connsiteX6" fmla="*/ 1503107 w 1677298"/>
                  <a:gd name="connsiteY6" fmla="*/ 672856 h 1877032"/>
                  <a:gd name="connsiteX7" fmla="*/ 1371521 w 1677298"/>
                  <a:gd name="connsiteY7" fmla="*/ 154877 h 1877032"/>
                  <a:gd name="connsiteX8" fmla="*/ 873681 w 1677298"/>
                  <a:gd name="connsiteY8" fmla="*/ 21205 h 1877032"/>
                  <a:gd name="connsiteX9" fmla="*/ 394949 w 1677298"/>
                  <a:gd name="connsiteY9" fmla="*/ 534641 h 1877032"/>
                  <a:gd name="connsiteX0" fmla="*/ 394949 w 1677296"/>
                  <a:gd name="connsiteY0" fmla="*/ 534641 h 1904936"/>
                  <a:gd name="connsiteX1" fmla="*/ 34597 w 1677296"/>
                  <a:gd name="connsiteY1" fmla="*/ 940200 h 1904936"/>
                  <a:gd name="connsiteX2" fmla="*/ 54054 w 1677296"/>
                  <a:gd name="connsiteY2" fmla="*/ 1728260 h 1904936"/>
                  <a:gd name="connsiteX3" fmla="*/ 385069 w 1677296"/>
                  <a:gd name="connsiteY3" fmla="*/ 1877032 h 1904936"/>
                  <a:gd name="connsiteX4" fmla="*/ 1612334 w 1677296"/>
                  <a:gd name="connsiteY4" fmla="*/ 1840637 h 1904936"/>
                  <a:gd name="connsiteX5" fmla="*/ 1555348 w 1677296"/>
                  <a:gd name="connsiteY5" fmla="*/ 1257671 h 1904936"/>
                  <a:gd name="connsiteX6" fmla="*/ 1503107 w 1677296"/>
                  <a:gd name="connsiteY6" fmla="*/ 672856 h 1904936"/>
                  <a:gd name="connsiteX7" fmla="*/ 1371521 w 1677296"/>
                  <a:gd name="connsiteY7" fmla="*/ 154877 h 1904936"/>
                  <a:gd name="connsiteX8" fmla="*/ 873681 w 1677296"/>
                  <a:gd name="connsiteY8" fmla="*/ 21205 h 1904936"/>
                  <a:gd name="connsiteX9" fmla="*/ 394949 w 1677296"/>
                  <a:gd name="connsiteY9" fmla="*/ 534641 h 1904936"/>
                  <a:gd name="connsiteX0" fmla="*/ 461539 w 1743887"/>
                  <a:gd name="connsiteY0" fmla="*/ 534641 h 1904936"/>
                  <a:gd name="connsiteX1" fmla="*/ 101187 w 1743887"/>
                  <a:gd name="connsiteY1" fmla="*/ 940200 h 1904936"/>
                  <a:gd name="connsiteX2" fmla="*/ 22840 w 1743887"/>
                  <a:gd name="connsiteY2" fmla="*/ 1737812 h 1904936"/>
                  <a:gd name="connsiteX3" fmla="*/ 451659 w 1743887"/>
                  <a:gd name="connsiteY3" fmla="*/ 1877032 h 1904936"/>
                  <a:gd name="connsiteX4" fmla="*/ 1678924 w 1743887"/>
                  <a:gd name="connsiteY4" fmla="*/ 1840637 h 1904936"/>
                  <a:gd name="connsiteX5" fmla="*/ 1621938 w 1743887"/>
                  <a:gd name="connsiteY5" fmla="*/ 1257671 h 1904936"/>
                  <a:gd name="connsiteX6" fmla="*/ 1569697 w 1743887"/>
                  <a:gd name="connsiteY6" fmla="*/ 672856 h 1904936"/>
                  <a:gd name="connsiteX7" fmla="*/ 1438111 w 1743887"/>
                  <a:gd name="connsiteY7" fmla="*/ 154877 h 1904936"/>
                  <a:gd name="connsiteX8" fmla="*/ 940271 w 1743887"/>
                  <a:gd name="connsiteY8" fmla="*/ 21205 h 1904936"/>
                  <a:gd name="connsiteX9" fmla="*/ 461539 w 1743887"/>
                  <a:gd name="connsiteY9" fmla="*/ 534641 h 1904936"/>
                  <a:gd name="connsiteX0" fmla="*/ 452050 w 1756359"/>
                  <a:gd name="connsiteY0" fmla="*/ 534641 h 1891359"/>
                  <a:gd name="connsiteX1" fmla="*/ 91698 w 1756359"/>
                  <a:gd name="connsiteY1" fmla="*/ 940200 h 1891359"/>
                  <a:gd name="connsiteX2" fmla="*/ 13351 w 1756359"/>
                  <a:gd name="connsiteY2" fmla="*/ 1737812 h 1891359"/>
                  <a:gd name="connsiteX3" fmla="*/ 309435 w 1756359"/>
                  <a:gd name="connsiteY3" fmla="*/ 1891359 h 1891359"/>
                  <a:gd name="connsiteX4" fmla="*/ 1669435 w 1756359"/>
                  <a:gd name="connsiteY4" fmla="*/ 1840637 h 1891359"/>
                  <a:gd name="connsiteX5" fmla="*/ 1612449 w 1756359"/>
                  <a:gd name="connsiteY5" fmla="*/ 1257671 h 1891359"/>
                  <a:gd name="connsiteX6" fmla="*/ 1560208 w 1756359"/>
                  <a:gd name="connsiteY6" fmla="*/ 672856 h 1891359"/>
                  <a:gd name="connsiteX7" fmla="*/ 1428622 w 1756359"/>
                  <a:gd name="connsiteY7" fmla="*/ 154877 h 1891359"/>
                  <a:gd name="connsiteX8" fmla="*/ 930782 w 1756359"/>
                  <a:gd name="connsiteY8" fmla="*/ 21205 h 1891359"/>
                  <a:gd name="connsiteX9" fmla="*/ 452050 w 1756359"/>
                  <a:gd name="connsiteY9" fmla="*/ 534641 h 1891359"/>
                  <a:gd name="connsiteX0" fmla="*/ 452050 w 1756257"/>
                  <a:gd name="connsiteY0" fmla="*/ 534641 h 1891359"/>
                  <a:gd name="connsiteX1" fmla="*/ 91698 w 1756257"/>
                  <a:gd name="connsiteY1" fmla="*/ 940200 h 1891359"/>
                  <a:gd name="connsiteX2" fmla="*/ 13351 w 1756257"/>
                  <a:gd name="connsiteY2" fmla="*/ 1737812 h 1891359"/>
                  <a:gd name="connsiteX3" fmla="*/ 309435 w 1756257"/>
                  <a:gd name="connsiteY3" fmla="*/ 1891359 h 1891359"/>
                  <a:gd name="connsiteX4" fmla="*/ 1669435 w 1756257"/>
                  <a:gd name="connsiteY4" fmla="*/ 1840637 h 1891359"/>
                  <a:gd name="connsiteX5" fmla="*/ 1612449 w 1756257"/>
                  <a:gd name="connsiteY5" fmla="*/ 1257671 h 1891359"/>
                  <a:gd name="connsiteX6" fmla="*/ 1563496 w 1756257"/>
                  <a:gd name="connsiteY6" fmla="*/ 959631 h 1891359"/>
                  <a:gd name="connsiteX7" fmla="*/ 1560208 w 1756257"/>
                  <a:gd name="connsiteY7" fmla="*/ 672856 h 1891359"/>
                  <a:gd name="connsiteX8" fmla="*/ 1428622 w 1756257"/>
                  <a:gd name="connsiteY8" fmla="*/ 154877 h 1891359"/>
                  <a:gd name="connsiteX9" fmla="*/ 930782 w 1756257"/>
                  <a:gd name="connsiteY9" fmla="*/ 21205 h 1891359"/>
                  <a:gd name="connsiteX10" fmla="*/ 452050 w 1756257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64592"/>
                  <a:gd name="connsiteY0" fmla="*/ 534641 h 1891359"/>
                  <a:gd name="connsiteX1" fmla="*/ 91698 w 1764592"/>
                  <a:gd name="connsiteY1" fmla="*/ 940200 h 1891359"/>
                  <a:gd name="connsiteX2" fmla="*/ 13351 w 1764592"/>
                  <a:gd name="connsiteY2" fmla="*/ 1737812 h 1891359"/>
                  <a:gd name="connsiteX3" fmla="*/ 309435 w 1764592"/>
                  <a:gd name="connsiteY3" fmla="*/ 1891359 h 1891359"/>
                  <a:gd name="connsiteX4" fmla="*/ 1669435 w 1764592"/>
                  <a:gd name="connsiteY4" fmla="*/ 1840637 h 1891359"/>
                  <a:gd name="connsiteX5" fmla="*/ 1612449 w 1764592"/>
                  <a:gd name="connsiteY5" fmla="*/ 1257671 h 1891359"/>
                  <a:gd name="connsiteX6" fmla="*/ 1309780 w 1764592"/>
                  <a:gd name="connsiteY6" fmla="*/ 1046341 h 1891359"/>
                  <a:gd name="connsiteX7" fmla="*/ 1560208 w 1764592"/>
                  <a:gd name="connsiteY7" fmla="*/ 672856 h 1891359"/>
                  <a:gd name="connsiteX8" fmla="*/ 1428622 w 1764592"/>
                  <a:gd name="connsiteY8" fmla="*/ 154877 h 1891359"/>
                  <a:gd name="connsiteX9" fmla="*/ 930782 w 1764592"/>
                  <a:gd name="connsiteY9" fmla="*/ 21205 h 1891359"/>
                  <a:gd name="connsiteX10" fmla="*/ 452050 w 1764592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92731"/>
                  <a:gd name="connsiteY0" fmla="*/ 534641 h 1891359"/>
                  <a:gd name="connsiteX1" fmla="*/ 91698 w 1792731"/>
                  <a:gd name="connsiteY1" fmla="*/ 940200 h 1891359"/>
                  <a:gd name="connsiteX2" fmla="*/ 13351 w 1792731"/>
                  <a:gd name="connsiteY2" fmla="*/ 1737812 h 1891359"/>
                  <a:gd name="connsiteX3" fmla="*/ 309435 w 1792731"/>
                  <a:gd name="connsiteY3" fmla="*/ 1891359 h 1891359"/>
                  <a:gd name="connsiteX4" fmla="*/ 1669435 w 1792731"/>
                  <a:gd name="connsiteY4" fmla="*/ 1840637 h 1891359"/>
                  <a:gd name="connsiteX5" fmla="*/ 1688563 w 1792731"/>
                  <a:gd name="connsiteY5" fmla="*/ 1292355 h 1891359"/>
                  <a:gd name="connsiteX6" fmla="*/ 1309780 w 1792731"/>
                  <a:gd name="connsiteY6" fmla="*/ 1046341 h 1891359"/>
                  <a:gd name="connsiteX7" fmla="*/ 1560208 w 1792731"/>
                  <a:gd name="connsiteY7" fmla="*/ 672856 h 1891359"/>
                  <a:gd name="connsiteX8" fmla="*/ 1428622 w 1792731"/>
                  <a:gd name="connsiteY8" fmla="*/ 154877 h 1891359"/>
                  <a:gd name="connsiteX9" fmla="*/ 930782 w 1792731"/>
                  <a:gd name="connsiteY9" fmla="*/ 21205 h 1891359"/>
                  <a:gd name="connsiteX10" fmla="*/ 452050 w 1792731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560208 w 1814809"/>
                  <a:gd name="connsiteY7" fmla="*/ 672856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619996 w 1814809"/>
                  <a:gd name="connsiteY7" fmla="*/ 526399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42872 h 1899590"/>
                  <a:gd name="connsiteX1" fmla="*/ 91698 w 1814809"/>
                  <a:gd name="connsiteY1" fmla="*/ 948431 h 1899590"/>
                  <a:gd name="connsiteX2" fmla="*/ 13351 w 1814809"/>
                  <a:gd name="connsiteY2" fmla="*/ 1746043 h 1899590"/>
                  <a:gd name="connsiteX3" fmla="*/ 309435 w 1814809"/>
                  <a:gd name="connsiteY3" fmla="*/ 1899590 h 1899590"/>
                  <a:gd name="connsiteX4" fmla="*/ 1669435 w 1814809"/>
                  <a:gd name="connsiteY4" fmla="*/ 1848868 h 1899590"/>
                  <a:gd name="connsiteX5" fmla="*/ 1688563 w 1814809"/>
                  <a:gd name="connsiteY5" fmla="*/ 1300586 h 1899590"/>
                  <a:gd name="connsiteX6" fmla="*/ 1309780 w 1814809"/>
                  <a:gd name="connsiteY6" fmla="*/ 1054572 h 1899590"/>
                  <a:gd name="connsiteX7" fmla="*/ 1619996 w 1814809"/>
                  <a:gd name="connsiteY7" fmla="*/ 534630 h 1899590"/>
                  <a:gd name="connsiteX8" fmla="*/ 1488411 w 1814809"/>
                  <a:gd name="connsiteY8" fmla="*/ 129049 h 1899590"/>
                  <a:gd name="connsiteX9" fmla="*/ 930782 w 1814809"/>
                  <a:gd name="connsiteY9" fmla="*/ 29436 h 1899590"/>
                  <a:gd name="connsiteX10" fmla="*/ 452050 w 1814809"/>
                  <a:gd name="connsiteY10" fmla="*/ 542872 h 1899590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288567 w 1811701"/>
                  <a:gd name="connsiteY0" fmla="*/ 555674 h 1898251"/>
                  <a:gd name="connsiteX1" fmla="*/ 88590 w 1811701"/>
                  <a:gd name="connsiteY1" fmla="*/ 947092 h 1898251"/>
                  <a:gd name="connsiteX2" fmla="*/ 10243 w 1811701"/>
                  <a:gd name="connsiteY2" fmla="*/ 1744704 h 1898251"/>
                  <a:gd name="connsiteX3" fmla="*/ 306327 w 1811701"/>
                  <a:gd name="connsiteY3" fmla="*/ 1898251 h 1898251"/>
                  <a:gd name="connsiteX4" fmla="*/ 1666327 w 1811701"/>
                  <a:gd name="connsiteY4" fmla="*/ 1847529 h 1898251"/>
                  <a:gd name="connsiteX5" fmla="*/ 1685455 w 1811701"/>
                  <a:gd name="connsiteY5" fmla="*/ 1299247 h 1898251"/>
                  <a:gd name="connsiteX6" fmla="*/ 1306672 w 1811701"/>
                  <a:gd name="connsiteY6" fmla="*/ 1053233 h 1898251"/>
                  <a:gd name="connsiteX7" fmla="*/ 1616888 w 1811701"/>
                  <a:gd name="connsiteY7" fmla="*/ 533291 h 1898251"/>
                  <a:gd name="connsiteX8" fmla="*/ 1485303 w 1811701"/>
                  <a:gd name="connsiteY8" fmla="*/ 127710 h 1898251"/>
                  <a:gd name="connsiteX9" fmla="*/ 927674 w 1811701"/>
                  <a:gd name="connsiteY9" fmla="*/ 28097 h 1898251"/>
                  <a:gd name="connsiteX10" fmla="*/ 288567 w 1811701"/>
                  <a:gd name="connsiteY10" fmla="*/ 555674 h 1898251"/>
                  <a:gd name="connsiteX0" fmla="*/ 288567 w 1811701"/>
                  <a:gd name="connsiteY0" fmla="*/ 479828 h 1822405"/>
                  <a:gd name="connsiteX1" fmla="*/ 88590 w 1811701"/>
                  <a:gd name="connsiteY1" fmla="*/ 871246 h 1822405"/>
                  <a:gd name="connsiteX2" fmla="*/ 10243 w 1811701"/>
                  <a:gd name="connsiteY2" fmla="*/ 1668858 h 1822405"/>
                  <a:gd name="connsiteX3" fmla="*/ 306327 w 1811701"/>
                  <a:gd name="connsiteY3" fmla="*/ 1822405 h 1822405"/>
                  <a:gd name="connsiteX4" fmla="*/ 1666327 w 1811701"/>
                  <a:gd name="connsiteY4" fmla="*/ 1771683 h 1822405"/>
                  <a:gd name="connsiteX5" fmla="*/ 1685455 w 1811701"/>
                  <a:gd name="connsiteY5" fmla="*/ 1223401 h 1822405"/>
                  <a:gd name="connsiteX6" fmla="*/ 1306672 w 1811701"/>
                  <a:gd name="connsiteY6" fmla="*/ 977387 h 1822405"/>
                  <a:gd name="connsiteX7" fmla="*/ 1616888 w 1811701"/>
                  <a:gd name="connsiteY7" fmla="*/ 457445 h 1822405"/>
                  <a:gd name="connsiteX8" fmla="*/ 1485303 w 1811701"/>
                  <a:gd name="connsiteY8" fmla="*/ 51864 h 1822405"/>
                  <a:gd name="connsiteX9" fmla="*/ 895599 w 1811701"/>
                  <a:gd name="connsiteY9" fmla="*/ 79530 h 1822405"/>
                  <a:gd name="connsiteX10" fmla="*/ 288567 w 1811701"/>
                  <a:gd name="connsiteY10" fmla="*/ 479828 h 1822405"/>
                  <a:gd name="connsiteX0" fmla="*/ 288567 w 1811701"/>
                  <a:gd name="connsiteY0" fmla="*/ 419258 h 1761835"/>
                  <a:gd name="connsiteX1" fmla="*/ 88590 w 1811701"/>
                  <a:gd name="connsiteY1" fmla="*/ 810676 h 1761835"/>
                  <a:gd name="connsiteX2" fmla="*/ 10243 w 1811701"/>
                  <a:gd name="connsiteY2" fmla="*/ 1608288 h 1761835"/>
                  <a:gd name="connsiteX3" fmla="*/ 306327 w 1811701"/>
                  <a:gd name="connsiteY3" fmla="*/ 1761835 h 1761835"/>
                  <a:gd name="connsiteX4" fmla="*/ 1666327 w 1811701"/>
                  <a:gd name="connsiteY4" fmla="*/ 1711113 h 1761835"/>
                  <a:gd name="connsiteX5" fmla="*/ 1685455 w 1811701"/>
                  <a:gd name="connsiteY5" fmla="*/ 1162831 h 1761835"/>
                  <a:gd name="connsiteX6" fmla="*/ 1306672 w 1811701"/>
                  <a:gd name="connsiteY6" fmla="*/ 916817 h 1761835"/>
                  <a:gd name="connsiteX7" fmla="*/ 1616888 w 1811701"/>
                  <a:gd name="connsiteY7" fmla="*/ 396875 h 1761835"/>
                  <a:gd name="connsiteX8" fmla="*/ 1373040 w 1811701"/>
                  <a:gd name="connsiteY8" fmla="*/ 118574 h 1761835"/>
                  <a:gd name="connsiteX9" fmla="*/ 895599 w 1811701"/>
                  <a:gd name="connsiteY9" fmla="*/ 18960 h 1761835"/>
                  <a:gd name="connsiteX10" fmla="*/ 288567 w 1811701"/>
                  <a:gd name="connsiteY10" fmla="*/ 419258 h 1761835"/>
                  <a:gd name="connsiteX0" fmla="*/ 288567 w 1811701"/>
                  <a:gd name="connsiteY0" fmla="*/ 419258 h 1761835"/>
                  <a:gd name="connsiteX1" fmla="*/ 88590 w 1811701"/>
                  <a:gd name="connsiteY1" fmla="*/ 810676 h 1761835"/>
                  <a:gd name="connsiteX2" fmla="*/ 10243 w 1811701"/>
                  <a:gd name="connsiteY2" fmla="*/ 1608288 h 1761835"/>
                  <a:gd name="connsiteX3" fmla="*/ 306327 w 1811701"/>
                  <a:gd name="connsiteY3" fmla="*/ 1761835 h 1761835"/>
                  <a:gd name="connsiteX4" fmla="*/ 1666327 w 1811701"/>
                  <a:gd name="connsiteY4" fmla="*/ 1711113 h 1761835"/>
                  <a:gd name="connsiteX5" fmla="*/ 1685455 w 1811701"/>
                  <a:gd name="connsiteY5" fmla="*/ 1162831 h 1761835"/>
                  <a:gd name="connsiteX6" fmla="*/ 1306672 w 1811701"/>
                  <a:gd name="connsiteY6" fmla="*/ 916817 h 1761835"/>
                  <a:gd name="connsiteX7" fmla="*/ 1584814 w 1811701"/>
                  <a:gd name="connsiteY7" fmla="*/ 510012 h 1761835"/>
                  <a:gd name="connsiteX8" fmla="*/ 1373040 w 1811701"/>
                  <a:gd name="connsiteY8" fmla="*/ 118574 h 1761835"/>
                  <a:gd name="connsiteX9" fmla="*/ 895599 w 1811701"/>
                  <a:gd name="connsiteY9" fmla="*/ 18960 h 1761835"/>
                  <a:gd name="connsiteX10" fmla="*/ 288567 w 1811701"/>
                  <a:gd name="connsiteY10" fmla="*/ 419258 h 1761835"/>
                  <a:gd name="connsiteX0" fmla="*/ 288567 w 1770444"/>
                  <a:gd name="connsiteY0" fmla="*/ 419258 h 1761835"/>
                  <a:gd name="connsiteX1" fmla="*/ 88590 w 1770444"/>
                  <a:gd name="connsiteY1" fmla="*/ 810676 h 1761835"/>
                  <a:gd name="connsiteX2" fmla="*/ 10243 w 1770444"/>
                  <a:gd name="connsiteY2" fmla="*/ 1608288 h 1761835"/>
                  <a:gd name="connsiteX3" fmla="*/ 306327 w 1770444"/>
                  <a:gd name="connsiteY3" fmla="*/ 1761835 h 1761835"/>
                  <a:gd name="connsiteX4" fmla="*/ 1666327 w 1770444"/>
                  <a:gd name="connsiteY4" fmla="*/ 1711113 h 1761835"/>
                  <a:gd name="connsiteX5" fmla="*/ 1589229 w 1770444"/>
                  <a:gd name="connsiteY5" fmla="*/ 1176973 h 1761835"/>
                  <a:gd name="connsiteX6" fmla="*/ 1306672 w 1770444"/>
                  <a:gd name="connsiteY6" fmla="*/ 916817 h 1761835"/>
                  <a:gd name="connsiteX7" fmla="*/ 1584814 w 1770444"/>
                  <a:gd name="connsiteY7" fmla="*/ 510012 h 1761835"/>
                  <a:gd name="connsiteX8" fmla="*/ 1373040 w 1770444"/>
                  <a:gd name="connsiteY8" fmla="*/ 118574 h 1761835"/>
                  <a:gd name="connsiteX9" fmla="*/ 895599 w 1770444"/>
                  <a:gd name="connsiteY9" fmla="*/ 18960 h 1761835"/>
                  <a:gd name="connsiteX10" fmla="*/ 288567 w 1770444"/>
                  <a:gd name="connsiteY10" fmla="*/ 419258 h 1761835"/>
                  <a:gd name="connsiteX0" fmla="*/ 288567 w 1592514"/>
                  <a:gd name="connsiteY0" fmla="*/ 419258 h 1863058"/>
                  <a:gd name="connsiteX1" fmla="*/ 88590 w 1592514"/>
                  <a:gd name="connsiteY1" fmla="*/ 810676 h 1863058"/>
                  <a:gd name="connsiteX2" fmla="*/ 10243 w 1592514"/>
                  <a:gd name="connsiteY2" fmla="*/ 1608288 h 1863058"/>
                  <a:gd name="connsiteX3" fmla="*/ 306327 w 1592514"/>
                  <a:gd name="connsiteY3" fmla="*/ 1761835 h 1863058"/>
                  <a:gd name="connsiteX4" fmla="*/ 1377650 w 1592514"/>
                  <a:gd name="connsiteY4" fmla="*/ 1838393 h 1863058"/>
                  <a:gd name="connsiteX5" fmla="*/ 1589229 w 1592514"/>
                  <a:gd name="connsiteY5" fmla="*/ 1176973 h 1863058"/>
                  <a:gd name="connsiteX6" fmla="*/ 1306672 w 1592514"/>
                  <a:gd name="connsiteY6" fmla="*/ 916817 h 1863058"/>
                  <a:gd name="connsiteX7" fmla="*/ 1584814 w 1592514"/>
                  <a:gd name="connsiteY7" fmla="*/ 510012 h 1863058"/>
                  <a:gd name="connsiteX8" fmla="*/ 1373040 w 1592514"/>
                  <a:gd name="connsiteY8" fmla="*/ 118574 h 1863058"/>
                  <a:gd name="connsiteX9" fmla="*/ 895599 w 1592514"/>
                  <a:gd name="connsiteY9" fmla="*/ 18960 h 1863058"/>
                  <a:gd name="connsiteX10" fmla="*/ 288567 w 1592514"/>
                  <a:gd name="connsiteY10" fmla="*/ 419258 h 1863058"/>
                  <a:gd name="connsiteX0" fmla="*/ 421322 w 1594935"/>
                  <a:gd name="connsiteY0" fmla="*/ 616342 h 1876292"/>
                  <a:gd name="connsiteX1" fmla="*/ 91011 w 1594935"/>
                  <a:gd name="connsiteY1" fmla="*/ 823910 h 1876292"/>
                  <a:gd name="connsiteX2" fmla="*/ 12664 w 1594935"/>
                  <a:gd name="connsiteY2" fmla="*/ 1621522 h 1876292"/>
                  <a:gd name="connsiteX3" fmla="*/ 308748 w 1594935"/>
                  <a:gd name="connsiteY3" fmla="*/ 1775069 h 1876292"/>
                  <a:gd name="connsiteX4" fmla="*/ 1380071 w 1594935"/>
                  <a:gd name="connsiteY4" fmla="*/ 1851627 h 1876292"/>
                  <a:gd name="connsiteX5" fmla="*/ 1591650 w 1594935"/>
                  <a:gd name="connsiteY5" fmla="*/ 1190207 h 1876292"/>
                  <a:gd name="connsiteX6" fmla="*/ 1309093 w 1594935"/>
                  <a:gd name="connsiteY6" fmla="*/ 930051 h 1876292"/>
                  <a:gd name="connsiteX7" fmla="*/ 1587235 w 1594935"/>
                  <a:gd name="connsiteY7" fmla="*/ 523246 h 1876292"/>
                  <a:gd name="connsiteX8" fmla="*/ 1375461 w 1594935"/>
                  <a:gd name="connsiteY8" fmla="*/ 131808 h 1876292"/>
                  <a:gd name="connsiteX9" fmla="*/ 898020 w 1594935"/>
                  <a:gd name="connsiteY9" fmla="*/ 32194 h 1876292"/>
                  <a:gd name="connsiteX10" fmla="*/ 421322 w 1594935"/>
                  <a:gd name="connsiteY10" fmla="*/ 616342 h 1876292"/>
                  <a:gd name="connsiteX0" fmla="*/ 413257 w 1586870"/>
                  <a:gd name="connsiteY0" fmla="*/ 616342 h 1876292"/>
                  <a:gd name="connsiteX1" fmla="*/ 140873 w 1586870"/>
                  <a:gd name="connsiteY1" fmla="*/ 993617 h 1876292"/>
                  <a:gd name="connsiteX2" fmla="*/ 4599 w 1586870"/>
                  <a:gd name="connsiteY2" fmla="*/ 1621522 h 1876292"/>
                  <a:gd name="connsiteX3" fmla="*/ 300683 w 1586870"/>
                  <a:gd name="connsiteY3" fmla="*/ 1775069 h 1876292"/>
                  <a:gd name="connsiteX4" fmla="*/ 1372006 w 1586870"/>
                  <a:gd name="connsiteY4" fmla="*/ 1851627 h 1876292"/>
                  <a:gd name="connsiteX5" fmla="*/ 1583585 w 1586870"/>
                  <a:gd name="connsiteY5" fmla="*/ 1190207 h 1876292"/>
                  <a:gd name="connsiteX6" fmla="*/ 1301028 w 1586870"/>
                  <a:gd name="connsiteY6" fmla="*/ 930051 h 1876292"/>
                  <a:gd name="connsiteX7" fmla="*/ 1579170 w 1586870"/>
                  <a:gd name="connsiteY7" fmla="*/ 523246 h 1876292"/>
                  <a:gd name="connsiteX8" fmla="*/ 1367396 w 1586870"/>
                  <a:gd name="connsiteY8" fmla="*/ 131808 h 1876292"/>
                  <a:gd name="connsiteX9" fmla="*/ 889955 w 1586870"/>
                  <a:gd name="connsiteY9" fmla="*/ 32194 h 1876292"/>
                  <a:gd name="connsiteX10" fmla="*/ 413257 w 1586870"/>
                  <a:gd name="connsiteY10" fmla="*/ 616342 h 1876292"/>
                  <a:gd name="connsiteX0" fmla="*/ 284962 w 1458575"/>
                  <a:gd name="connsiteY0" fmla="*/ 616342 h 1908017"/>
                  <a:gd name="connsiteX1" fmla="*/ 12578 w 1458575"/>
                  <a:gd name="connsiteY1" fmla="*/ 993617 h 1908017"/>
                  <a:gd name="connsiteX2" fmla="*/ 172388 w 1458575"/>
                  <a:gd name="connsiteY2" fmla="*/ 1775069 h 1908017"/>
                  <a:gd name="connsiteX3" fmla="*/ 1243711 w 1458575"/>
                  <a:gd name="connsiteY3" fmla="*/ 1851627 h 1908017"/>
                  <a:gd name="connsiteX4" fmla="*/ 1455290 w 1458575"/>
                  <a:gd name="connsiteY4" fmla="*/ 1190207 h 1908017"/>
                  <a:gd name="connsiteX5" fmla="*/ 1172733 w 1458575"/>
                  <a:gd name="connsiteY5" fmla="*/ 930051 h 1908017"/>
                  <a:gd name="connsiteX6" fmla="*/ 1450875 w 1458575"/>
                  <a:gd name="connsiteY6" fmla="*/ 523246 h 1908017"/>
                  <a:gd name="connsiteX7" fmla="*/ 1239101 w 1458575"/>
                  <a:gd name="connsiteY7" fmla="*/ 131808 h 1908017"/>
                  <a:gd name="connsiteX8" fmla="*/ 761660 w 1458575"/>
                  <a:gd name="connsiteY8" fmla="*/ 32194 h 1908017"/>
                  <a:gd name="connsiteX9" fmla="*/ 284962 w 1458575"/>
                  <a:gd name="connsiteY9" fmla="*/ 616342 h 1908017"/>
                  <a:gd name="connsiteX0" fmla="*/ 343858 w 1519131"/>
                  <a:gd name="connsiteY0" fmla="*/ 616342 h 1885036"/>
                  <a:gd name="connsiteX1" fmla="*/ 71474 w 1519131"/>
                  <a:gd name="connsiteY1" fmla="*/ 993617 h 1885036"/>
                  <a:gd name="connsiteX2" fmla="*/ 115432 w 1519131"/>
                  <a:gd name="connsiteY2" fmla="*/ 1704358 h 1885036"/>
                  <a:gd name="connsiteX3" fmla="*/ 1302607 w 1519131"/>
                  <a:gd name="connsiteY3" fmla="*/ 1851627 h 1885036"/>
                  <a:gd name="connsiteX4" fmla="*/ 1514186 w 1519131"/>
                  <a:gd name="connsiteY4" fmla="*/ 1190207 h 1885036"/>
                  <a:gd name="connsiteX5" fmla="*/ 1231629 w 1519131"/>
                  <a:gd name="connsiteY5" fmla="*/ 930051 h 1885036"/>
                  <a:gd name="connsiteX6" fmla="*/ 1509771 w 1519131"/>
                  <a:gd name="connsiteY6" fmla="*/ 523246 h 1885036"/>
                  <a:gd name="connsiteX7" fmla="*/ 1297997 w 1519131"/>
                  <a:gd name="connsiteY7" fmla="*/ 131808 h 1885036"/>
                  <a:gd name="connsiteX8" fmla="*/ 820556 w 1519131"/>
                  <a:gd name="connsiteY8" fmla="*/ 32194 h 1885036"/>
                  <a:gd name="connsiteX9" fmla="*/ 343858 w 1519131"/>
                  <a:gd name="connsiteY9" fmla="*/ 616342 h 1885036"/>
                  <a:gd name="connsiteX0" fmla="*/ 343858 w 1549812"/>
                  <a:gd name="connsiteY0" fmla="*/ 616342 h 1800235"/>
                  <a:gd name="connsiteX1" fmla="*/ 71474 w 1549812"/>
                  <a:gd name="connsiteY1" fmla="*/ 993617 h 1800235"/>
                  <a:gd name="connsiteX2" fmla="*/ 115432 w 1549812"/>
                  <a:gd name="connsiteY2" fmla="*/ 1704358 h 1800235"/>
                  <a:gd name="connsiteX3" fmla="*/ 1389496 w 1549812"/>
                  <a:gd name="connsiteY3" fmla="*/ 1724347 h 1800235"/>
                  <a:gd name="connsiteX4" fmla="*/ 1514186 w 1549812"/>
                  <a:gd name="connsiteY4" fmla="*/ 1190207 h 1800235"/>
                  <a:gd name="connsiteX5" fmla="*/ 1231629 w 1549812"/>
                  <a:gd name="connsiteY5" fmla="*/ 930051 h 1800235"/>
                  <a:gd name="connsiteX6" fmla="*/ 1509771 w 1549812"/>
                  <a:gd name="connsiteY6" fmla="*/ 523246 h 1800235"/>
                  <a:gd name="connsiteX7" fmla="*/ 1297997 w 1549812"/>
                  <a:gd name="connsiteY7" fmla="*/ 131808 h 1800235"/>
                  <a:gd name="connsiteX8" fmla="*/ 820556 w 1549812"/>
                  <a:gd name="connsiteY8" fmla="*/ 32194 h 1800235"/>
                  <a:gd name="connsiteX9" fmla="*/ 343858 w 1549812"/>
                  <a:gd name="connsiteY9" fmla="*/ 616342 h 180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9812" h="1800235">
                    <a:moveTo>
                      <a:pt x="343858" y="616342"/>
                    </a:moveTo>
                    <a:cubicBezTo>
                      <a:pt x="219011" y="776579"/>
                      <a:pt x="109545" y="812281"/>
                      <a:pt x="71474" y="993617"/>
                    </a:cubicBezTo>
                    <a:cubicBezTo>
                      <a:pt x="33403" y="1174953"/>
                      <a:pt x="-89757" y="1561356"/>
                      <a:pt x="115432" y="1704358"/>
                    </a:cubicBezTo>
                    <a:cubicBezTo>
                      <a:pt x="320621" y="1847360"/>
                      <a:pt x="1156371" y="1810039"/>
                      <a:pt x="1389496" y="1724347"/>
                    </a:cubicBezTo>
                    <a:cubicBezTo>
                      <a:pt x="1622621" y="1638655"/>
                      <a:pt x="1540497" y="1322590"/>
                      <a:pt x="1514186" y="1190207"/>
                    </a:cubicBezTo>
                    <a:cubicBezTo>
                      <a:pt x="1487875" y="1057824"/>
                      <a:pt x="1240336" y="1148914"/>
                      <a:pt x="1231629" y="930051"/>
                    </a:cubicBezTo>
                    <a:cubicBezTo>
                      <a:pt x="1248292" y="693847"/>
                      <a:pt x="1498710" y="656286"/>
                      <a:pt x="1509771" y="523246"/>
                    </a:cubicBezTo>
                    <a:cubicBezTo>
                      <a:pt x="1520832" y="390206"/>
                      <a:pt x="1431655" y="305130"/>
                      <a:pt x="1297997" y="131808"/>
                    </a:cubicBezTo>
                    <a:cubicBezTo>
                      <a:pt x="1189251" y="36824"/>
                      <a:pt x="979579" y="-48562"/>
                      <a:pt x="820556" y="32194"/>
                    </a:cubicBezTo>
                    <a:cubicBezTo>
                      <a:pt x="661533" y="112950"/>
                      <a:pt x="468705" y="456105"/>
                      <a:pt x="343858" y="616342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87401" name="Freeform 417">
                <a:extLst>
                  <a:ext uri="{FF2B5EF4-FFF2-40B4-BE49-F238E27FC236}">
                    <a16:creationId xmlns:a16="http://schemas.microsoft.com/office/drawing/2014/main" id="{F2407239-8CFC-80F0-D3C7-8EF6A7B7A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7287" y="1795939"/>
                <a:ext cx="1736725" cy="1317704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87402" name="Group 418">
                <a:extLst>
                  <a:ext uri="{FF2B5EF4-FFF2-40B4-BE49-F238E27FC236}">
                    <a16:creationId xmlns:a16="http://schemas.microsoft.com/office/drawing/2014/main" id="{AAF1412A-AA28-E5C0-9AD5-F4486DF301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8561" y="3259155"/>
                <a:ext cx="1458912" cy="933450"/>
                <a:chOff x="2889" y="1631"/>
                <a:chExt cx="980" cy="743"/>
              </a:xfrm>
            </p:grpSpPr>
            <p:sp>
              <p:nvSpPr>
                <p:cNvPr id="87432" name="Rectangle 419">
                  <a:extLst>
                    <a:ext uri="{FF2B5EF4-FFF2-40B4-BE49-F238E27FC236}">
                      <a16:creationId xmlns:a16="http://schemas.microsoft.com/office/drawing/2014/main" id="{F07D8391-8AD4-5832-9241-9114BF0F4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9CDF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433" name="AutoShape 420">
                  <a:extLst>
                    <a:ext uri="{FF2B5EF4-FFF2-40B4-BE49-F238E27FC236}">
                      <a16:creationId xmlns:a16="http://schemas.microsoft.com/office/drawing/2014/main" id="{C64C4ED4-AF5E-1E9B-53B7-AB523A146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9CDF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CCFF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7403" name="Freeform 427">
                <a:extLst>
                  <a:ext uri="{FF2B5EF4-FFF2-40B4-BE49-F238E27FC236}">
                    <a16:creationId xmlns:a16="http://schemas.microsoft.com/office/drawing/2014/main" id="{8FC0F5BA-FBFB-DD57-EE69-9C783C7F3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5612" y="4653038"/>
                <a:ext cx="3079750" cy="1665288"/>
              </a:xfrm>
              <a:custGeom>
                <a:avLst/>
                <a:gdLst>
                  <a:gd name="T0" fmla="*/ 2147483646 w 1940"/>
                  <a:gd name="T1" fmla="*/ 2147483646 h 1049"/>
                  <a:gd name="T2" fmla="*/ 2147483646 w 1940"/>
                  <a:gd name="T3" fmla="*/ 2147483646 h 1049"/>
                  <a:gd name="T4" fmla="*/ 2147483646 w 1940"/>
                  <a:gd name="T5" fmla="*/ 2147483646 h 1049"/>
                  <a:gd name="T6" fmla="*/ 2147483646 w 1940"/>
                  <a:gd name="T7" fmla="*/ 2147483646 h 1049"/>
                  <a:gd name="T8" fmla="*/ 2147483646 w 1940"/>
                  <a:gd name="T9" fmla="*/ 2147483646 h 1049"/>
                  <a:gd name="T10" fmla="*/ 2147483646 w 1940"/>
                  <a:gd name="T11" fmla="*/ 2147483646 h 1049"/>
                  <a:gd name="T12" fmla="*/ 2147483646 w 1940"/>
                  <a:gd name="T13" fmla="*/ 2147483646 h 1049"/>
                  <a:gd name="T14" fmla="*/ 2147483646 w 1940"/>
                  <a:gd name="T15" fmla="*/ 2147483646 h 1049"/>
                  <a:gd name="T16" fmla="*/ 2147483646 w 1940"/>
                  <a:gd name="T17" fmla="*/ 2147483646 h 1049"/>
                  <a:gd name="T18" fmla="*/ 2147483646 w 1940"/>
                  <a:gd name="T19" fmla="*/ 2147483646 h 1049"/>
                  <a:gd name="T20" fmla="*/ 2147483646 w 1940"/>
                  <a:gd name="T21" fmla="*/ 2147483646 h 1049"/>
                  <a:gd name="T22" fmla="*/ 2147483646 w 1940"/>
                  <a:gd name="T23" fmla="*/ 2147483646 h 1049"/>
                  <a:gd name="T24" fmla="*/ 2147483646 w 1940"/>
                  <a:gd name="T25" fmla="*/ 2147483646 h 1049"/>
                  <a:gd name="T26" fmla="*/ 2147483646 w 1940"/>
                  <a:gd name="T27" fmla="*/ 2147483646 h 1049"/>
                  <a:gd name="T28" fmla="*/ 2147483646 w 1940"/>
                  <a:gd name="T29" fmla="*/ 2147483646 h 1049"/>
                  <a:gd name="T30" fmla="*/ 2147483646 w 1940"/>
                  <a:gd name="T31" fmla="*/ 2147483646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405" name="Text Box 580">
                <a:extLst>
                  <a:ext uri="{FF2B5EF4-FFF2-40B4-BE49-F238E27FC236}">
                    <a16:creationId xmlns:a16="http://schemas.microsoft.com/office/drawing/2014/main" id="{2F115942-D56D-1319-32E3-AE3D4D90C3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4046" y="4161826"/>
                <a:ext cx="1955647" cy="295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 dirty="0">
                    <a:latin typeface="+mn-lt"/>
                  </a:rPr>
                  <a:t>home network</a:t>
                </a:r>
              </a:p>
            </p:txBody>
          </p:sp>
          <p:sp>
            <p:nvSpPr>
              <p:cNvPr id="87406" name="Text Box 580">
                <a:extLst>
                  <a:ext uri="{FF2B5EF4-FFF2-40B4-BE49-F238E27FC236}">
                    <a16:creationId xmlns:a16="http://schemas.microsoft.com/office/drawing/2014/main" id="{17CEBF04-BDB2-B7BA-1288-9387C9FE5C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70120" y="5749679"/>
                <a:ext cx="1355500" cy="467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 dirty="0">
                    <a:latin typeface="+mn-lt"/>
                  </a:rPr>
                  <a:t>enterprise</a:t>
                </a:r>
              </a:p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 dirty="0">
                    <a:latin typeface="+mn-lt"/>
                  </a:rPr>
                  <a:t>          network</a:t>
                </a:r>
              </a:p>
            </p:txBody>
          </p:sp>
          <p:sp>
            <p:nvSpPr>
              <p:cNvPr id="87407" name="Freeform 371">
                <a:extLst>
                  <a:ext uri="{FF2B5EF4-FFF2-40B4-BE49-F238E27FC236}">
                    <a16:creationId xmlns:a16="http://schemas.microsoft.com/office/drawing/2014/main" id="{CE5F0005-0540-AB6C-2DEF-545E52F51D9B}"/>
                  </a:ext>
                </a:extLst>
              </p:cNvPr>
              <p:cNvSpPr/>
              <p:nvPr/>
            </p:nvSpPr>
            <p:spPr>
              <a:xfrm>
                <a:off x="10285357" y="3149444"/>
                <a:ext cx="1273167" cy="1935748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60355 w 1534770"/>
                  <a:gd name="connsiteY0" fmla="*/ 553225 h 1800672"/>
                  <a:gd name="connsiteX1" fmla="*/ 3 w 1534770"/>
                  <a:gd name="connsiteY1" fmla="*/ 958784 h 1800672"/>
                  <a:gd name="connsiteX2" fmla="*/ 367657 w 1534770"/>
                  <a:gd name="connsiteY2" fmla="*/ 1526890 h 1800672"/>
                  <a:gd name="connsiteX3" fmla="*/ 1186523 w 1534770"/>
                  <a:gd name="connsiteY3" fmla="*/ 1794234 h 1800672"/>
                  <a:gd name="connsiteX4" fmla="*/ 1520754 w 1534770"/>
                  <a:gd name="connsiteY4" fmla="*/ 1276255 h 1800672"/>
                  <a:gd name="connsiteX5" fmla="*/ 1468513 w 1534770"/>
                  <a:gd name="connsiteY5" fmla="*/ 691440 h 1800672"/>
                  <a:gd name="connsiteX6" fmla="*/ 1435794 w 1534770"/>
                  <a:gd name="connsiteY6" fmla="*/ 107761 h 1800672"/>
                  <a:gd name="connsiteX7" fmla="*/ 839087 w 1534770"/>
                  <a:gd name="connsiteY7" fmla="*/ 39789 h 1800672"/>
                  <a:gd name="connsiteX8" fmla="*/ 360355 w 1534770"/>
                  <a:gd name="connsiteY8" fmla="*/ 553225 h 1800672"/>
                  <a:gd name="connsiteX0" fmla="*/ 360355 w 1580585"/>
                  <a:gd name="connsiteY0" fmla="*/ 553225 h 1880420"/>
                  <a:gd name="connsiteX1" fmla="*/ 3 w 1580585"/>
                  <a:gd name="connsiteY1" fmla="*/ 958784 h 1880420"/>
                  <a:gd name="connsiteX2" fmla="*/ 367657 w 1580585"/>
                  <a:gd name="connsiteY2" fmla="*/ 1526890 h 1880420"/>
                  <a:gd name="connsiteX3" fmla="*/ 1186523 w 1580585"/>
                  <a:gd name="connsiteY3" fmla="*/ 1794234 h 1880420"/>
                  <a:gd name="connsiteX4" fmla="*/ 1570188 w 1580585"/>
                  <a:gd name="connsiteY4" fmla="*/ 1785433 h 1880420"/>
                  <a:gd name="connsiteX5" fmla="*/ 1468513 w 1580585"/>
                  <a:gd name="connsiteY5" fmla="*/ 691440 h 1880420"/>
                  <a:gd name="connsiteX6" fmla="*/ 1435794 w 1580585"/>
                  <a:gd name="connsiteY6" fmla="*/ 107761 h 1880420"/>
                  <a:gd name="connsiteX7" fmla="*/ 839087 w 1580585"/>
                  <a:gd name="connsiteY7" fmla="*/ 39789 h 1880420"/>
                  <a:gd name="connsiteX8" fmla="*/ 360355 w 1580585"/>
                  <a:gd name="connsiteY8" fmla="*/ 553225 h 1880420"/>
                  <a:gd name="connsiteX0" fmla="*/ 316588 w 1580732"/>
                  <a:gd name="connsiteY0" fmla="*/ 359285 h 1867156"/>
                  <a:gd name="connsiteX1" fmla="*/ 150 w 1580732"/>
                  <a:gd name="connsiteY1" fmla="*/ 945520 h 1867156"/>
                  <a:gd name="connsiteX2" fmla="*/ 367804 w 1580732"/>
                  <a:gd name="connsiteY2" fmla="*/ 1513626 h 1867156"/>
                  <a:gd name="connsiteX3" fmla="*/ 1186670 w 1580732"/>
                  <a:gd name="connsiteY3" fmla="*/ 1780970 h 1867156"/>
                  <a:gd name="connsiteX4" fmla="*/ 1570335 w 1580732"/>
                  <a:gd name="connsiteY4" fmla="*/ 1772169 h 1867156"/>
                  <a:gd name="connsiteX5" fmla="*/ 1468660 w 1580732"/>
                  <a:gd name="connsiteY5" fmla="*/ 678176 h 1867156"/>
                  <a:gd name="connsiteX6" fmla="*/ 1435941 w 1580732"/>
                  <a:gd name="connsiteY6" fmla="*/ 94497 h 1867156"/>
                  <a:gd name="connsiteX7" fmla="*/ 839234 w 1580732"/>
                  <a:gd name="connsiteY7" fmla="*/ 26525 h 1867156"/>
                  <a:gd name="connsiteX8" fmla="*/ 316588 w 1580732"/>
                  <a:gd name="connsiteY8" fmla="*/ 359285 h 1867156"/>
                  <a:gd name="connsiteX0" fmla="*/ 163575 w 1427719"/>
                  <a:gd name="connsiteY0" fmla="*/ 359285 h 1867156"/>
                  <a:gd name="connsiteX1" fmla="*/ 836 w 1427719"/>
                  <a:gd name="connsiteY1" fmla="*/ 1076921 h 1867156"/>
                  <a:gd name="connsiteX2" fmla="*/ 214791 w 1427719"/>
                  <a:gd name="connsiteY2" fmla="*/ 1513626 h 1867156"/>
                  <a:gd name="connsiteX3" fmla="*/ 1033657 w 1427719"/>
                  <a:gd name="connsiteY3" fmla="*/ 1780970 h 1867156"/>
                  <a:gd name="connsiteX4" fmla="*/ 1417322 w 1427719"/>
                  <a:gd name="connsiteY4" fmla="*/ 1772169 h 1867156"/>
                  <a:gd name="connsiteX5" fmla="*/ 1315647 w 1427719"/>
                  <a:gd name="connsiteY5" fmla="*/ 678176 h 1867156"/>
                  <a:gd name="connsiteX6" fmla="*/ 1282928 w 1427719"/>
                  <a:gd name="connsiteY6" fmla="*/ 94497 h 1867156"/>
                  <a:gd name="connsiteX7" fmla="*/ 686221 w 1427719"/>
                  <a:gd name="connsiteY7" fmla="*/ 26525 h 1867156"/>
                  <a:gd name="connsiteX8" fmla="*/ 163575 w 1427719"/>
                  <a:gd name="connsiteY8" fmla="*/ 359285 h 1867156"/>
                  <a:gd name="connsiteX0" fmla="*/ 163575 w 1426632"/>
                  <a:gd name="connsiteY0" fmla="*/ 394322 h 1902193"/>
                  <a:gd name="connsiteX1" fmla="*/ 836 w 1426632"/>
                  <a:gd name="connsiteY1" fmla="*/ 1111958 h 1902193"/>
                  <a:gd name="connsiteX2" fmla="*/ 214791 w 1426632"/>
                  <a:gd name="connsiteY2" fmla="*/ 1548663 h 1902193"/>
                  <a:gd name="connsiteX3" fmla="*/ 1033657 w 1426632"/>
                  <a:gd name="connsiteY3" fmla="*/ 1816007 h 1902193"/>
                  <a:gd name="connsiteX4" fmla="*/ 1417322 w 1426632"/>
                  <a:gd name="connsiteY4" fmla="*/ 1807206 h 1902193"/>
                  <a:gd name="connsiteX5" fmla="*/ 1315647 w 1426632"/>
                  <a:gd name="connsiteY5" fmla="*/ 713213 h 1902193"/>
                  <a:gd name="connsiteX6" fmla="*/ 1401843 w 1426632"/>
                  <a:gd name="connsiteY6" fmla="*/ 63834 h 1902193"/>
                  <a:gd name="connsiteX7" fmla="*/ 686221 w 1426632"/>
                  <a:gd name="connsiteY7" fmla="*/ 61562 h 1902193"/>
                  <a:gd name="connsiteX8" fmla="*/ 163575 w 1426632"/>
                  <a:gd name="connsiteY8" fmla="*/ 394322 h 1902193"/>
                  <a:gd name="connsiteX0" fmla="*/ 163575 w 1435249"/>
                  <a:gd name="connsiteY0" fmla="*/ 394322 h 1885560"/>
                  <a:gd name="connsiteX1" fmla="*/ 836 w 1435249"/>
                  <a:gd name="connsiteY1" fmla="*/ 1111958 h 1885560"/>
                  <a:gd name="connsiteX2" fmla="*/ 214791 w 1435249"/>
                  <a:gd name="connsiteY2" fmla="*/ 1548663 h 1885560"/>
                  <a:gd name="connsiteX3" fmla="*/ 1033657 w 1435249"/>
                  <a:gd name="connsiteY3" fmla="*/ 1816007 h 1885560"/>
                  <a:gd name="connsiteX4" fmla="*/ 1417322 w 1435249"/>
                  <a:gd name="connsiteY4" fmla="*/ 1807206 h 1885560"/>
                  <a:gd name="connsiteX5" fmla="*/ 1375103 w 1435249"/>
                  <a:gd name="connsiteY5" fmla="*/ 943164 h 1885560"/>
                  <a:gd name="connsiteX6" fmla="*/ 1401843 w 1435249"/>
                  <a:gd name="connsiteY6" fmla="*/ 63834 h 1885560"/>
                  <a:gd name="connsiteX7" fmla="*/ 686221 w 1435249"/>
                  <a:gd name="connsiteY7" fmla="*/ 61562 h 1885560"/>
                  <a:gd name="connsiteX8" fmla="*/ 163575 w 1435249"/>
                  <a:gd name="connsiteY8" fmla="*/ 394322 h 1885560"/>
                  <a:gd name="connsiteX0" fmla="*/ 128947 w 1438213"/>
                  <a:gd name="connsiteY0" fmla="*/ 345176 h 1883146"/>
                  <a:gd name="connsiteX1" fmla="*/ 3802 w 1438213"/>
                  <a:gd name="connsiteY1" fmla="*/ 1109544 h 1883146"/>
                  <a:gd name="connsiteX2" fmla="*/ 217757 w 1438213"/>
                  <a:gd name="connsiteY2" fmla="*/ 1546249 h 1883146"/>
                  <a:gd name="connsiteX3" fmla="*/ 1036623 w 1438213"/>
                  <a:gd name="connsiteY3" fmla="*/ 1813593 h 1883146"/>
                  <a:gd name="connsiteX4" fmla="*/ 1420288 w 1438213"/>
                  <a:gd name="connsiteY4" fmla="*/ 1804792 h 1883146"/>
                  <a:gd name="connsiteX5" fmla="*/ 1378069 w 1438213"/>
                  <a:gd name="connsiteY5" fmla="*/ 940750 h 1883146"/>
                  <a:gd name="connsiteX6" fmla="*/ 1404809 w 1438213"/>
                  <a:gd name="connsiteY6" fmla="*/ 61420 h 1883146"/>
                  <a:gd name="connsiteX7" fmla="*/ 689187 w 1438213"/>
                  <a:gd name="connsiteY7" fmla="*/ 59148 h 1883146"/>
                  <a:gd name="connsiteX8" fmla="*/ 128947 w 1438213"/>
                  <a:gd name="connsiteY8" fmla="*/ 345176 h 1883146"/>
                  <a:gd name="connsiteX0" fmla="*/ 126587 w 1435854"/>
                  <a:gd name="connsiteY0" fmla="*/ 353278 h 1891248"/>
                  <a:gd name="connsiteX1" fmla="*/ 1442 w 1435854"/>
                  <a:gd name="connsiteY1" fmla="*/ 1117646 h 1891248"/>
                  <a:gd name="connsiteX2" fmla="*/ 215397 w 1435854"/>
                  <a:gd name="connsiteY2" fmla="*/ 1554351 h 1891248"/>
                  <a:gd name="connsiteX3" fmla="*/ 1034263 w 1435854"/>
                  <a:gd name="connsiteY3" fmla="*/ 1821695 h 1891248"/>
                  <a:gd name="connsiteX4" fmla="*/ 1417928 w 1435854"/>
                  <a:gd name="connsiteY4" fmla="*/ 1812894 h 1891248"/>
                  <a:gd name="connsiteX5" fmla="*/ 1375709 w 1435854"/>
                  <a:gd name="connsiteY5" fmla="*/ 948852 h 1891248"/>
                  <a:gd name="connsiteX6" fmla="*/ 1402449 w 1435854"/>
                  <a:gd name="connsiteY6" fmla="*/ 69522 h 1891248"/>
                  <a:gd name="connsiteX7" fmla="*/ 221605 w 1435854"/>
                  <a:gd name="connsiteY7" fmla="*/ 47778 h 1891248"/>
                  <a:gd name="connsiteX8" fmla="*/ 126587 w 1435854"/>
                  <a:gd name="connsiteY8" fmla="*/ 353278 h 1891248"/>
                  <a:gd name="connsiteX0" fmla="*/ 35803 w 1453152"/>
                  <a:gd name="connsiteY0" fmla="*/ 439993 h 1896181"/>
                  <a:gd name="connsiteX1" fmla="*/ 18740 w 1453152"/>
                  <a:gd name="connsiteY1" fmla="*/ 1122579 h 1896181"/>
                  <a:gd name="connsiteX2" fmla="*/ 232695 w 1453152"/>
                  <a:gd name="connsiteY2" fmla="*/ 1559284 h 1896181"/>
                  <a:gd name="connsiteX3" fmla="*/ 1051561 w 1453152"/>
                  <a:gd name="connsiteY3" fmla="*/ 1826628 h 1896181"/>
                  <a:gd name="connsiteX4" fmla="*/ 1435226 w 1453152"/>
                  <a:gd name="connsiteY4" fmla="*/ 1817827 h 1896181"/>
                  <a:gd name="connsiteX5" fmla="*/ 1393007 w 1453152"/>
                  <a:gd name="connsiteY5" fmla="*/ 953785 h 1896181"/>
                  <a:gd name="connsiteX6" fmla="*/ 1419747 w 1453152"/>
                  <a:gd name="connsiteY6" fmla="*/ 74455 h 1896181"/>
                  <a:gd name="connsiteX7" fmla="*/ 238903 w 1453152"/>
                  <a:gd name="connsiteY7" fmla="*/ 52711 h 1896181"/>
                  <a:gd name="connsiteX8" fmla="*/ 35803 w 1453152"/>
                  <a:gd name="connsiteY8" fmla="*/ 439993 h 1896181"/>
                  <a:gd name="connsiteX0" fmla="*/ 35803 w 1447873"/>
                  <a:gd name="connsiteY0" fmla="*/ 439993 h 1952840"/>
                  <a:gd name="connsiteX1" fmla="*/ 18740 w 1447873"/>
                  <a:gd name="connsiteY1" fmla="*/ 1122579 h 1952840"/>
                  <a:gd name="connsiteX2" fmla="*/ 232695 w 1447873"/>
                  <a:gd name="connsiteY2" fmla="*/ 1559284 h 1952840"/>
                  <a:gd name="connsiteX3" fmla="*/ 1130848 w 1447873"/>
                  <a:gd name="connsiteY3" fmla="*/ 1925181 h 1952840"/>
                  <a:gd name="connsiteX4" fmla="*/ 1435226 w 1447873"/>
                  <a:gd name="connsiteY4" fmla="*/ 1817827 h 1952840"/>
                  <a:gd name="connsiteX5" fmla="*/ 1393007 w 1447873"/>
                  <a:gd name="connsiteY5" fmla="*/ 953785 h 1952840"/>
                  <a:gd name="connsiteX6" fmla="*/ 1419747 w 1447873"/>
                  <a:gd name="connsiteY6" fmla="*/ 74455 h 1952840"/>
                  <a:gd name="connsiteX7" fmla="*/ 238903 w 1447873"/>
                  <a:gd name="connsiteY7" fmla="*/ 52711 h 1952840"/>
                  <a:gd name="connsiteX8" fmla="*/ 35803 w 1447873"/>
                  <a:gd name="connsiteY8" fmla="*/ 439993 h 195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7873" h="1952840">
                    <a:moveTo>
                      <a:pt x="35803" y="439993"/>
                    </a:moveTo>
                    <a:cubicBezTo>
                      <a:pt x="-891" y="618304"/>
                      <a:pt x="-14075" y="936031"/>
                      <a:pt x="18740" y="1122579"/>
                    </a:cubicBezTo>
                    <a:cubicBezTo>
                      <a:pt x="51555" y="1309127"/>
                      <a:pt x="47344" y="1425517"/>
                      <a:pt x="232695" y="1559284"/>
                    </a:cubicBezTo>
                    <a:cubicBezTo>
                      <a:pt x="418046" y="1693051"/>
                      <a:pt x="930426" y="1882091"/>
                      <a:pt x="1130848" y="1925181"/>
                    </a:cubicBezTo>
                    <a:cubicBezTo>
                      <a:pt x="1331270" y="1968271"/>
                      <a:pt x="1391533" y="1979726"/>
                      <a:pt x="1435226" y="1817827"/>
                    </a:cubicBezTo>
                    <a:cubicBezTo>
                      <a:pt x="1478919" y="1655928"/>
                      <a:pt x="1395587" y="1244347"/>
                      <a:pt x="1393007" y="953785"/>
                    </a:cubicBezTo>
                    <a:cubicBezTo>
                      <a:pt x="1390427" y="663223"/>
                      <a:pt x="1458740" y="183063"/>
                      <a:pt x="1419747" y="74455"/>
                    </a:cubicBezTo>
                    <a:cubicBezTo>
                      <a:pt x="1380754" y="-34153"/>
                      <a:pt x="469560" y="-8212"/>
                      <a:pt x="238903" y="52711"/>
                    </a:cubicBezTo>
                    <a:cubicBezTo>
                      <a:pt x="8246" y="113634"/>
                      <a:pt x="72497" y="261682"/>
                      <a:pt x="35803" y="43999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CDFF9"/>
                  </a:gs>
                  <a:gs pos="100000">
                    <a:schemeClr val="bg1"/>
                  </a:gs>
                  <a:gs pos="59000">
                    <a:schemeClr val="accent5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grpSp>
            <p:nvGrpSpPr>
              <p:cNvPr id="87408" name="Group 373">
                <a:extLst>
                  <a:ext uri="{FF2B5EF4-FFF2-40B4-BE49-F238E27FC236}">
                    <a16:creationId xmlns:a16="http://schemas.microsoft.com/office/drawing/2014/main" id="{05F2D55A-1C8B-AB34-1E77-EB13EAF501D9}"/>
                  </a:ext>
                </a:extLst>
              </p:cNvPr>
              <p:cNvGrpSpPr/>
              <p:nvPr/>
            </p:nvGrpSpPr>
            <p:grpSpPr>
              <a:xfrm>
                <a:off x="10900911" y="3897954"/>
                <a:ext cx="687393" cy="721548"/>
                <a:chOff x="5203089" y="1751190"/>
                <a:chExt cx="858331" cy="662414"/>
              </a:xfrm>
            </p:grpSpPr>
            <p:sp>
              <p:nvSpPr>
                <p:cNvPr id="87424" name="Freeform 381">
                  <a:extLst>
                    <a:ext uri="{FF2B5EF4-FFF2-40B4-BE49-F238E27FC236}">
                      <a16:creationId xmlns:a16="http://schemas.microsoft.com/office/drawing/2014/main" id="{8C2EF5DE-D228-27A0-C5A4-600D02440C0E}"/>
                    </a:ext>
                  </a:extLst>
                </p:cNvPr>
                <p:cNvSpPr/>
                <p:nvPr/>
              </p:nvSpPr>
              <p:spPr>
                <a:xfrm>
                  <a:off x="5536769" y="1751190"/>
                  <a:ext cx="524651" cy="662124"/>
                </a:xfrm>
                <a:custGeom>
                  <a:avLst/>
                  <a:gdLst>
                    <a:gd name="connsiteX0" fmla="*/ 3618 w 651290"/>
                    <a:gd name="connsiteY0" fmla="*/ 492070 h 492070"/>
                    <a:gd name="connsiteX1" fmla="*/ 0 w 651290"/>
                    <a:gd name="connsiteY1" fmla="*/ 141108 h 492070"/>
                    <a:gd name="connsiteX2" fmla="*/ 423338 w 651290"/>
                    <a:gd name="connsiteY2" fmla="*/ 0 h 492070"/>
                    <a:gd name="connsiteX3" fmla="*/ 647672 w 651290"/>
                    <a:gd name="connsiteY3" fmla="*/ 57891 h 492070"/>
                    <a:gd name="connsiteX4" fmla="*/ 651290 w 651290"/>
                    <a:gd name="connsiteY4" fmla="*/ 492070 h 492070"/>
                    <a:gd name="connsiteX5" fmla="*/ 3618 w 651290"/>
                    <a:gd name="connsiteY5" fmla="*/ 492070 h 492070"/>
                    <a:gd name="connsiteX0" fmla="*/ 3618 w 651290"/>
                    <a:gd name="connsiteY0" fmla="*/ 593378 h 593378"/>
                    <a:gd name="connsiteX1" fmla="*/ 0 w 651290"/>
                    <a:gd name="connsiteY1" fmla="*/ 242416 h 593378"/>
                    <a:gd name="connsiteX2" fmla="*/ 423338 w 651290"/>
                    <a:gd name="connsiteY2" fmla="*/ 101308 h 593378"/>
                    <a:gd name="connsiteX3" fmla="*/ 647672 w 651290"/>
                    <a:gd name="connsiteY3" fmla="*/ 0 h 593378"/>
                    <a:gd name="connsiteX4" fmla="*/ 651290 w 651290"/>
                    <a:gd name="connsiteY4" fmla="*/ 593378 h 593378"/>
                    <a:gd name="connsiteX5" fmla="*/ 3618 w 651290"/>
                    <a:gd name="connsiteY5" fmla="*/ 593378 h 593378"/>
                    <a:gd name="connsiteX0" fmla="*/ 3618 w 651290"/>
                    <a:gd name="connsiteY0" fmla="*/ 662124 h 662124"/>
                    <a:gd name="connsiteX1" fmla="*/ 0 w 651290"/>
                    <a:gd name="connsiteY1" fmla="*/ 311162 h 662124"/>
                    <a:gd name="connsiteX2" fmla="*/ 376300 w 651290"/>
                    <a:gd name="connsiteY2" fmla="*/ 0 h 662124"/>
                    <a:gd name="connsiteX3" fmla="*/ 647672 w 651290"/>
                    <a:gd name="connsiteY3" fmla="*/ 68746 h 662124"/>
                    <a:gd name="connsiteX4" fmla="*/ 651290 w 651290"/>
                    <a:gd name="connsiteY4" fmla="*/ 662124 h 662124"/>
                    <a:gd name="connsiteX5" fmla="*/ 3618 w 651290"/>
                    <a:gd name="connsiteY5" fmla="*/ 662124 h 662124"/>
                    <a:gd name="connsiteX0" fmla="*/ 0 w 647672"/>
                    <a:gd name="connsiteY0" fmla="*/ 662124 h 662124"/>
                    <a:gd name="connsiteX1" fmla="*/ 123021 w 647672"/>
                    <a:gd name="connsiteY1" fmla="*/ 83217 h 662124"/>
                    <a:gd name="connsiteX2" fmla="*/ 372682 w 647672"/>
                    <a:gd name="connsiteY2" fmla="*/ 0 h 662124"/>
                    <a:gd name="connsiteX3" fmla="*/ 644054 w 647672"/>
                    <a:gd name="connsiteY3" fmla="*/ 68746 h 662124"/>
                    <a:gd name="connsiteX4" fmla="*/ 647672 w 647672"/>
                    <a:gd name="connsiteY4" fmla="*/ 662124 h 662124"/>
                    <a:gd name="connsiteX5" fmla="*/ 0 w 647672"/>
                    <a:gd name="connsiteY5" fmla="*/ 662124 h 662124"/>
                    <a:gd name="connsiteX0" fmla="*/ 7238 w 524651"/>
                    <a:gd name="connsiteY0" fmla="*/ 669360 h 669360"/>
                    <a:gd name="connsiteX1" fmla="*/ 0 w 524651"/>
                    <a:gd name="connsiteY1" fmla="*/ 83217 h 669360"/>
                    <a:gd name="connsiteX2" fmla="*/ 249661 w 524651"/>
                    <a:gd name="connsiteY2" fmla="*/ 0 h 669360"/>
                    <a:gd name="connsiteX3" fmla="*/ 521033 w 524651"/>
                    <a:gd name="connsiteY3" fmla="*/ 68746 h 669360"/>
                    <a:gd name="connsiteX4" fmla="*/ 524651 w 524651"/>
                    <a:gd name="connsiteY4" fmla="*/ 662124 h 669360"/>
                    <a:gd name="connsiteX5" fmla="*/ 7238 w 524651"/>
                    <a:gd name="connsiteY5" fmla="*/ 669360 h 669360"/>
                    <a:gd name="connsiteX0" fmla="*/ 438 w 528706"/>
                    <a:gd name="connsiteY0" fmla="*/ 665742 h 665742"/>
                    <a:gd name="connsiteX1" fmla="*/ 4055 w 528706"/>
                    <a:gd name="connsiteY1" fmla="*/ 83217 h 665742"/>
                    <a:gd name="connsiteX2" fmla="*/ 253716 w 528706"/>
                    <a:gd name="connsiteY2" fmla="*/ 0 h 665742"/>
                    <a:gd name="connsiteX3" fmla="*/ 525088 w 528706"/>
                    <a:gd name="connsiteY3" fmla="*/ 68746 h 665742"/>
                    <a:gd name="connsiteX4" fmla="*/ 528706 w 528706"/>
                    <a:gd name="connsiteY4" fmla="*/ 662124 h 665742"/>
                    <a:gd name="connsiteX5" fmla="*/ 438 w 528706"/>
                    <a:gd name="connsiteY5" fmla="*/ 665742 h 665742"/>
                    <a:gd name="connsiteX0" fmla="*/ 155 w 546514"/>
                    <a:gd name="connsiteY0" fmla="*/ 662124 h 662124"/>
                    <a:gd name="connsiteX1" fmla="*/ 21863 w 546514"/>
                    <a:gd name="connsiteY1" fmla="*/ 83217 h 662124"/>
                    <a:gd name="connsiteX2" fmla="*/ 271524 w 546514"/>
                    <a:gd name="connsiteY2" fmla="*/ 0 h 662124"/>
                    <a:gd name="connsiteX3" fmla="*/ 542896 w 546514"/>
                    <a:gd name="connsiteY3" fmla="*/ 68746 h 662124"/>
                    <a:gd name="connsiteX4" fmla="*/ 546514 w 546514"/>
                    <a:gd name="connsiteY4" fmla="*/ 662124 h 662124"/>
                    <a:gd name="connsiteX5" fmla="*/ 155 w 546514"/>
                    <a:gd name="connsiteY5" fmla="*/ 662124 h 662124"/>
                    <a:gd name="connsiteX0" fmla="*/ 10856 w 524651"/>
                    <a:gd name="connsiteY0" fmla="*/ 658506 h 662124"/>
                    <a:gd name="connsiteX1" fmla="*/ 0 w 524651"/>
                    <a:gd name="connsiteY1" fmla="*/ 83217 h 662124"/>
                    <a:gd name="connsiteX2" fmla="*/ 249661 w 524651"/>
                    <a:gd name="connsiteY2" fmla="*/ 0 h 662124"/>
                    <a:gd name="connsiteX3" fmla="*/ 521033 w 524651"/>
                    <a:gd name="connsiteY3" fmla="*/ 68746 h 662124"/>
                    <a:gd name="connsiteX4" fmla="*/ 524651 w 524651"/>
                    <a:gd name="connsiteY4" fmla="*/ 662124 h 662124"/>
                    <a:gd name="connsiteX5" fmla="*/ 10856 w 524651"/>
                    <a:gd name="connsiteY5" fmla="*/ 658506 h 66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4651" h="662124">
                      <a:moveTo>
                        <a:pt x="10856" y="658506"/>
                      </a:moveTo>
                      <a:cubicBezTo>
                        <a:pt x="8443" y="463125"/>
                        <a:pt x="2413" y="278598"/>
                        <a:pt x="0" y="83217"/>
                      </a:cubicBezTo>
                      <a:lnTo>
                        <a:pt x="249661" y="0"/>
                      </a:lnTo>
                      <a:lnTo>
                        <a:pt x="521033" y="68746"/>
                      </a:lnTo>
                      <a:lnTo>
                        <a:pt x="524651" y="662124"/>
                      </a:lnTo>
                      <a:lnTo>
                        <a:pt x="10856" y="658506"/>
                      </a:lnTo>
                      <a:close/>
                    </a:path>
                  </a:pathLst>
                </a:custGeom>
                <a:solidFill>
                  <a:srgbClr val="E0EBF1"/>
                </a:solidFill>
                <a:ln w="12700">
                  <a:solidFill>
                    <a:srgbClr val="0000A8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7425" name="Freeform 382">
                  <a:extLst>
                    <a:ext uri="{FF2B5EF4-FFF2-40B4-BE49-F238E27FC236}">
                      <a16:creationId xmlns:a16="http://schemas.microsoft.com/office/drawing/2014/main" id="{28246DB7-A749-FCD2-9B98-EAB40F81784A}"/>
                    </a:ext>
                  </a:extLst>
                </p:cNvPr>
                <p:cNvSpPr/>
                <p:nvPr/>
              </p:nvSpPr>
              <p:spPr>
                <a:xfrm>
                  <a:off x="5203089" y="1921244"/>
                  <a:ext cx="651290" cy="492070"/>
                </a:xfrm>
                <a:custGeom>
                  <a:avLst/>
                  <a:gdLst>
                    <a:gd name="connsiteX0" fmla="*/ 3618 w 651290"/>
                    <a:gd name="connsiteY0" fmla="*/ 492070 h 492070"/>
                    <a:gd name="connsiteX1" fmla="*/ 0 w 651290"/>
                    <a:gd name="connsiteY1" fmla="*/ 141108 h 492070"/>
                    <a:gd name="connsiteX2" fmla="*/ 423338 w 651290"/>
                    <a:gd name="connsiteY2" fmla="*/ 0 h 492070"/>
                    <a:gd name="connsiteX3" fmla="*/ 647672 w 651290"/>
                    <a:gd name="connsiteY3" fmla="*/ 57891 h 492070"/>
                    <a:gd name="connsiteX4" fmla="*/ 651290 w 651290"/>
                    <a:gd name="connsiteY4" fmla="*/ 492070 h 492070"/>
                    <a:gd name="connsiteX5" fmla="*/ 3618 w 651290"/>
                    <a:gd name="connsiteY5" fmla="*/ 492070 h 49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1290" h="492070">
                      <a:moveTo>
                        <a:pt x="3618" y="492070"/>
                      </a:moveTo>
                      <a:lnTo>
                        <a:pt x="0" y="141108"/>
                      </a:lnTo>
                      <a:lnTo>
                        <a:pt x="423338" y="0"/>
                      </a:lnTo>
                      <a:lnTo>
                        <a:pt x="647672" y="57891"/>
                      </a:lnTo>
                      <a:lnTo>
                        <a:pt x="651290" y="492070"/>
                      </a:lnTo>
                      <a:lnTo>
                        <a:pt x="3618" y="492070"/>
                      </a:lnTo>
                      <a:close/>
                    </a:path>
                  </a:pathLst>
                </a:custGeom>
                <a:solidFill>
                  <a:srgbClr val="E0EBF1"/>
                </a:solidFill>
                <a:ln w="12700">
                  <a:solidFill>
                    <a:srgbClr val="0000A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87426" name="Straight Connector 383">
                  <a:extLst>
                    <a:ext uri="{FF2B5EF4-FFF2-40B4-BE49-F238E27FC236}">
                      <a16:creationId xmlns:a16="http://schemas.microsoft.com/office/drawing/2014/main" id="{B5D0B785-C4C9-EDE0-BC05-483454320244}"/>
                    </a:ext>
                  </a:extLst>
                </p:cNvPr>
                <p:cNvCxnSpPr/>
                <p:nvPr/>
              </p:nvCxnSpPr>
              <p:spPr>
                <a:xfrm flipV="1">
                  <a:off x="5270526" y="2029553"/>
                  <a:ext cx="295249" cy="73468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27" name="Straight Connector 384">
                  <a:extLst>
                    <a:ext uri="{FF2B5EF4-FFF2-40B4-BE49-F238E27FC236}">
                      <a16:creationId xmlns:a16="http://schemas.microsoft.com/office/drawing/2014/main" id="{9611EB7B-6E1D-A379-FC08-67847B75B941}"/>
                    </a:ext>
                  </a:extLst>
                </p:cNvPr>
                <p:cNvCxnSpPr/>
                <p:nvPr/>
              </p:nvCxnSpPr>
              <p:spPr>
                <a:xfrm flipV="1">
                  <a:off x="5275406" y="2261710"/>
                  <a:ext cx="290369" cy="1675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28" name="Straight Connector 385">
                  <a:extLst>
                    <a:ext uri="{FF2B5EF4-FFF2-40B4-BE49-F238E27FC236}">
                      <a16:creationId xmlns:a16="http://schemas.microsoft.com/office/drawing/2014/main" id="{C2C962D0-2620-863D-4CA9-A5B300A07F57}"/>
                    </a:ext>
                  </a:extLst>
                </p:cNvPr>
                <p:cNvCxnSpPr/>
                <p:nvPr/>
              </p:nvCxnSpPr>
              <p:spPr>
                <a:xfrm flipV="1">
                  <a:off x="5275406" y="2151772"/>
                  <a:ext cx="290369" cy="4840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29" name="Straight Connector 386">
                  <a:extLst>
                    <a:ext uri="{FF2B5EF4-FFF2-40B4-BE49-F238E27FC236}">
                      <a16:creationId xmlns:a16="http://schemas.microsoft.com/office/drawing/2014/main" id="{99BBB9A3-63A7-DAD8-36F8-C0DB660DE88D}"/>
                    </a:ext>
                  </a:extLst>
                </p:cNvPr>
                <p:cNvCxnSpPr/>
                <p:nvPr/>
              </p:nvCxnSpPr>
              <p:spPr>
                <a:xfrm>
                  <a:off x="5270094" y="2354086"/>
                  <a:ext cx="295681" cy="0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30" name="Straight Connector 387">
                  <a:extLst>
                    <a:ext uri="{FF2B5EF4-FFF2-40B4-BE49-F238E27FC236}">
                      <a16:creationId xmlns:a16="http://schemas.microsoft.com/office/drawing/2014/main" id="{B3330093-ADBC-21CC-720F-C4BB4E2AD671}"/>
                    </a:ext>
                  </a:extLst>
                </p:cNvPr>
                <p:cNvCxnSpPr/>
                <p:nvPr/>
              </p:nvCxnSpPr>
              <p:spPr>
                <a:xfrm flipV="1">
                  <a:off x="5950242" y="1866900"/>
                  <a:ext cx="0" cy="465273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31" name="Straight Connector 388">
                  <a:extLst>
                    <a:ext uri="{FF2B5EF4-FFF2-40B4-BE49-F238E27FC236}">
                      <a16:creationId xmlns:a16="http://schemas.microsoft.com/office/drawing/2014/main" id="{07F9A0F7-DB27-E88F-702E-17F9D5BDA96B}"/>
                    </a:ext>
                  </a:extLst>
                </p:cNvPr>
                <p:cNvCxnSpPr/>
                <p:nvPr/>
              </p:nvCxnSpPr>
              <p:spPr>
                <a:xfrm>
                  <a:off x="5628589" y="1936750"/>
                  <a:ext cx="0" cy="476854"/>
                </a:xfrm>
                <a:prstGeom prst="line">
                  <a:avLst/>
                </a:prstGeom>
                <a:ln w="15875">
                  <a:solidFill>
                    <a:srgbClr val="0000A8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409" name="Group 390">
                <a:extLst>
                  <a:ext uri="{FF2B5EF4-FFF2-40B4-BE49-F238E27FC236}">
                    <a16:creationId xmlns:a16="http://schemas.microsoft.com/office/drawing/2014/main" id="{AB118AE5-D7AA-6ECA-D376-3B92C2CF5072}"/>
                  </a:ext>
                </a:extLst>
              </p:cNvPr>
              <p:cNvGrpSpPr/>
              <p:nvPr/>
            </p:nvGrpSpPr>
            <p:grpSpPr>
              <a:xfrm>
                <a:off x="10834382" y="3164075"/>
                <a:ext cx="594613" cy="648336"/>
                <a:chOff x="5203089" y="1751190"/>
                <a:chExt cx="858331" cy="662414"/>
              </a:xfrm>
            </p:grpSpPr>
            <p:sp>
              <p:nvSpPr>
                <p:cNvPr id="87416" name="Freeform 398">
                  <a:extLst>
                    <a:ext uri="{FF2B5EF4-FFF2-40B4-BE49-F238E27FC236}">
                      <a16:creationId xmlns:a16="http://schemas.microsoft.com/office/drawing/2014/main" id="{9AF07D5E-6781-2AA8-A579-6AE0A4332C0F}"/>
                    </a:ext>
                  </a:extLst>
                </p:cNvPr>
                <p:cNvSpPr/>
                <p:nvPr/>
              </p:nvSpPr>
              <p:spPr>
                <a:xfrm>
                  <a:off x="5536769" y="1751190"/>
                  <a:ext cx="524651" cy="662124"/>
                </a:xfrm>
                <a:custGeom>
                  <a:avLst/>
                  <a:gdLst>
                    <a:gd name="connsiteX0" fmla="*/ 3618 w 651290"/>
                    <a:gd name="connsiteY0" fmla="*/ 492070 h 492070"/>
                    <a:gd name="connsiteX1" fmla="*/ 0 w 651290"/>
                    <a:gd name="connsiteY1" fmla="*/ 141108 h 492070"/>
                    <a:gd name="connsiteX2" fmla="*/ 423338 w 651290"/>
                    <a:gd name="connsiteY2" fmla="*/ 0 h 492070"/>
                    <a:gd name="connsiteX3" fmla="*/ 647672 w 651290"/>
                    <a:gd name="connsiteY3" fmla="*/ 57891 h 492070"/>
                    <a:gd name="connsiteX4" fmla="*/ 651290 w 651290"/>
                    <a:gd name="connsiteY4" fmla="*/ 492070 h 492070"/>
                    <a:gd name="connsiteX5" fmla="*/ 3618 w 651290"/>
                    <a:gd name="connsiteY5" fmla="*/ 492070 h 492070"/>
                    <a:gd name="connsiteX0" fmla="*/ 3618 w 651290"/>
                    <a:gd name="connsiteY0" fmla="*/ 593378 h 593378"/>
                    <a:gd name="connsiteX1" fmla="*/ 0 w 651290"/>
                    <a:gd name="connsiteY1" fmla="*/ 242416 h 593378"/>
                    <a:gd name="connsiteX2" fmla="*/ 423338 w 651290"/>
                    <a:gd name="connsiteY2" fmla="*/ 101308 h 593378"/>
                    <a:gd name="connsiteX3" fmla="*/ 647672 w 651290"/>
                    <a:gd name="connsiteY3" fmla="*/ 0 h 593378"/>
                    <a:gd name="connsiteX4" fmla="*/ 651290 w 651290"/>
                    <a:gd name="connsiteY4" fmla="*/ 593378 h 593378"/>
                    <a:gd name="connsiteX5" fmla="*/ 3618 w 651290"/>
                    <a:gd name="connsiteY5" fmla="*/ 593378 h 593378"/>
                    <a:gd name="connsiteX0" fmla="*/ 3618 w 651290"/>
                    <a:gd name="connsiteY0" fmla="*/ 662124 h 662124"/>
                    <a:gd name="connsiteX1" fmla="*/ 0 w 651290"/>
                    <a:gd name="connsiteY1" fmla="*/ 311162 h 662124"/>
                    <a:gd name="connsiteX2" fmla="*/ 376300 w 651290"/>
                    <a:gd name="connsiteY2" fmla="*/ 0 h 662124"/>
                    <a:gd name="connsiteX3" fmla="*/ 647672 w 651290"/>
                    <a:gd name="connsiteY3" fmla="*/ 68746 h 662124"/>
                    <a:gd name="connsiteX4" fmla="*/ 651290 w 651290"/>
                    <a:gd name="connsiteY4" fmla="*/ 662124 h 662124"/>
                    <a:gd name="connsiteX5" fmla="*/ 3618 w 651290"/>
                    <a:gd name="connsiteY5" fmla="*/ 662124 h 662124"/>
                    <a:gd name="connsiteX0" fmla="*/ 0 w 647672"/>
                    <a:gd name="connsiteY0" fmla="*/ 662124 h 662124"/>
                    <a:gd name="connsiteX1" fmla="*/ 123021 w 647672"/>
                    <a:gd name="connsiteY1" fmla="*/ 83217 h 662124"/>
                    <a:gd name="connsiteX2" fmla="*/ 372682 w 647672"/>
                    <a:gd name="connsiteY2" fmla="*/ 0 h 662124"/>
                    <a:gd name="connsiteX3" fmla="*/ 644054 w 647672"/>
                    <a:gd name="connsiteY3" fmla="*/ 68746 h 662124"/>
                    <a:gd name="connsiteX4" fmla="*/ 647672 w 647672"/>
                    <a:gd name="connsiteY4" fmla="*/ 662124 h 662124"/>
                    <a:gd name="connsiteX5" fmla="*/ 0 w 647672"/>
                    <a:gd name="connsiteY5" fmla="*/ 662124 h 662124"/>
                    <a:gd name="connsiteX0" fmla="*/ 7238 w 524651"/>
                    <a:gd name="connsiteY0" fmla="*/ 669360 h 669360"/>
                    <a:gd name="connsiteX1" fmla="*/ 0 w 524651"/>
                    <a:gd name="connsiteY1" fmla="*/ 83217 h 669360"/>
                    <a:gd name="connsiteX2" fmla="*/ 249661 w 524651"/>
                    <a:gd name="connsiteY2" fmla="*/ 0 h 669360"/>
                    <a:gd name="connsiteX3" fmla="*/ 521033 w 524651"/>
                    <a:gd name="connsiteY3" fmla="*/ 68746 h 669360"/>
                    <a:gd name="connsiteX4" fmla="*/ 524651 w 524651"/>
                    <a:gd name="connsiteY4" fmla="*/ 662124 h 669360"/>
                    <a:gd name="connsiteX5" fmla="*/ 7238 w 524651"/>
                    <a:gd name="connsiteY5" fmla="*/ 669360 h 669360"/>
                    <a:gd name="connsiteX0" fmla="*/ 438 w 528706"/>
                    <a:gd name="connsiteY0" fmla="*/ 665742 h 665742"/>
                    <a:gd name="connsiteX1" fmla="*/ 4055 w 528706"/>
                    <a:gd name="connsiteY1" fmla="*/ 83217 h 665742"/>
                    <a:gd name="connsiteX2" fmla="*/ 253716 w 528706"/>
                    <a:gd name="connsiteY2" fmla="*/ 0 h 665742"/>
                    <a:gd name="connsiteX3" fmla="*/ 525088 w 528706"/>
                    <a:gd name="connsiteY3" fmla="*/ 68746 h 665742"/>
                    <a:gd name="connsiteX4" fmla="*/ 528706 w 528706"/>
                    <a:gd name="connsiteY4" fmla="*/ 662124 h 665742"/>
                    <a:gd name="connsiteX5" fmla="*/ 438 w 528706"/>
                    <a:gd name="connsiteY5" fmla="*/ 665742 h 665742"/>
                    <a:gd name="connsiteX0" fmla="*/ 155 w 546514"/>
                    <a:gd name="connsiteY0" fmla="*/ 662124 h 662124"/>
                    <a:gd name="connsiteX1" fmla="*/ 21863 w 546514"/>
                    <a:gd name="connsiteY1" fmla="*/ 83217 h 662124"/>
                    <a:gd name="connsiteX2" fmla="*/ 271524 w 546514"/>
                    <a:gd name="connsiteY2" fmla="*/ 0 h 662124"/>
                    <a:gd name="connsiteX3" fmla="*/ 542896 w 546514"/>
                    <a:gd name="connsiteY3" fmla="*/ 68746 h 662124"/>
                    <a:gd name="connsiteX4" fmla="*/ 546514 w 546514"/>
                    <a:gd name="connsiteY4" fmla="*/ 662124 h 662124"/>
                    <a:gd name="connsiteX5" fmla="*/ 155 w 546514"/>
                    <a:gd name="connsiteY5" fmla="*/ 662124 h 662124"/>
                    <a:gd name="connsiteX0" fmla="*/ 10856 w 524651"/>
                    <a:gd name="connsiteY0" fmla="*/ 658506 h 662124"/>
                    <a:gd name="connsiteX1" fmla="*/ 0 w 524651"/>
                    <a:gd name="connsiteY1" fmla="*/ 83217 h 662124"/>
                    <a:gd name="connsiteX2" fmla="*/ 249661 w 524651"/>
                    <a:gd name="connsiteY2" fmla="*/ 0 h 662124"/>
                    <a:gd name="connsiteX3" fmla="*/ 521033 w 524651"/>
                    <a:gd name="connsiteY3" fmla="*/ 68746 h 662124"/>
                    <a:gd name="connsiteX4" fmla="*/ 524651 w 524651"/>
                    <a:gd name="connsiteY4" fmla="*/ 662124 h 662124"/>
                    <a:gd name="connsiteX5" fmla="*/ 10856 w 524651"/>
                    <a:gd name="connsiteY5" fmla="*/ 658506 h 66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4651" h="662124">
                      <a:moveTo>
                        <a:pt x="10856" y="658506"/>
                      </a:moveTo>
                      <a:cubicBezTo>
                        <a:pt x="8443" y="463125"/>
                        <a:pt x="2413" y="278598"/>
                        <a:pt x="0" y="83217"/>
                      </a:cubicBezTo>
                      <a:lnTo>
                        <a:pt x="249661" y="0"/>
                      </a:lnTo>
                      <a:lnTo>
                        <a:pt x="521033" y="68746"/>
                      </a:lnTo>
                      <a:lnTo>
                        <a:pt x="524651" y="662124"/>
                      </a:lnTo>
                      <a:lnTo>
                        <a:pt x="10856" y="658506"/>
                      </a:lnTo>
                      <a:close/>
                    </a:path>
                  </a:pathLst>
                </a:custGeom>
                <a:solidFill>
                  <a:srgbClr val="E0EBF1"/>
                </a:solidFill>
                <a:ln w="12700">
                  <a:solidFill>
                    <a:srgbClr val="0000A8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7417" name="Freeform 399">
                  <a:extLst>
                    <a:ext uri="{FF2B5EF4-FFF2-40B4-BE49-F238E27FC236}">
                      <a16:creationId xmlns:a16="http://schemas.microsoft.com/office/drawing/2014/main" id="{ED2C0A8F-0281-21F1-3DFF-EAA9B2C531C8}"/>
                    </a:ext>
                  </a:extLst>
                </p:cNvPr>
                <p:cNvSpPr/>
                <p:nvPr/>
              </p:nvSpPr>
              <p:spPr>
                <a:xfrm>
                  <a:off x="5203089" y="1921244"/>
                  <a:ext cx="651290" cy="492070"/>
                </a:xfrm>
                <a:custGeom>
                  <a:avLst/>
                  <a:gdLst>
                    <a:gd name="connsiteX0" fmla="*/ 3618 w 651290"/>
                    <a:gd name="connsiteY0" fmla="*/ 492070 h 492070"/>
                    <a:gd name="connsiteX1" fmla="*/ 0 w 651290"/>
                    <a:gd name="connsiteY1" fmla="*/ 141108 h 492070"/>
                    <a:gd name="connsiteX2" fmla="*/ 423338 w 651290"/>
                    <a:gd name="connsiteY2" fmla="*/ 0 h 492070"/>
                    <a:gd name="connsiteX3" fmla="*/ 647672 w 651290"/>
                    <a:gd name="connsiteY3" fmla="*/ 57891 h 492070"/>
                    <a:gd name="connsiteX4" fmla="*/ 651290 w 651290"/>
                    <a:gd name="connsiteY4" fmla="*/ 492070 h 492070"/>
                    <a:gd name="connsiteX5" fmla="*/ 3618 w 651290"/>
                    <a:gd name="connsiteY5" fmla="*/ 492070 h 49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1290" h="492070">
                      <a:moveTo>
                        <a:pt x="3618" y="492070"/>
                      </a:moveTo>
                      <a:lnTo>
                        <a:pt x="0" y="141108"/>
                      </a:lnTo>
                      <a:lnTo>
                        <a:pt x="423338" y="0"/>
                      </a:lnTo>
                      <a:lnTo>
                        <a:pt x="647672" y="57891"/>
                      </a:lnTo>
                      <a:lnTo>
                        <a:pt x="651290" y="492070"/>
                      </a:lnTo>
                      <a:lnTo>
                        <a:pt x="3618" y="492070"/>
                      </a:lnTo>
                      <a:close/>
                    </a:path>
                  </a:pathLst>
                </a:custGeom>
                <a:solidFill>
                  <a:srgbClr val="E0EBF1"/>
                </a:solidFill>
                <a:ln w="12700">
                  <a:solidFill>
                    <a:srgbClr val="0000A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87418" name="Straight Connector 400">
                  <a:extLst>
                    <a:ext uri="{FF2B5EF4-FFF2-40B4-BE49-F238E27FC236}">
                      <a16:creationId xmlns:a16="http://schemas.microsoft.com/office/drawing/2014/main" id="{10A37CD5-7DD0-5AD3-A20B-3173640ABF42}"/>
                    </a:ext>
                  </a:extLst>
                </p:cNvPr>
                <p:cNvCxnSpPr/>
                <p:nvPr/>
              </p:nvCxnSpPr>
              <p:spPr>
                <a:xfrm flipV="1">
                  <a:off x="5270526" y="2029553"/>
                  <a:ext cx="295249" cy="73468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19" name="Straight Connector 401">
                  <a:extLst>
                    <a:ext uri="{FF2B5EF4-FFF2-40B4-BE49-F238E27FC236}">
                      <a16:creationId xmlns:a16="http://schemas.microsoft.com/office/drawing/2014/main" id="{B28CB52D-C2E0-B7E3-6548-62832DA82558}"/>
                    </a:ext>
                  </a:extLst>
                </p:cNvPr>
                <p:cNvCxnSpPr/>
                <p:nvPr/>
              </p:nvCxnSpPr>
              <p:spPr>
                <a:xfrm flipV="1">
                  <a:off x="5275406" y="2261710"/>
                  <a:ext cx="290369" cy="1675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20" name="Straight Connector 402">
                  <a:extLst>
                    <a:ext uri="{FF2B5EF4-FFF2-40B4-BE49-F238E27FC236}">
                      <a16:creationId xmlns:a16="http://schemas.microsoft.com/office/drawing/2014/main" id="{833679E9-A842-23BC-38CC-36EDD5DC0110}"/>
                    </a:ext>
                  </a:extLst>
                </p:cNvPr>
                <p:cNvCxnSpPr/>
                <p:nvPr/>
              </p:nvCxnSpPr>
              <p:spPr>
                <a:xfrm flipV="1">
                  <a:off x="5275406" y="2151772"/>
                  <a:ext cx="290369" cy="4840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21" name="Straight Connector 403">
                  <a:extLst>
                    <a:ext uri="{FF2B5EF4-FFF2-40B4-BE49-F238E27FC236}">
                      <a16:creationId xmlns:a16="http://schemas.microsoft.com/office/drawing/2014/main" id="{C9A54928-C669-5360-C5A9-5EF81833A03E}"/>
                    </a:ext>
                  </a:extLst>
                </p:cNvPr>
                <p:cNvCxnSpPr/>
                <p:nvPr/>
              </p:nvCxnSpPr>
              <p:spPr>
                <a:xfrm>
                  <a:off x="5270094" y="2354086"/>
                  <a:ext cx="295681" cy="0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22" name="Straight Connector 404">
                  <a:extLst>
                    <a:ext uri="{FF2B5EF4-FFF2-40B4-BE49-F238E27FC236}">
                      <a16:creationId xmlns:a16="http://schemas.microsoft.com/office/drawing/2014/main" id="{65DA21C1-1715-DAC1-B5E3-A2B3F1BECDEB}"/>
                    </a:ext>
                  </a:extLst>
                </p:cNvPr>
                <p:cNvCxnSpPr/>
                <p:nvPr/>
              </p:nvCxnSpPr>
              <p:spPr>
                <a:xfrm flipV="1">
                  <a:off x="5950242" y="1866900"/>
                  <a:ext cx="0" cy="465273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423" name="Straight Connector 405">
                  <a:extLst>
                    <a:ext uri="{FF2B5EF4-FFF2-40B4-BE49-F238E27FC236}">
                      <a16:creationId xmlns:a16="http://schemas.microsoft.com/office/drawing/2014/main" id="{4FBA67DF-421B-AA3B-B514-1C7BA79F96F0}"/>
                    </a:ext>
                  </a:extLst>
                </p:cNvPr>
                <p:cNvCxnSpPr/>
                <p:nvPr/>
              </p:nvCxnSpPr>
              <p:spPr>
                <a:xfrm>
                  <a:off x="5628589" y="1936750"/>
                  <a:ext cx="0" cy="476854"/>
                </a:xfrm>
                <a:prstGeom prst="line">
                  <a:avLst/>
                </a:prstGeom>
                <a:ln w="15875">
                  <a:solidFill>
                    <a:srgbClr val="0000A8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410" name="Freeform 561">
                <a:extLst>
                  <a:ext uri="{FF2B5EF4-FFF2-40B4-BE49-F238E27FC236}">
                    <a16:creationId xmlns:a16="http://schemas.microsoft.com/office/drawing/2014/main" id="{D89793F6-A5AE-C6D4-044D-EC87A735187F}"/>
                  </a:ext>
                </a:extLst>
              </p:cNvPr>
              <p:cNvSpPr/>
              <p:nvPr/>
            </p:nvSpPr>
            <p:spPr>
              <a:xfrm>
                <a:off x="9604024" y="1751946"/>
                <a:ext cx="1497864" cy="1386455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60355 w 1494463"/>
                  <a:gd name="connsiteY0" fmla="*/ 534641 h 1775651"/>
                  <a:gd name="connsiteX1" fmla="*/ 3 w 1494463"/>
                  <a:gd name="connsiteY1" fmla="*/ 940200 h 1775651"/>
                  <a:gd name="connsiteX2" fmla="*/ 367657 w 1494463"/>
                  <a:gd name="connsiteY2" fmla="*/ 1508306 h 1775651"/>
                  <a:gd name="connsiteX3" fmla="*/ 1186523 w 1494463"/>
                  <a:gd name="connsiteY3" fmla="*/ 1775650 h 1775651"/>
                  <a:gd name="connsiteX4" fmla="*/ 1467465 w 1494463"/>
                  <a:gd name="connsiteY4" fmla="*/ 1510813 h 1775651"/>
                  <a:gd name="connsiteX5" fmla="*/ 1468513 w 1494463"/>
                  <a:gd name="connsiteY5" fmla="*/ 672856 h 1775651"/>
                  <a:gd name="connsiteX6" fmla="*/ 1336927 w 1494463"/>
                  <a:gd name="connsiteY6" fmla="*/ 154877 h 1775651"/>
                  <a:gd name="connsiteX7" fmla="*/ 839087 w 1494463"/>
                  <a:gd name="connsiteY7" fmla="*/ 21205 h 1775651"/>
                  <a:gd name="connsiteX8" fmla="*/ 360355 w 1494463"/>
                  <a:gd name="connsiteY8" fmla="*/ 534641 h 1775651"/>
                  <a:gd name="connsiteX0" fmla="*/ 360355 w 1491064"/>
                  <a:gd name="connsiteY0" fmla="*/ 552327 h 1793337"/>
                  <a:gd name="connsiteX1" fmla="*/ 3 w 1491064"/>
                  <a:gd name="connsiteY1" fmla="*/ 957886 h 1793337"/>
                  <a:gd name="connsiteX2" fmla="*/ 367657 w 1491064"/>
                  <a:gd name="connsiteY2" fmla="*/ 1525992 h 1793337"/>
                  <a:gd name="connsiteX3" fmla="*/ 1186523 w 1491064"/>
                  <a:gd name="connsiteY3" fmla="*/ 1793336 h 1793337"/>
                  <a:gd name="connsiteX4" fmla="*/ 1467465 w 1491064"/>
                  <a:gd name="connsiteY4" fmla="*/ 1528499 h 1793337"/>
                  <a:gd name="connsiteX5" fmla="*/ 1468513 w 1491064"/>
                  <a:gd name="connsiteY5" fmla="*/ 690542 h 1793337"/>
                  <a:gd name="connsiteX6" fmla="*/ 1407977 w 1491064"/>
                  <a:gd name="connsiteY6" fmla="*/ 109278 h 1793337"/>
                  <a:gd name="connsiteX7" fmla="*/ 839087 w 1491064"/>
                  <a:gd name="connsiteY7" fmla="*/ 38891 h 1793337"/>
                  <a:gd name="connsiteX8" fmla="*/ 360355 w 1491064"/>
                  <a:gd name="connsiteY8" fmla="*/ 552327 h 1793337"/>
                  <a:gd name="connsiteX0" fmla="*/ 360355 w 1502818"/>
                  <a:gd name="connsiteY0" fmla="*/ 552327 h 1612281"/>
                  <a:gd name="connsiteX1" fmla="*/ 3 w 1502818"/>
                  <a:gd name="connsiteY1" fmla="*/ 957886 h 1612281"/>
                  <a:gd name="connsiteX2" fmla="*/ 367657 w 1502818"/>
                  <a:gd name="connsiteY2" fmla="*/ 1525992 h 1612281"/>
                  <a:gd name="connsiteX3" fmla="*/ 1026659 w 1502818"/>
                  <a:gd name="connsiteY3" fmla="*/ 1582385 h 1612281"/>
                  <a:gd name="connsiteX4" fmla="*/ 1467465 w 1502818"/>
                  <a:gd name="connsiteY4" fmla="*/ 1528499 h 1612281"/>
                  <a:gd name="connsiteX5" fmla="*/ 1468513 w 1502818"/>
                  <a:gd name="connsiteY5" fmla="*/ 690542 h 1612281"/>
                  <a:gd name="connsiteX6" fmla="*/ 1407977 w 1502818"/>
                  <a:gd name="connsiteY6" fmla="*/ 109278 h 1612281"/>
                  <a:gd name="connsiteX7" fmla="*/ 839087 w 1502818"/>
                  <a:gd name="connsiteY7" fmla="*/ 38891 h 1612281"/>
                  <a:gd name="connsiteX8" fmla="*/ 360355 w 1502818"/>
                  <a:gd name="connsiteY8" fmla="*/ 552327 h 1612281"/>
                  <a:gd name="connsiteX0" fmla="*/ 360384 w 1502847"/>
                  <a:gd name="connsiteY0" fmla="*/ 552327 h 1803602"/>
                  <a:gd name="connsiteX1" fmla="*/ 32 w 1502847"/>
                  <a:gd name="connsiteY1" fmla="*/ 957886 h 1803602"/>
                  <a:gd name="connsiteX2" fmla="*/ 385448 w 1502847"/>
                  <a:gd name="connsiteY2" fmla="*/ 1779134 h 1803602"/>
                  <a:gd name="connsiteX3" fmla="*/ 1026688 w 1502847"/>
                  <a:gd name="connsiteY3" fmla="*/ 1582385 h 1803602"/>
                  <a:gd name="connsiteX4" fmla="*/ 1467494 w 1502847"/>
                  <a:gd name="connsiteY4" fmla="*/ 1528499 h 1803602"/>
                  <a:gd name="connsiteX5" fmla="*/ 1468542 w 1502847"/>
                  <a:gd name="connsiteY5" fmla="*/ 690542 h 1803602"/>
                  <a:gd name="connsiteX6" fmla="*/ 1408006 w 1502847"/>
                  <a:gd name="connsiteY6" fmla="*/ 109278 h 1803602"/>
                  <a:gd name="connsiteX7" fmla="*/ 839116 w 1502847"/>
                  <a:gd name="connsiteY7" fmla="*/ 38891 h 1803602"/>
                  <a:gd name="connsiteX8" fmla="*/ 360384 w 1502847"/>
                  <a:gd name="connsiteY8" fmla="*/ 552327 h 1803602"/>
                  <a:gd name="connsiteX0" fmla="*/ 360384 w 1502847"/>
                  <a:gd name="connsiteY0" fmla="*/ 552327 h 1826319"/>
                  <a:gd name="connsiteX1" fmla="*/ 32 w 1502847"/>
                  <a:gd name="connsiteY1" fmla="*/ 957886 h 1826319"/>
                  <a:gd name="connsiteX2" fmla="*/ 385448 w 1502847"/>
                  <a:gd name="connsiteY2" fmla="*/ 1779134 h 1826319"/>
                  <a:gd name="connsiteX3" fmla="*/ 1026688 w 1502847"/>
                  <a:gd name="connsiteY3" fmla="*/ 1582385 h 1826319"/>
                  <a:gd name="connsiteX4" fmla="*/ 1467494 w 1502847"/>
                  <a:gd name="connsiteY4" fmla="*/ 1528499 h 1826319"/>
                  <a:gd name="connsiteX5" fmla="*/ 1468542 w 1502847"/>
                  <a:gd name="connsiteY5" fmla="*/ 690542 h 1826319"/>
                  <a:gd name="connsiteX6" fmla="*/ 1408006 w 1502847"/>
                  <a:gd name="connsiteY6" fmla="*/ 109278 h 1826319"/>
                  <a:gd name="connsiteX7" fmla="*/ 839116 w 1502847"/>
                  <a:gd name="connsiteY7" fmla="*/ 38891 h 1826319"/>
                  <a:gd name="connsiteX8" fmla="*/ 360384 w 1502847"/>
                  <a:gd name="connsiteY8" fmla="*/ 552327 h 1826319"/>
                  <a:gd name="connsiteX0" fmla="*/ 289852 w 1503366"/>
                  <a:gd name="connsiteY0" fmla="*/ 461730 h 1820101"/>
                  <a:gd name="connsiteX1" fmla="*/ 551 w 1503366"/>
                  <a:gd name="connsiteY1" fmla="*/ 951668 h 1820101"/>
                  <a:gd name="connsiteX2" fmla="*/ 385967 w 1503366"/>
                  <a:gd name="connsiteY2" fmla="*/ 1772916 h 1820101"/>
                  <a:gd name="connsiteX3" fmla="*/ 1027207 w 1503366"/>
                  <a:gd name="connsiteY3" fmla="*/ 1576167 h 1820101"/>
                  <a:gd name="connsiteX4" fmla="*/ 1468013 w 1503366"/>
                  <a:gd name="connsiteY4" fmla="*/ 1522281 h 1820101"/>
                  <a:gd name="connsiteX5" fmla="*/ 1469061 w 1503366"/>
                  <a:gd name="connsiteY5" fmla="*/ 684324 h 1820101"/>
                  <a:gd name="connsiteX6" fmla="*/ 1408525 w 1503366"/>
                  <a:gd name="connsiteY6" fmla="*/ 103060 h 1820101"/>
                  <a:gd name="connsiteX7" fmla="*/ 839635 w 1503366"/>
                  <a:gd name="connsiteY7" fmla="*/ 32673 h 1820101"/>
                  <a:gd name="connsiteX8" fmla="*/ 289852 w 1503366"/>
                  <a:gd name="connsiteY8" fmla="*/ 461730 h 1820101"/>
                  <a:gd name="connsiteX0" fmla="*/ 293376 w 1506890"/>
                  <a:gd name="connsiteY0" fmla="*/ 461730 h 1820101"/>
                  <a:gd name="connsiteX1" fmla="*/ 4075 w 1506890"/>
                  <a:gd name="connsiteY1" fmla="*/ 951668 h 1820101"/>
                  <a:gd name="connsiteX2" fmla="*/ 389491 w 1506890"/>
                  <a:gd name="connsiteY2" fmla="*/ 1772916 h 1820101"/>
                  <a:gd name="connsiteX3" fmla="*/ 1030731 w 1506890"/>
                  <a:gd name="connsiteY3" fmla="*/ 1576167 h 1820101"/>
                  <a:gd name="connsiteX4" fmla="*/ 1471537 w 1506890"/>
                  <a:gd name="connsiteY4" fmla="*/ 1522281 h 1820101"/>
                  <a:gd name="connsiteX5" fmla="*/ 1472585 w 1506890"/>
                  <a:gd name="connsiteY5" fmla="*/ 684324 h 1820101"/>
                  <a:gd name="connsiteX6" fmla="*/ 1412049 w 1506890"/>
                  <a:gd name="connsiteY6" fmla="*/ 103060 h 1820101"/>
                  <a:gd name="connsiteX7" fmla="*/ 843159 w 1506890"/>
                  <a:gd name="connsiteY7" fmla="*/ 32673 h 1820101"/>
                  <a:gd name="connsiteX8" fmla="*/ 293376 w 1506890"/>
                  <a:gd name="connsiteY8" fmla="*/ 461730 h 1820101"/>
                  <a:gd name="connsiteX0" fmla="*/ 203955 w 1545103"/>
                  <a:gd name="connsiteY0" fmla="*/ 206126 h 1802639"/>
                  <a:gd name="connsiteX1" fmla="*/ 42288 w 1545103"/>
                  <a:gd name="connsiteY1" fmla="*/ 934206 h 1802639"/>
                  <a:gd name="connsiteX2" fmla="*/ 427704 w 1545103"/>
                  <a:gd name="connsiteY2" fmla="*/ 1755454 h 1802639"/>
                  <a:gd name="connsiteX3" fmla="*/ 1068944 w 1545103"/>
                  <a:gd name="connsiteY3" fmla="*/ 1558705 h 1802639"/>
                  <a:gd name="connsiteX4" fmla="*/ 1509750 w 1545103"/>
                  <a:gd name="connsiteY4" fmla="*/ 1504819 h 1802639"/>
                  <a:gd name="connsiteX5" fmla="*/ 1510798 w 1545103"/>
                  <a:gd name="connsiteY5" fmla="*/ 666862 h 1802639"/>
                  <a:gd name="connsiteX6" fmla="*/ 1450262 w 1545103"/>
                  <a:gd name="connsiteY6" fmla="*/ 85598 h 1802639"/>
                  <a:gd name="connsiteX7" fmla="*/ 881372 w 1545103"/>
                  <a:gd name="connsiteY7" fmla="*/ 15211 h 1802639"/>
                  <a:gd name="connsiteX8" fmla="*/ 203955 w 1545103"/>
                  <a:gd name="connsiteY8" fmla="*/ 206126 h 1802639"/>
                  <a:gd name="connsiteX0" fmla="*/ 147252 w 1634267"/>
                  <a:gd name="connsiteY0" fmla="*/ 113266 h 1796376"/>
                  <a:gd name="connsiteX1" fmla="*/ 131452 w 1634267"/>
                  <a:gd name="connsiteY1" fmla="*/ 927943 h 1796376"/>
                  <a:gd name="connsiteX2" fmla="*/ 516868 w 1634267"/>
                  <a:gd name="connsiteY2" fmla="*/ 1749191 h 1796376"/>
                  <a:gd name="connsiteX3" fmla="*/ 1158108 w 1634267"/>
                  <a:gd name="connsiteY3" fmla="*/ 1552442 h 1796376"/>
                  <a:gd name="connsiteX4" fmla="*/ 1598914 w 1634267"/>
                  <a:gd name="connsiteY4" fmla="*/ 1498556 h 1796376"/>
                  <a:gd name="connsiteX5" fmla="*/ 1599962 w 1634267"/>
                  <a:gd name="connsiteY5" fmla="*/ 660599 h 1796376"/>
                  <a:gd name="connsiteX6" fmla="*/ 1539426 w 1634267"/>
                  <a:gd name="connsiteY6" fmla="*/ 79335 h 1796376"/>
                  <a:gd name="connsiteX7" fmla="*/ 970536 w 1634267"/>
                  <a:gd name="connsiteY7" fmla="*/ 8948 h 1796376"/>
                  <a:gd name="connsiteX8" fmla="*/ 147252 w 1634267"/>
                  <a:gd name="connsiteY8" fmla="*/ 113266 h 179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4267" h="1796376">
                    <a:moveTo>
                      <a:pt x="147252" y="113266"/>
                    </a:moveTo>
                    <a:cubicBezTo>
                      <a:pt x="-139307" y="245497"/>
                      <a:pt x="69849" y="655289"/>
                      <a:pt x="131452" y="927943"/>
                    </a:cubicBezTo>
                    <a:cubicBezTo>
                      <a:pt x="193055" y="1200597"/>
                      <a:pt x="345759" y="1645108"/>
                      <a:pt x="516868" y="1749191"/>
                    </a:cubicBezTo>
                    <a:cubicBezTo>
                      <a:pt x="687977" y="1853274"/>
                      <a:pt x="1013294" y="1784070"/>
                      <a:pt x="1158108" y="1552442"/>
                    </a:cubicBezTo>
                    <a:cubicBezTo>
                      <a:pt x="1302922" y="1320814"/>
                      <a:pt x="1525272" y="1647197"/>
                      <a:pt x="1598914" y="1498556"/>
                    </a:cubicBezTo>
                    <a:cubicBezTo>
                      <a:pt x="1672556" y="1349916"/>
                      <a:pt x="1609877" y="897136"/>
                      <a:pt x="1599962" y="660599"/>
                    </a:cubicBezTo>
                    <a:cubicBezTo>
                      <a:pt x="1590047" y="424062"/>
                      <a:pt x="1578419" y="187943"/>
                      <a:pt x="1539426" y="79335"/>
                    </a:cubicBezTo>
                    <a:cubicBezTo>
                      <a:pt x="1500433" y="-29273"/>
                      <a:pt x="1202565" y="3293"/>
                      <a:pt x="970536" y="8948"/>
                    </a:cubicBezTo>
                    <a:cubicBezTo>
                      <a:pt x="738507" y="14603"/>
                      <a:pt x="433811" y="-18965"/>
                      <a:pt x="147252" y="1132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CDFF9"/>
                  </a:gs>
                  <a:gs pos="100000">
                    <a:schemeClr val="bg1"/>
                  </a:gs>
                  <a:gs pos="57000">
                    <a:schemeClr val="accent5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87411" name="TextBox 572">
                <a:extLst>
                  <a:ext uri="{FF2B5EF4-FFF2-40B4-BE49-F238E27FC236}">
                    <a16:creationId xmlns:a16="http://schemas.microsoft.com/office/drawing/2014/main" id="{C198C1B9-B8AE-6643-73F7-CC75F567BF46}"/>
                  </a:ext>
                </a:extLst>
              </p:cNvPr>
              <p:cNvSpPr txBox="1"/>
              <p:nvPr/>
            </p:nvSpPr>
            <p:spPr>
              <a:xfrm>
                <a:off x="9490411" y="1821100"/>
                <a:ext cx="1768005" cy="317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/>
                  <a:t>national or global ISP</a:t>
                </a:r>
              </a:p>
            </p:txBody>
          </p:sp>
          <p:sp>
            <p:nvSpPr>
              <p:cNvPr id="87412" name="Rectangle 654">
                <a:extLst>
                  <a:ext uri="{FF2B5EF4-FFF2-40B4-BE49-F238E27FC236}">
                    <a16:creationId xmlns:a16="http://schemas.microsoft.com/office/drawing/2014/main" id="{1B21F823-665D-0252-616C-58F0AF510096}"/>
                  </a:ext>
                </a:extLst>
              </p:cNvPr>
              <p:cNvSpPr/>
              <p:nvPr/>
            </p:nvSpPr>
            <p:spPr>
              <a:xfrm>
                <a:off x="9342279" y="3647812"/>
                <a:ext cx="305749" cy="197847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413" name="TextBox 652">
                <a:extLst>
                  <a:ext uri="{FF2B5EF4-FFF2-40B4-BE49-F238E27FC236}">
                    <a16:creationId xmlns:a16="http://schemas.microsoft.com/office/drawing/2014/main" id="{9BF83E43-A89E-0C9E-0F70-00BDD797C2CB}"/>
                  </a:ext>
                </a:extLst>
              </p:cNvPr>
              <p:cNvSpPr txBox="1"/>
              <p:nvPr/>
            </p:nvSpPr>
            <p:spPr>
              <a:xfrm>
                <a:off x="8653521" y="3335575"/>
                <a:ext cx="1170812" cy="70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/>
                  <a:t>local or regional ISP</a:t>
                </a:r>
              </a:p>
            </p:txBody>
          </p:sp>
          <p:sp>
            <p:nvSpPr>
              <p:cNvPr id="87414" name="TextBox 656">
                <a:extLst>
                  <a:ext uri="{FF2B5EF4-FFF2-40B4-BE49-F238E27FC236}">
                    <a16:creationId xmlns:a16="http://schemas.microsoft.com/office/drawing/2014/main" id="{0FAB0A1F-93D5-0F62-F929-C6DD504A8E3A}"/>
                  </a:ext>
                </a:extLst>
              </p:cNvPr>
              <p:cNvSpPr txBox="1"/>
              <p:nvPr/>
            </p:nvSpPr>
            <p:spPr>
              <a:xfrm>
                <a:off x="10980978" y="4647841"/>
                <a:ext cx="868187" cy="414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88" dirty="0"/>
                  <a:t>datacenter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788" dirty="0"/>
                  <a:t>network</a:t>
                </a:r>
              </a:p>
            </p:txBody>
          </p:sp>
          <p:sp>
            <p:nvSpPr>
              <p:cNvPr id="87415" name="TextBox 657">
                <a:extLst>
                  <a:ext uri="{FF2B5EF4-FFF2-40B4-BE49-F238E27FC236}">
                    <a16:creationId xmlns:a16="http://schemas.microsoft.com/office/drawing/2014/main" id="{9F6CAB9C-A08E-11A9-3F77-09C2D9791ACF}"/>
                  </a:ext>
                </a:extLst>
              </p:cNvPr>
              <p:cNvSpPr txBox="1"/>
              <p:nvPr/>
            </p:nvSpPr>
            <p:spPr>
              <a:xfrm>
                <a:off x="10126229" y="4198151"/>
                <a:ext cx="919483" cy="70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/>
                  <a:t>content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050" dirty="0"/>
                  <a:t>provider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050" dirty="0"/>
                  <a:t>network</a:t>
                </a:r>
                <a:endParaRPr lang="en-US" sz="750" dirty="0"/>
              </a:p>
            </p:txBody>
          </p:sp>
        </p:grpSp>
        <p:grpSp>
          <p:nvGrpSpPr>
            <p:cNvPr id="7" name="Group 1024">
              <a:extLst>
                <a:ext uri="{FF2B5EF4-FFF2-40B4-BE49-F238E27FC236}">
                  <a16:creationId xmlns:a16="http://schemas.microsoft.com/office/drawing/2014/main" id="{B6C931E5-C9E3-98E6-C2D5-CDDEFCD44406}"/>
                </a:ext>
              </a:extLst>
            </p:cNvPr>
            <p:cNvGrpSpPr/>
            <p:nvPr/>
          </p:nvGrpSpPr>
          <p:grpSpPr>
            <a:xfrm>
              <a:off x="5643799" y="3404092"/>
              <a:ext cx="2684150" cy="2730212"/>
              <a:chOff x="7562238" y="2127325"/>
              <a:chExt cx="3578867" cy="3640283"/>
            </a:xfrm>
          </p:grpSpPr>
          <p:cxnSp>
            <p:nvCxnSpPr>
              <p:cNvPr id="87359" name="Straight Connector 829">
                <a:extLst>
                  <a:ext uri="{FF2B5EF4-FFF2-40B4-BE49-F238E27FC236}">
                    <a16:creationId xmlns:a16="http://schemas.microsoft.com/office/drawing/2014/main" id="{34638B02-1ACA-304C-5E1D-516D81A0CB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9920" y="3580125"/>
                <a:ext cx="412964" cy="63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0" name="Straight Connector 826">
                <a:extLst>
                  <a:ext uri="{FF2B5EF4-FFF2-40B4-BE49-F238E27FC236}">
                    <a16:creationId xmlns:a16="http://schemas.microsoft.com/office/drawing/2014/main" id="{A6247C4B-9349-58C1-E26A-82ECEB6E73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60835" y="3640684"/>
                <a:ext cx="345866" cy="738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1" name="Straight Connector 824">
                <a:extLst>
                  <a:ext uri="{FF2B5EF4-FFF2-40B4-BE49-F238E27FC236}">
                    <a16:creationId xmlns:a16="http://schemas.microsoft.com/office/drawing/2014/main" id="{CC5D431B-A1DA-AED1-8663-D396B8B516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36897" y="3633421"/>
                <a:ext cx="335987" cy="395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2" name="Straight Connector 822">
                <a:extLst>
                  <a:ext uri="{FF2B5EF4-FFF2-40B4-BE49-F238E27FC236}">
                    <a16:creationId xmlns:a16="http://schemas.microsoft.com/office/drawing/2014/main" id="{399B9F7F-E246-98EE-70CB-DAE05B167E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70774" y="3594896"/>
                <a:ext cx="1" cy="4857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3" name="Straight Connector 818">
                <a:extLst>
                  <a:ext uri="{FF2B5EF4-FFF2-40B4-BE49-F238E27FC236}">
                    <a16:creationId xmlns:a16="http://schemas.microsoft.com/office/drawing/2014/main" id="{97BFAF74-B97C-13CD-416C-6A2A35D120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0620" y="4071642"/>
                <a:ext cx="508543" cy="3486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4" name="Straight Connector 817">
                <a:extLst>
                  <a:ext uri="{FF2B5EF4-FFF2-40B4-BE49-F238E27FC236}">
                    <a16:creationId xmlns:a16="http://schemas.microsoft.com/office/drawing/2014/main" id="{AF9788B8-DE41-3C49-AF6E-D230D61005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5195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5" name="Straight Connector 815">
                <a:extLst>
                  <a:ext uri="{FF2B5EF4-FFF2-40B4-BE49-F238E27FC236}">
                    <a16:creationId xmlns:a16="http://schemas.microsoft.com/office/drawing/2014/main" id="{AB78D5D0-0714-0DC6-D99E-9E6F1898D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9616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6" name="Straight Connector 812">
                <a:extLst>
                  <a:ext uri="{FF2B5EF4-FFF2-40B4-BE49-F238E27FC236}">
                    <a16:creationId xmlns:a16="http://schemas.microsoft.com/office/drawing/2014/main" id="{822253BD-75E4-8CA5-7B4F-F1E8EAC81F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6868" y="3507672"/>
                <a:ext cx="382424" cy="517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7" name="Straight Connector 810">
                <a:extLst>
                  <a:ext uri="{FF2B5EF4-FFF2-40B4-BE49-F238E27FC236}">
                    <a16:creationId xmlns:a16="http://schemas.microsoft.com/office/drawing/2014/main" id="{2A380852-0D31-795C-E6E4-2F75394A6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069" y="3507672"/>
                <a:ext cx="0" cy="540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8" name="Straight Connector 807">
                <a:extLst>
                  <a:ext uri="{FF2B5EF4-FFF2-40B4-BE49-F238E27FC236}">
                    <a16:creationId xmlns:a16="http://schemas.microsoft.com/office/drawing/2014/main" id="{49F68436-D3D3-5B59-7CEF-B3A530DEA4A9}"/>
                  </a:ext>
                </a:extLst>
              </p:cNvPr>
              <p:cNvCxnSpPr/>
              <p:nvPr/>
            </p:nvCxnSpPr>
            <p:spPr>
              <a:xfrm>
                <a:off x="10137668" y="2754692"/>
                <a:ext cx="488174" cy="839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69" name="Straight Connector 562">
                <a:extLst>
                  <a:ext uri="{FF2B5EF4-FFF2-40B4-BE49-F238E27FC236}">
                    <a16:creationId xmlns:a16="http://schemas.microsoft.com/office/drawing/2014/main" id="{0E3BBF68-0597-3604-4894-271F5935C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8719" y="2695013"/>
                <a:ext cx="380432" cy="694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370" name="Group 802">
                <a:extLst>
                  <a:ext uri="{FF2B5EF4-FFF2-40B4-BE49-F238E27FC236}">
                    <a16:creationId xmlns:a16="http://schemas.microsoft.com/office/drawing/2014/main" id="{1257FC46-ED52-C165-0BD2-92FE55D5C590}"/>
                  </a:ext>
                </a:extLst>
              </p:cNvPr>
              <p:cNvGrpSpPr/>
              <p:nvPr/>
            </p:nvGrpSpPr>
            <p:grpSpPr>
              <a:xfrm>
                <a:off x="7562238" y="2127325"/>
                <a:ext cx="3578867" cy="3640283"/>
                <a:chOff x="7562238" y="2127325"/>
                <a:chExt cx="3578867" cy="3640283"/>
              </a:xfrm>
            </p:grpSpPr>
            <p:grpSp>
              <p:nvGrpSpPr>
                <p:cNvPr id="87371" name="Group 799">
                  <a:extLst>
                    <a:ext uri="{FF2B5EF4-FFF2-40B4-BE49-F238E27FC236}">
                      <a16:creationId xmlns:a16="http://schemas.microsoft.com/office/drawing/2014/main" id="{963088F1-5D76-796A-7AD7-C437F2687C1D}"/>
                    </a:ext>
                  </a:extLst>
                </p:cNvPr>
                <p:cNvGrpSpPr/>
                <p:nvPr/>
              </p:nvGrpSpPr>
              <p:grpSpPr>
                <a:xfrm>
                  <a:off x="7857253" y="2127325"/>
                  <a:ext cx="3283852" cy="3640283"/>
                  <a:chOff x="7881336" y="2104198"/>
                  <a:chExt cx="3283852" cy="3640283"/>
                </a:xfrm>
              </p:grpSpPr>
              <p:sp>
                <p:nvSpPr>
                  <p:cNvPr id="87376" name="Line 428">
                    <a:extLst>
                      <a:ext uri="{FF2B5EF4-FFF2-40B4-BE49-F238E27FC236}">
                        <a16:creationId xmlns:a16="http://schemas.microsoft.com/office/drawing/2014/main" id="{D8FC1E7C-A8D9-A940-CC29-9CCB2BE65E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13692" y="5228612"/>
                    <a:ext cx="388062" cy="75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7377" name="Line 430">
                    <a:extLst>
                      <a:ext uri="{FF2B5EF4-FFF2-40B4-BE49-F238E27FC236}">
                        <a16:creationId xmlns:a16="http://schemas.microsoft.com/office/drawing/2014/main" id="{B979A1C6-8404-53F2-D740-215BA994F5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34009" y="5382159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7378" name="Line 431">
                    <a:extLst>
                      <a:ext uri="{FF2B5EF4-FFF2-40B4-BE49-F238E27FC236}">
                        <a16:creationId xmlns:a16="http://schemas.microsoft.com/office/drawing/2014/main" id="{F7200105-2652-B803-1B24-AC59E41B68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57042" y="4815390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79" name="Line 432">
                    <a:extLst>
                      <a:ext uri="{FF2B5EF4-FFF2-40B4-BE49-F238E27FC236}">
                        <a16:creationId xmlns:a16="http://schemas.microsoft.com/office/drawing/2014/main" id="{FBAB0A19-3E46-90C8-6651-C6F1232522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74149" y="4815390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80" name="Line 433">
                    <a:extLst>
                      <a:ext uri="{FF2B5EF4-FFF2-40B4-BE49-F238E27FC236}">
                        <a16:creationId xmlns:a16="http://schemas.microsoft.com/office/drawing/2014/main" id="{D7AFF4D1-9619-5F1B-69E7-AC74DA3A87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45827" y="5085749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81" name="Line 435">
                    <a:extLst>
                      <a:ext uri="{FF2B5EF4-FFF2-40B4-BE49-F238E27FC236}">
                        <a16:creationId xmlns:a16="http://schemas.microsoft.com/office/drawing/2014/main" id="{80AE5908-24D3-35D0-7CDF-62D8E52C8E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34290" y="5094207"/>
                    <a:ext cx="22680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87382" name="Line 436">
                    <a:extLst>
                      <a:ext uri="{FF2B5EF4-FFF2-40B4-BE49-F238E27FC236}">
                        <a16:creationId xmlns:a16="http://schemas.microsoft.com/office/drawing/2014/main" id="{A04BE140-66F4-3223-469C-EC0F7D99EF5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72450" y="5267343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83" name="Line 439">
                    <a:extLst>
                      <a:ext uri="{FF2B5EF4-FFF2-40B4-BE49-F238E27FC236}">
                        <a16:creationId xmlns:a16="http://schemas.microsoft.com/office/drawing/2014/main" id="{7CC4FD3B-C114-A39D-55D7-4DFBF6D0A2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7900" y="5259125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84" name="Line 440">
                    <a:extLst>
                      <a:ext uri="{FF2B5EF4-FFF2-40B4-BE49-F238E27FC236}">
                        <a16:creationId xmlns:a16="http://schemas.microsoft.com/office/drawing/2014/main" id="{EEDAA444-E28C-4FFD-3DD7-838BC1319C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12814" y="5284804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85" name="Line 441">
                    <a:extLst>
                      <a:ext uri="{FF2B5EF4-FFF2-40B4-BE49-F238E27FC236}">
                        <a16:creationId xmlns:a16="http://schemas.microsoft.com/office/drawing/2014/main" id="{22640AE5-A775-5DC7-83F6-3D6B08EA65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512814" y="5234921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86" name="Line 443">
                    <a:extLst>
                      <a:ext uri="{FF2B5EF4-FFF2-40B4-BE49-F238E27FC236}">
                        <a16:creationId xmlns:a16="http://schemas.microsoft.com/office/drawing/2014/main" id="{A75FD462-FE84-02F5-193F-2D80813C11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71861" y="3806843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87" name="Line 449">
                    <a:extLst>
                      <a:ext uri="{FF2B5EF4-FFF2-40B4-BE49-F238E27FC236}">
                        <a16:creationId xmlns:a16="http://schemas.microsoft.com/office/drawing/2014/main" id="{B8F97DAE-B82A-D03B-4D6D-65AAB71874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336" y="4017980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88" name="Line 428">
                    <a:extLst>
                      <a:ext uri="{FF2B5EF4-FFF2-40B4-BE49-F238E27FC236}">
                        <a16:creationId xmlns:a16="http://schemas.microsoft.com/office/drawing/2014/main" id="{AC329B2F-D332-3EF1-E745-70D7CCC648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909628" y="5560344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87389" name="Line 440">
                    <a:extLst>
                      <a:ext uri="{FF2B5EF4-FFF2-40B4-BE49-F238E27FC236}">
                        <a16:creationId xmlns:a16="http://schemas.microsoft.com/office/drawing/2014/main" id="{5569F9C7-4CC5-2D44-8510-7F97E51DD3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483508" y="5013435"/>
                    <a:ext cx="404236" cy="20777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cxnSp>
                <p:nvCxnSpPr>
                  <p:cNvPr id="87390" name="Straight Connector 563">
                    <a:extLst>
                      <a:ext uri="{FF2B5EF4-FFF2-40B4-BE49-F238E27FC236}">
                        <a16:creationId xmlns:a16="http://schemas.microsoft.com/office/drawing/2014/main" id="{C266356E-95C4-E5DE-BA3E-0104C66EDD8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146305"/>
                    <a:ext cx="761467" cy="57735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391" name="Straight Connector 564">
                    <a:extLst>
                      <a:ext uri="{FF2B5EF4-FFF2-40B4-BE49-F238E27FC236}">
                        <a16:creationId xmlns:a16="http://schemas.microsoft.com/office/drawing/2014/main" id="{6F438CB9-ED75-E0F9-9641-F281606BE42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245186"/>
                    <a:ext cx="397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392" name="Straight Connector 565">
                    <a:extLst>
                      <a:ext uri="{FF2B5EF4-FFF2-40B4-BE49-F238E27FC236}">
                        <a16:creationId xmlns:a16="http://schemas.microsoft.com/office/drawing/2014/main" id="{579B6872-A4EA-BD87-BC3C-2E0DE07B27C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696218" y="2177379"/>
                    <a:ext cx="14936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393" name="Straight Connector 566">
                    <a:extLst>
                      <a:ext uri="{FF2B5EF4-FFF2-40B4-BE49-F238E27FC236}">
                        <a16:creationId xmlns:a16="http://schemas.microsoft.com/office/drawing/2014/main" id="{8017A829-5327-2389-72B4-A11E68A5F7F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66249" y="2695840"/>
                    <a:ext cx="574283" cy="278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394" name="Straight Connector 567">
                    <a:extLst>
                      <a:ext uri="{FF2B5EF4-FFF2-40B4-BE49-F238E27FC236}">
                        <a16:creationId xmlns:a16="http://schemas.microsoft.com/office/drawing/2014/main" id="{4A3C099C-AB64-D24F-A0DF-957CF028B56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093625" y="2146305"/>
                    <a:ext cx="788589" cy="9888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395" name="Straight Connector 568">
                    <a:extLst>
                      <a:ext uri="{FF2B5EF4-FFF2-40B4-BE49-F238E27FC236}">
                        <a16:creationId xmlns:a16="http://schemas.microsoft.com/office/drawing/2014/main" id="{59C3C41E-9B02-3376-86C8-D56D1FF3EEE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86186" y="2104198"/>
                    <a:ext cx="279002" cy="421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396" name="Straight Connector 569">
                    <a:extLst>
                      <a:ext uri="{FF2B5EF4-FFF2-40B4-BE49-F238E27FC236}">
                        <a16:creationId xmlns:a16="http://schemas.microsoft.com/office/drawing/2014/main" id="{21240C6A-534E-63E9-9EB3-883025872C3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706077" y="2695840"/>
                    <a:ext cx="353541" cy="678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397" name="Straight Connector 573">
                    <a:extLst>
                      <a:ext uri="{FF2B5EF4-FFF2-40B4-BE49-F238E27FC236}">
                        <a16:creationId xmlns:a16="http://schemas.microsoft.com/office/drawing/2014/main" id="{2442841E-F0B8-6CD6-D980-9687B2BA62E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93306" y="2245186"/>
                    <a:ext cx="1300319" cy="60662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398" name="Line 541">
                    <a:extLst>
                      <a:ext uri="{FF2B5EF4-FFF2-40B4-BE49-F238E27FC236}">
                        <a16:creationId xmlns:a16="http://schemas.microsoft.com/office/drawing/2014/main" id="{D9F0BBDD-837D-8672-2C90-23A54355E8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402788" y="4090252"/>
                    <a:ext cx="429324" cy="7056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99" name="Line 424">
                    <a:extLst>
                      <a:ext uri="{FF2B5EF4-FFF2-40B4-BE49-F238E27FC236}">
                        <a16:creationId xmlns:a16="http://schemas.microsoft.com/office/drawing/2014/main" id="{0207D2E6-5B6D-8E99-8A45-7FA2FC7768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268637" y="4024329"/>
                    <a:ext cx="969051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pic>
              <p:nvPicPr>
                <p:cNvPr id="87372" name="Picture 778" descr="antenna_radiation_stylized">
                  <a:extLst>
                    <a:ext uri="{FF2B5EF4-FFF2-40B4-BE49-F238E27FC236}">
                      <a16:creationId xmlns:a16="http://schemas.microsoft.com/office/drawing/2014/main" id="{CA427663-1AAB-0C27-B42C-0D2540DF70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7373" name="Picture 781" descr="antenna_radiation_stylized">
                  <a:extLst>
                    <a:ext uri="{FF2B5EF4-FFF2-40B4-BE49-F238E27FC236}">
                      <a16:creationId xmlns:a16="http://schemas.microsoft.com/office/drawing/2014/main" id="{8439A324-5235-A4CB-7FA6-A9FD534170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7374" name="Picture 799" descr="cell_tower_radiation copy">
                  <a:extLst>
                    <a:ext uri="{FF2B5EF4-FFF2-40B4-BE49-F238E27FC236}">
                      <a16:creationId xmlns:a16="http://schemas.microsoft.com/office/drawing/2014/main" id="{DBB516B7-3EA0-EA1A-F03E-A59368E95B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7375" name="Oval 800">
                  <a:extLst>
                    <a:ext uri="{FF2B5EF4-FFF2-40B4-BE49-F238E27FC236}">
                      <a16:creationId xmlns:a16="http://schemas.microsoft.com/office/drawing/2014/main" id="{B1410A35-8840-CB72-0259-835E5F84EF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4541" y="2292995"/>
                  <a:ext cx="52388" cy="4948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" name="Group 796">
              <a:extLst>
                <a:ext uri="{FF2B5EF4-FFF2-40B4-BE49-F238E27FC236}">
                  <a16:creationId xmlns:a16="http://schemas.microsoft.com/office/drawing/2014/main" id="{F2F6C9AA-50F7-3320-7F7D-71932A7F2949}"/>
                </a:ext>
              </a:extLst>
            </p:cNvPr>
            <p:cNvGrpSpPr/>
            <p:nvPr/>
          </p:nvGrpSpPr>
          <p:grpSpPr>
            <a:xfrm>
              <a:off x="5532674" y="3227532"/>
              <a:ext cx="3108241" cy="3225669"/>
              <a:chOff x="7432700" y="1830405"/>
              <a:chExt cx="4144321" cy="4300892"/>
            </a:xfrm>
          </p:grpSpPr>
          <p:grpSp>
            <p:nvGrpSpPr>
              <p:cNvPr id="87153" name="Group 786">
                <a:extLst>
                  <a:ext uri="{FF2B5EF4-FFF2-40B4-BE49-F238E27FC236}">
                    <a16:creationId xmlns:a16="http://schemas.microsoft.com/office/drawing/2014/main" id="{04EEFE02-760E-C6EF-44B3-909AD2F1FDF5}"/>
                  </a:ext>
                </a:extLst>
              </p:cNvPr>
              <p:cNvGrpSpPr/>
              <p:nvPr/>
            </p:nvGrpSpPr>
            <p:grpSpPr>
              <a:xfrm>
                <a:off x="7432700" y="1830405"/>
                <a:ext cx="1909777" cy="938011"/>
                <a:chOff x="7432700" y="1830405"/>
                <a:chExt cx="1909777" cy="938011"/>
              </a:xfrm>
            </p:grpSpPr>
            <p:grpSp>
              <p:nvGrpSpPr>
                <p:cNvPr id="87326" name="Group 652">
                  <a:extLst>
                    <a:ext uri="{FF2B5EF4-FFF2-40B4-BE49-F238E27FC236}">
                      <a16:creationId xmlns:a16="http://schemas.microsoft.com/office/drawing/2014/main" id="{7C6DF861-7A75-ECB8-502C-E7745CC024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743850" y="1830405"/>
                  <a:ext cx="415925" cy="385763"/>
                  <a:chOff x="2751" y="1851"/>
                  <a:chExt cx="462" cy="478"/>
                </a:xfrm>
              </p:grpSpPr>
              <p:pic>
                <p:nvPicPr>
                  <p:cNvPr id="87357" name="Picture 653" descr="iphone_stylized_small">
                    <a:extLst>
                      <a:ext uri="{FF2B5EF4-FFF2-40B4-BE49-F238E27FC236}">
                        <a16:creationId xmlns:a16="http://schemas.microsoft.com/office/drawing/2014/main" id="{F15B02FD-0ACE-B61D-AACD-222315BC0E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28" y="1922"/>
                    <a:ext cx="152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7358" name="Picture 654" descr="antenna_radiation_stylized">
                    <a:extLst>
                      <a:ext uri="{FF2B5EF4-FFF2-40B4-BE49-F238E27FC236}">
                        <a16:creationId xmlns:a16="http://schemas.microsoft.com/office/drawing/2014/main" id="{E8451802-773C-8BD6-3711-2AD0127A32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51" y="1851"/>
                    <a:ext cx="462" cy="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7327" name="Group 784">
                  <a:extLst>
                    <a:ext uri="{FF2B5EF4-FFF2-40B4-BE49-F238E27FC236}">
                      <a16:creationId xmlns:a16="http://schemas.microsoft.com/office/drawing/2014/main" id="{4AF94496-A280-2CC7-7847-A8B244E0BD15}"/>
                    </a:ext>
                  </a:extLst>
                </p:cNvPr>
                <p:cNvGrpSpPr/>
                <p:nvPr/>
              </p:nvGrpSpPr>
              <p:grpSpPr>
                <a:xfrm>
                  <a:off x="7432700" y="2327293"/>
                  <a:ext cx="534987" cy="407988"/>
                  <a:chOff x="7432700" y="2327293"/>
                  <a:chExt cx="534987" cy="407988"/>
                </a:xfrm>
              </p:grpSpPr>
              <p:pic>
                <p:nvPicPr>
                  <p:cNvPr id="87334" name="Picture 1017" descr="antenna_stylized">
                    <a:extLst>
                      <a:ext uri="{FF2B5EF4-FFF2-40B4-BE49-F238E27FC236}">
                        <a16:creationId xmlns:a16="http://schemas.microsoft.com/office/drawing/2014/main" id="{D6FAAC6F-8E22-CF64-32BB-B3C839111D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32700" y="2327293"/>
                    <a:ext cx="530702" cy="2237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7335" name="Picture 1018" descr="laptop_keyboard">
                    <a:extLst>
                      <a:ext uri="{FF2B5EF4-FFF2-40B4-BE49-F238E27FC236}">
                        <a16:creationId xmlns:a16="http://schemas.microsoft.com/office/drawing/2014/main" id="{737425D0-C1D3-25ED-8D9A-CF766850D8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458407" y="2575770"/>
                    <a:ext cx="437221" cy="1595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7336" name="Freeform 1019">
                    <a:extLst>
                      <a:ext uri="{FF2B5EF4-FFF2-40B4-BE49-F238E27FC236}">
                        <a16:creationId xmlns:a16="http://schemas.microsoft.com/office/drawing/2014/main" id="{A92933C0-1F20-D885-749D-D42F0EBF79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3304" y="2420984"/>
                    <a:ext cx="351919" cy="208167"/>
                  </a:xfrm>
                  <a:custGeom>
                    <a:avLst/>
                    <a:gdLst>
                      <a:gd name="T0" fmla="*/ 775798119 w 2982"/>
                      <a:gd name="T1" fmla="*/ 0 h 2442"/>
                      <a:gd name="T2" fmla="*/ 0 w 2982"/>
                      <a:gd name="T3" fmla="*/ 211226083 h 2442"/>
                      <a:gd name="T4" fmla="*/ 2147483646 w 2982"/>
                      <a:gd name="T5" fmla="*/ 263880059 h 2442"/>
                      <a:gd name="T6" fmla="*/ 2147483646 w 2982"/>
                      <a:gd name="T7" fmla="*/ 52653891 h 2442"/>
                      <a:gd name="T8" fmla="*/ 775798119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pic>
                <p:nvPicPr>
                  <p:cNvPr id="87337" name="Picture 1020" descr="screen">
                    <a:extLst>
                      <a:ext uri="{FF2B5EF4-FFF2-40B4-BE49-F238E27FC236}">
                        <a16:creationId xmlns:a16="http://schemas.microsoft.com/office/drawing/2014/main" id="{27B769F9-19B9-17DB-F690-DC7AB06195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637" y="2426338"/>
                    <a:ext cx="319785" cy="1894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7338" name="Freeform 1021">
                    <a:extLst>
                      <a:ext uri="{FF2B5EF4-FFF2-40B4-BE49-F238E27FC236}">
                        <a16:creationId xmlns:a16="http://schemas.microsoft.com/office/drawing/2014/main" id="{EDC49F41-2D4B-B39C-6D1C-F24E04A112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67378" y="2414843"/>
                    <a:ext cx="298167" cy="38736"/>
                  </a:xfrm>
                  <a:custGeom>
                    <a:avLst/>
                    <a:gdLst>
                      <a:gd name="T0" fmla="*/ 193616298 w 2528"/>
                      <a:gd name="T1" fmla="*/ 0 h 455"/>
                      <a:gd name="T2" fmla="*/ 2147483646 w 2528"/>
                      <a:gd name="T3" fmla="*/ 52445139 h 455"/>
                      <a:gd name="T4" fmla="*/ 2147483646 w 2528"/>
                      <a:gd name="T5" fmla="*/ 52445139 h 455"/>
                      <a:gd name="T6" fmla="*/ 0 w 2528"/>
                      <a:gd name="T7" fmla="*/ 52445139 h 455"/>
                      <a:gd name="T8" fmla="*/ 193616298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39" name="Freeform 1022">
                    <a:extLst>
                      <a:ext uri="{FF2B5EF4-FFF2-40B4-BE49-F238E27FC236}">
                        <a16:creationId xmlns:a16="http://schemas.microsoft.com/office/drawing/2014/main" id="{7C14A206-76D2-8AA9-AB2B-1B83DD3E7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0188" y="2414528"/>
                    <a:ext cx="82770" cy="161243"/>
                  </a:xfrm>
                  <a:custGeom>
                    <a:avLst/>
                    <a:gdLst>
                      <a:gd name="T0" fmla="*/ 773664160 w 702"/>
                      <a:gd name="T1" fmla="*/ 0 h 1893"/>
                      <a:gd name="T2" fmla="*/ 0 w 702"/>
                      <a:gd name="T3" fmla="*/ 210739916 h 1893"/>
                      <a:gd name="T4" fmla="*/ 193416040 w 702"/>
                      <a:gd name="T5" fmla="*/ 210739916 h 1893"/>
                      <a:gd name="T6" fmla="*/ 967080200 w 702"/>
                      <a:gd name="T7" fmla="*/ 52529017 h 1893"/>
                      <a:gd name="T8" fmla="*/ 773664160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40" name="Freeform 1023">
                    <a:extLst>
                      <a:ext uri="{FF2B5EF4-FFF2-40B4-BE49-F238E27FC236}">
                        <a16:creationId xmlns:a16="http://schemas.microsoft.com/office/drawing/2014/main" id="{E682A6C2-06A8-F1C4-3E66-5C07143C91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4205" y="2443344"/>
                    <a:ext cx="89197" cy="186122"/>
                  </a:xfrm>
                  <a:custGeom>
                    <a:avLst/>
                    <a:gdLst>
                      <a:gd name="T0" fmla="*/ 969024527 w 756"/>
                      <a:gd name="T1" fmla="*/ 0 h 2184"/>
                      <a:gd name="T2" fmla="*/ 193802074 w 756"/>
                      <a:gd name="T3" fmla="*/ 263660221 h 2184"/>
                      <a:gd name="T4" fmla="*/ 0 w 756"/>
                      <a:gd name="T5" fmla="*/ 263660221 h 2184"/>
                      <a:gd name="T6" fmla="*/ 775222454 w 756"/>
                      <a:gd name="T7" fmla="*/ 52610059 h 2184"/>
                      <a:gd name="T8" fmla="*/ 969024527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41" name="Freeform 1024">
                    <a:extLst>
                      <a:ext uri="{FF2B5EF4-FFF2-40B4-BE49-F238E27FC236}">
                        <a16:creationId xmlns:a16="http://schemas.microsoft.com/office/drawing/2014/main" id="{827E0B4D-8C83-0DBC-EFA0-A614CE37CD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214" y="2567582"/>
                    <a:ext cx="327185" cy="62828"/>
                  </a:xfrm>
                  <a:custGeom>
                    <a:avLst/>
                    <a:gdLst>
                      <a:gd name="T0" fmla="*/ 193829444 w 2773"/>
                      <a:gd name="T1" fmla="*/ 0 h 738"/>
                      <a:gd name="T2" fmla="*/ 0 w 2773"/>
                      <a:gd name="T3" fmla="*/ 52443587 h 738"/>
                      <a:gd name="T4" fmla="*/ 2147483646 w 2773"/>
                      <a:gd name="T5" fmla="*/ 104894411 h 738"/>
                      <a:gd name="T6" fmla="*/ 2147483646 w 2773"/>
                      <a:gd name="T7" fmla="*/ 52443587 h 738"/>
                      <a:gd name="T8" fmla="*/ 193829444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42" name="Freeform 1025">
                    <a:extLst>
                      <a:ext uri="{FF2B5EF4-FFF2-40B4-BE49-F238E27FC236}">
                        <a16:creationId xmlns:a16="http://schemas.microsoft.com/office/drawing/2014/main" id="{C7F6ABC4-B967-E731-A457-19CD765524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84138" y="2444918"/>
                    <a:ext cx="83549" cy="186909"/>
                  </a:xfrm>
                  <a:custGeom>
                    <a:avLst/>
                    <a:gdLst>
                      <a:gd name="T0" fmla="*/ 2147483646 w 637"/>
                      <a:gd name="T1" fmla="*/ 0 h 1659"/>
                      <a:gd name="T2" fmla="*/ 2147483646 w 637"/>
                      <a:gd name="T3" fmla="*/ 0 h 1659"/>
                      <a:gd name="T4" fmla="*/ 295581541 w 637"/>
                      <a:gd name="T5" fmla="*/ 2147483646 h 1659"/>
                      <a:gd name="T6" fmla="*/ 0 w 637"/>
                      <a:gd name="T7" fmla="*/ 2147483646 h 1659"/>
                      <a:gd name="T8" fmla="*/ 214748364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43" name="Freeform 1026">
                    <a:extLst>
                      <a:ext uri="{FF2B5EF4-FFF2-40B4-BE49-F238E27FC236}">
                        <a16:creationId xmlns:a16="http://schemas.microsoft.com/office/drawing/2014/main" id="{55CDAB00-C0C5-51FA-25F1-55D904C0E6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603" y="2575928"/>
                    <a:ext cx="290961" cy="62041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296523134 w 2216"/>
                      <a:gd name="T3" fmla="*/ 324379338 h 550"/>
                      <a:gd name="T4" fmla="*/ 2147483646 w 2216"/>
                      <a:gd name="T5" fmla="*/ 2147483646 h 550"/>
                      <a:gd name="T6" fmla="*/ 2147483646 w 2216"/>
                      <a:gd name="T7" fmla="*/ 2147483646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87344" name="Group 1027">
                    <a:extLst>
                      <a:ext uri="{FF2B5EF4-FFF2-40B4-BE49-F238E27FC236}">
                        <a16:creationId xmlns:a16="http://schemas.microsoft.com/office/drawing/2014/main" id="{9020F83E-E742-E11A-9C50-903174BE28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594735" y="2642220"/>
                    <a:ext cx="98740" cy="36846"/>
                    <a:chOff x="1740" y="2642"/>
                    <a:chExt cx="752" cy="327"/>
                  </a:xfrm>
                </p:grpSpPr>
                <p:sp>
                  <p:nvSpPr>
                    <p:cNvPr id="87351" name="Freeform 1028">
                      <a:extLst>
                        <a:ext uri="{FF2B5EF4-FFF2-40B4-BE49-F238E27FC236}">
                          <a16:creationId xmlns:a16="http://schemas.microsoft.com/office/drawing/2014/main" id="{BF1937FC-E525-4D1B-63F0-0040DC3882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52" name="Freeform 1029">
                      <a:extLst>
                        <a:ext uri="{FF2B5EF4-FFF2-40B4-BE49-F238E27FC236}">
                          <a16:creationId xmlns:a16="http://schemas.microsoft.com/office/drawing/2014/main" id="{8CC38A68-3C33-09D2-A29A-786E543257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53" name="Freeform 1030">
                      <a:extLst>
                        <a:ext uri="{FF2B5EF4-FFF2-40B4-BE49-F238E27FC236}">
                          <a16:creationId xmlns:a16="http://schemas.microsoft.com/office/drawing/2014/main" id="{D0066458-AB92-FFD2-3CF2-503B6EDEB1F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54" name="Freeform 1031">
                      <a:extLst>
                        <a:ext uri="{FF2B5EF4-FFF2-40B4-BE49-F238E27FC236}">
                          <a16:creationId xmlns:a16="http://schemas.microsoft.com/office/drawing/2014/main" id="{50EEED58-5E34-4641-8944-3F4CFAF4EC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55" name="Freeform 1032">
                      <a:extLst>
                        <a:ext uri="{FF2B5EF4-FFF2-40B4-BE49-F238E27FC236}">
                          <a16:creationId xmlns:a16="http://schemas.microsoft.com/office/drawing/2014/main" id="{AA091981-E25A-989B-3D99-D8DC6426B66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56" name="Freeform 1033">
                      <a:extLst>
                        <a:ext uri="{FF2B5EF4-FFF2-40B4-BE49-F238E27FC236}">
                          <a16:creationId xmlns:a16="http://schemas.microsoft.com/office/drawing/2014/main" id="{FD7D9ED1-286E-9463-6AF6-16AA7CEA38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87345" name="Freeform 1034">
                    <a:extLst>
                      <a:ext uri="{FF2B5EF4-FFF2-40B4-BE49-F238E27FC236}">
                        <a16:creationId xmlns:a16="http://schemas.microsoft.com/office/drawing/2014/main" id="{7629A0D2-BF01-4F8E-9113-980464FA92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3780" y="2647731"/>
                    <a:ext cx="119578" cy="80936"/>
                  </a:xfrm>
                  <a:custGeom>
                    <a:avLst/>
                    <a:gdLst>
                      <a:gd name="T0" fmla="*/ 213221464 w 990"/>
                      <a:gd name="T1" fmla="*/ 1090686587 h 792"/>
                      <a:gd name="T2" fmla="*/ 1915477586 w 990"/>
                      <a:gd name="T3" fmla="*/ 0 h 792"/>
                      <a:gd name="T4" fmla="*/ 1915477586 w 990"/>
                      <a:gd name="T5" fmla="*/ 108859840 h 792"/>
                      <a:gd name="T6" fmla="*/ 0 w 990"/>
                      <a:gd name="T7" fmla="*/ 1090686587 h 792"/>
                      <a:gd name="T8" fmla="*/ 213221464 w 990"/>
                      <a:gd name="T9" fmla="*/ 1090686587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46" name="Freeform 1035">
                    <a:extLst>
                      <a:ext uri="{FF2B5EF4-FFF2-40B4-BE49-F238E27FC236}">
                        <a16:creationId xmlns:a16="http://schemas.microsoft.com/office/drawing/2014/main" id="{DC5EEE3F-5D92-5A68-A405-C104C6C43C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602" y="2654187"/>
                    <a:ext cx="305957" cy="73850"/>
                  </a:xfrm>
                  <a:custGeom>
                    <a:avLst/>
                    <a:gdLst>
                      <a:gd name="T0" fmla="*/ 213486572 w 2532"/>
                      <a:gd name="T1" fmla="*/ 0 h 723"/>
                      <a:gd name="T2" fmla="*/ 213486572 w 2532"/>
                      <a:gd name="T3" fmla="*/ 0 h 723"/>
                      <a:gd name="T4" fmla="*/ 2147483646 w 2532"/>
                      <a:gd name="T5" fmla="*/ 979380008 h 723"/>
                      <a:gd name="T6" fmla="*/ 2147483646 w 2532"/>
                      <a:gd name="T7" fmla="*/ 1088085165 h 723"/>
                      <a:gd name="T8" fmla="*/ 0 w 2532"/>
                      <a:gd name="T9" fmla="*/ 108705259 h 723"/>
                      <a:gd name="T10" fmla="*/ 21348657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47" name="Freeform 1036">
                    <a:extLst>
                      <a:ext uri="{FF2B5EF4-FFF2-40B4-BE49-F238E27FC236}">
                        <a16:creationId xmlns:a16="http://schemas.microsoft.com/office/drawing/2014/main" id="{5840EC30-C738-EF4E-ECFA-8C0F9E451D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797" y="2640645"/>
                    <a:ext cx="3311" cy="14959"/>
                  </a:xfrm>
                  <a:custGeom>
                    <a:avLst/>
                    <a:gdLst>
                      <a:gd name="T0" fmla="*/ 262278191 w 26"/>
                      <a:gd name="T1" fmla="*/ 107489981 h 147"/>
                      <a:gd name="T2" fmla="*/ 262278191 w 26"/>
                      <a:gd name="T3" fmla="*/ 214969480 h 147"/>
                      <a:gd name="T4" fmla="*/ 0 w 26"/>
                      <a:gd name="T5" fmla="*/ 214969480 h 147"/>
                      <a:gd name="T6" fmla="*/ 262278191 w 26"/>
                      <a:gd name="T7" fmla="*/ 0 h 147"/>
                      <a:gd name="T8" fmla="*/ 262278191 w 26"/>
                      <a:gd name="T9" fmla="*/ 10748998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48" name="Freeform 1037">
                    <a:extLst>
                      <a:ext uri="{FF2B5EF4-FFF2-40B4-BE49-F238E27FC236}">
                        <a16:creationId xmlns:a16="http://schemas.microsoft.com/office/drawing/2014/main" id="{21B177BE-1BC0-991D-97E0-37E45C1ABE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992" y="2579707"/>
                    <a:ext cx="142170" cy="61883"/>
                  </a:xfrm>
                  <a:custGeom>
                    <a:avLst/>
                    <a:gdLst>
                      <a:gd name="T0" fmla="*/ 2136125890 w 1176"/>
                      <a:gd name="T1" fmla="*/ 0 h 606"/>
                      <a:gd name="T2" fmla="*/ 0 w 1176"/>
                      <a:gd name="T3" fmla="*/ 870000945 h 606"/>
                      <a:gd name="T4" fmla="*/ 213789467 w 1176"/>
                      <a:gd name="T5" fmla="*/ 870000945 h 606"/>
                      <a:gd name="T6" fmla="*/ 2136125890 w 1176"/>
                      <a:gd name="T7" fmla="*/ 108617123 h 606"/>
                      <a:gd name="T8" fmla="*/ 2136125890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49" name="Freeform 1038">
                    <a:extLst>
                      <a:ext uri="{FF2B5EF4-FFF2-40B4-BE49-F238E27FC236}">
                        <a16:creationId xmlns:a16="http://schemas.microsoft.com/office/drawing/2014/main" id="{FC9C59AA-7CE7-5495-73F8-717277C48F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8535" y="2643795"/>
                    <a:ext cx="290182" cy="71016"/>
                  </a:xfrm>
                  <a:custGeom>
                    <a:avLst/>
                    <a:gdLst>
                      <a:gd name="T0" fmla="*/ 173112702 w 2532"/>
                      <a:gd name="T1" fmla="*/ 0 h 723"/>
                      <a:gd name="T2" fmla="*/ 173112702 w 2532"/>
                      <a:gd name="T3" fmla="*/ 0 h 723"/>
                      <a:gd name="T4" fmla="*/ 2069773885 w 2532"/>
                      <a:gd name="T5" fmla="*/ 558173482 h 723"/>
                      <a:gd name="T6" fmla="*/ 2069773885 w 2532"/>
                      <a:gd name="T7" fmla="*/ 558173482 h 723"/>
                      <a:gd name="T8" fmla="*/ 0 w 2532"/>
                      <a:gd name="T9" fmla="*/ 92871346 h 723"/>
                      <a:gd name="T10" fmla="*/ 17311270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50" name="Freeform 1039">
                    <a:extLst>
                      <a:ext uri="{FF2B5EF4-FFF2-40B4-BE49-F238E27FC236}">
                        <a16:creationId xmlns:a16="http://schemas.microsoft.com/office/drawing/2014/main" id="{D1F465D9-F2AB-D7D3-DF92-B196AC0B1B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7758327" y="2638756"/>
                    <a:ext cx="118410" cy="73535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962694895 h 723"/>
                      <a:gd name="T6" fmla="*/ 0 w 2532"/>
                      <a:gd name="T7" fmla="*/ 962694895 h 723"/>
                      <a:gd name="T8" fmla="*/ 0 w 2532"/>
                      <a:gd name="T9" fmla="*/ 107314314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87328" name="Group 739">
                  <a:extLst>
                    <a:ext uri="{FF2B5EF4-FFF2-40B4-BE49-F238E27FC236}">
                      <a16:creationId xmlns:a16="http://schemas.microsoft.com/office/drawing/2014/main" id="{45438277-C743-5424-E2EF-5ED5BE964543}"/>
                    </a:ext>
                  </a:extLst>
                </p:cNvPr>
                <p:cNvGrpSpPr/>
                <p:nvPr/>
              </p:nvGrpSpPr>
              <p:grpSpPr>
                <a:xfrm>
                  <a:off x="8631407" y="2290407"/>
                  <a:ext cx="530702" cy="478009"/>
                  <a:chOff x="8631407" y="2290407"/>
                  <a:chExt cx="530702" cy="478009"/>
                </a:xfrm>
              </p:grpSpPr>
              <p:pic>
                <p:nvPicPr>
                  <p:cNvPr id="87332" name="Picture 568" descr="light2.png">
                    <a:extLst>
                      <a:ext uri="{FF2B5EF4-FFF2-40B4-BE49-F238E27FC236}">
                        <a16:creationId xmlns:a16="http://schemas.microsoft.com/office/drawing/2014/main" id="{6F72DC8C-642C-3714-3DCF-704B88B27F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8825293" y="2362969"/>
                    <a:ext cx="92772" cy="4054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7333" name="Picture 1017" descr="antenna_stylized">
                    <a:extLst>
                      <a:ext uri="{FF2B5EF4-FFF2-40B4-BE49-F238E27FC236}">
                        <a16:creationId xmlns:a16="http://schemas.microsoft.com/office/drawing/2014/main" id="{430A9AA6-CBB2-F583-FCA6-2261A9571B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31407" y="2290407"/>
                    <a:ext cx="530702" cy="2237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7329" name="Group 785">
                  <a:extLst>
                    <a:ext uri="{FF2B5EF4-FFF2-40B4-BE49-F238E27FC236}">
                      <a16:creationId xmlns:a16="http://schemas.microsoft.com/office/drawing/2014/main" id="{B13D1F8E-7EAF-35DD-75CB-890F7DF46353}"/>
                    </a:ext>
                  </a:extLst>
                </p:cNvPr>
                <p:cNvGrpSpPr/>
                <p:nvPr/>
              </p:nvGrpSpPr>
              <p:grpSpPr>
                <a:xfrm>
                  <a:off x="8493165" y="2029804"/>
                  <a:ext cx="849312" cy="226109"/>
                  <a:chOff x="8493165" y="2029804"/>
                  <a:chExt cx="849312" cy="226109"/>
                </a:xfrm>
              </p:grpSpPr>
              <p:pic>
                <p:nvPicPr>
                  <p:cNvPr id="87330" name="Picture 603" descr="car_icon_small">
                    <a:extLst>
                      <a:ext uri="{FF2B5EF4-FFF2-40B4-BE49-F238E27FC236}">
                        <a16:creationId xmlns:a16="http://schemas.microsoft.com/office/drawing/2014/main" id="{A302DBC4-1A17-7544-DD1A-8D2885133F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93165" y="2087638"/>
                    <a:ext cx="849312" cy="1682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7331" name="Picture 1017" descr="antenna_stylized">
                    <a:extLst>
                      <a:ext uri="{FF2B5EF4-FFF2-40B4-BE49-F238E27FC236}">
                        <a16:creationId xmlns:a16="http://schemas.microsoft.com/office/drawing/2014/main" id="{BC7F43F4-9DB1-EECE-5250-40281E6E14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04645" y="2029804"/>
                    <a:ext cx="530702" cy="2237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87154" name="Group 792">
                <a:extLst>
                  <a:ext uri="{FF2B5EF4-FFF2-40B4-BE49-F238E27FC236}">
                    <a16:creationId xmlns:a16="http://schemas.microsoft.com/office/drawing/2014/main" id="{9FD01637-27D1-E02A-8CC2-F963647BB823}"/>
                  </a:ext>
                </a:extLst>
              </p:cNvPr>
              <p:cNvGrpSpPr/>
              <p:nvPr/>
            </p:nvGrpSpPr>
            <p:grpSpPr>
              <a:xfrm>
                <a:off x="7487144" y="3296104"/>
                <a:ext cx="857739" cy="583764"/>
                <a:chOff x="7487144" y="3296104"/>
                <a:chExt cx="857739" cy="583764"/>
              </a:xfrm>
            </p:grpSpPr>
            <p:grpSp>
              <p:nvGrpSpPr>
                <p:cNvPr id="87296" name="Group 791">
                  <a:extLst>
                    <a:ext uri="{FF2B5EF4-FFF2-40B4-BE49-F238E27FC236}">
                      <a16:creationId xmlns:a16="http://schemas.microsoft.com/office/drawing/2014/main" id="{2B9ED1F2-EA4E-1316-3660-DAA3B614B2E4}"/>
                    </a:ext>
                  </a:extLst>
                </p:cNvPr>
                <p:cNvGrpSpPr/>
                <p:nvPr/>
              </p:nvGrpSpPr>
              <p:grpSpPr>
                <a:xfrm>
                  <a:off x="7487144" y="3389820"/>
                  <a:ext cx="350807" cy="305517"/>
                  <a:chOff x="7487144" y="3389820"/>
                  <a:chExt cx="350807" cy="305517"/>
                </a:xfrm>
              </p:grpSpPr>
              <p:pic>
                <p:nvPicPr>
                  <p:cNvPr id="87303" name="Picture 1115" descr="antenna_stylized">
                    <a:extLst>
                      <a:ext uri="{FF2B5EF4-FFF2-40B4-BE49-F238E27FC236}">
                        <a16:creationId xmlns:a16="http://schemas.microsoft.com/office/drawing/2014/main" id="{02F67CC6-4677-50DA-893E-135676D38E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87144" y="338982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7304" name="Picture 1116" descr="laptop_keyboard">
                    <a:extLst>
                      <a:ext uri="{FF2B5EF4-FFF2-40B4-BE49-F238E27FC236}">
                        <a16:creationId xmlns:a16="http://schemas.microsoft.com/office/drawing/2014/main" id="{DF6138B8-A2EE-8BA2-DE80-92910B347C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504001" y="3575889"/>
                    <a:ext cx="286699" cy="119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7305" name="Freeform 1117">
                    <a:extLst>
                      <a:ext uri="{FF2B5EF4-FFF2-40B4-BE49-F238E27FC236}">
                        <a16:creationId xmlns:a16="http://schemas.microsoft.com/office/drawing/2014/main" id="{702792A4-316C-ACC2-EA29-46E6A65A7C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014" y="3459979"/>
                    <a:ext cx="230764" cy="155883"/>
                  </a:xfrm>
                  <a:custGeom>
                    <a:avLst/>
                    <a:gdLst>
                      <a:gd name="T0" fmla="*/ 143665061 w 2982"/>
                      <a:gd name="T1" fmla="*/ 0 h 2442"/>
                      <a:gd name="T2" fmla="*/ 0 w 2982"/>
                      <a:gd name="T3" fmla="*/ 66329557 h 2442"/>
                      <a:gd name="T4" fmla="*/ 573719931 w 2982"/>
                      <a:gd name="T5" fmla="*/ 82975142 h 2442"/>
                      <a:gd name="T6" fmla="*/ 717384993 w 2982"/>
                      <a:gd name="T7" fmla="*/ 16645585 h 2442"/>
                      <a:gd name="T8" fmla="*/ 14366506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pic>
                <p:nvPicPr>
                  <p:cNvPr id="87306" name="Picture 1118" descr="screen">
                    <a:extLst>
                      <a:ext uri="{FF2B5EF4-FFF2-40B4-BE49-F238E27FC236}">
                        <a16:creationId xmlns:a16="http://schemas.microsoft.com/office/drawing/2014/main" id="{2924CEC5-BCEF-7EA4-7372-6B996C58D7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0380" y="3463988"/>
                    <a:ext cx="209692" cy="1418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7307" name="Freeform 1119">
                    <a:extLst>
                      <a:ext uri="{FF2B5EF4-FFF2-40B4-BE49-F238E27FC236}">
                        <a16:creationId xmlns:a16="http://schemas.microsoft.com/office/drawing/2014/main" id="{6A2D78F2-AB76-4B19-F9F0-9FC31905B8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41029" y="3455381"/>
                    <a:ext cx="195517" cy="29007"/>
                  </a:xfrm>
                  <a:custGeom>
                    <a:avLst/>
                    <a:gdLst>
                      <a:gd name="T0" fmla="*/ 35620212 w 2528"/>
                      <a:gd name="T1" fmla="*/ 0 h 455"/>
                      <a:gd name="T2" fmla="*/ 608343257 w 2528"/>
                      <a:gd name="T3" fmla="*/ 16582250 h 455"/>
                      <a:gd name="T4" fmla="*/ 572256449 w 2528"/>
                      <a:gd name="T5" fmla="*/ 16582250 h 455"/>
                      <a:gd name="T6" fmla="*/ 0 w 2528"/>
                      <a:gd name="T7" fmla="*/ 16582250 h 455"/>
                      <a:gd name="T8" fmla="*/ 35620212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08" name="Freeform 1120">
                    <a:extLst>
                      <a:ext uri="{FF2B5EF4-FFF2-40B4-BE49-F238E27FC236}">
                        <a16:creationId xmlns:a16="http://schemas.microsoft.com/office/drawing/2014/main" id="{5D828CFD-6B60-6337-ECA4-B48656164D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6971" y="3455145"/>
                    <a:ext cx="54275" cy="120745"/>
                  </a:xfrm>
                  <a:custGeom>
                    <a:avLst/>
                    <a:gdLst>
                      <a:gd name="T0" fmla="*/ 142804406 w 702"/>
                      <a:gd name="T1" fmla="*/ 0 h 1893"/>
                      <a:gd name="T2" fmla="*/ 0 w 702"/>
                      <a:gd name="T3" fmla="*/ 66174575 h 1893"/>
                      <a:gd name="T4" fmla="*/ 35584530 w 702"/>
                      <a:gd name="T5" fmla="*/ 66174575 h 1893"/>
                      <a:gd name="T6" fmla="*/ 178855222 w 702"/>
                      <a:gd name="T7" fmla="*/ 16607700 h 1893"/>
                      <a:gd name="T8" fmla="*/ 142804406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09" name="Freeform 1121">
                    <a:extLst>
                      <a:ext uri="{FF2B5EF4-FFF2-40B4-BE49-F238E27FC236}">
                        <a16:creationId xmlns:a16="http://schemas.microsoft.com/office/drawing/2014/main" id="{403A3FB8-8E75-A6E1-15E5-4E9E1AF57E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76652" y="3476723"/>
                    <a:ext cx="58489" cy="139375"/>
                  </a:xfrm>
                  <a:custGeom>
                    <a:avLst/>
                    <a:gdLst>
                      <a:gd name="T0" fmla="*/ 179213623 w 756"/>
                      <a:gd name="T1" fmla="*/ 0 h 2184"/>
                      <a:gd name="T2" fmla="*/ 35656008 w 756"/>
                      <a:gd name="T3" fmla="*/ 82904513 h 2184"/>
                      <a:gd name="T4" fmla="*/ 0 w 756"/>
                      <a:gd name="T5" fmla="*/ 82904513 h 2184"/>
                      <a:gd name="T6" fmla="*/ 143090785 w 756"/>
                      <a:gd name="T7" fmla="*/ 16632211 h 2184"/>
                      <a:gd name="T8" fmla="*/ 179213623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10" name="Freeform 1122">
                    <a:extLst>
                      <a:ext uri="{FF2B5EF4-FFF2-40B4-BE49-F238E27FC236}">
                        <a16:creationId xmlns:a16="http://schemas.microsoft.com/office/drawing/2014/main" id="{0CB8373F-2D08-A362-0EE7-89CABD5F9F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6332" y="3569758"/>
                    <a:ext cx="214545" cy="47048"/>
                  </a:xfrm>
                  <a:custGeom>
                    <a:avLst/>
                    <a:gdLst>
                      <a:gd name="T0" fmla="*/ 35658648 w 2773"/>
                      <a:gd name="T1" fmla="*/ 0 h 738"/>
                      <a:gd name="T2" fmla="*/ 0 w 2773"/>
                      <a:gd name="T3" fmla="*/ 16581742 h 738"/>
                      <a:gd name="T4" fmla="*/ 573357470 w 2773"/>
                      <a:gd name="T5" fmla="*/ 33163485 h 738"/>
                      <a:gd name="T6" fmla="*/ 573357470 w 2773"/>
                      <a:gd name="T7" fmla="*/ 16581742 h 738"/>
                      <a:gd name="T8" fmla="*/ 35658648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11" name="Freeform 1123">
                    <a:extLst>
                      <a:ext uri="{FF2B5EF4-FFF2-40B4-BE49-F238E27FC236}">
                        <a16:creationId xmlns:a16="http://schemas.microsoft.com/office/drawing/2014/main" id="{321DA8AF-60DC-D391-4501-55F621C4E3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83165" y="3477902"/>
                    <a:ext cx="54786" cy="139965"/>
                  </a:xfrm>
                  <a:custGeom>
                    <a:avLst/>
                    <a:gdLst>
                      <a:gd name="T0" fmla="*/ 656550006 w 637"/>
                      <a:gd name="T1" fmla="*/ 0 h 1659"/>
                      <a:gd name="T2" fmla="*/ 656550006 w 637"/>
                      <a:gd name="T3" fmla="*/ 0 h 1659"/>
                      <a:gd name="T4" fmla="*/ 54716163 w 637"/>
                      <a:gd name="T5" fmla="*/ 2147483646 h 1659"/>
                      <a:gd name="T6" fmla="*/ 0 w 637"/>
                      <a:gd name="T7" fmla="*/ 2147483646 h 1659"/>
                      <a:gd name="T8" fmla="*/ 65655000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12" name="Freeform 1124">
                    <a:extLst>
                      <a:ext uri="{FF2B5EF4-FFF2-40B4-BE49-F238E27FC236}">
                        <a16:creationId xmlns:a16="http://schemas.microsoft.com/office/drawing/2014/main" id="{E7FB66DD-0E87-4561-1BC3-1B5AA2D346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6588" y="3576007"/>
                    <a:ext cx="190792" cy="46458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54884212 w 2216"/>
                      <a:gd name="T3" fmla="*/ 101852492 h 550"/>
                      <a:gd name="T4" fmla="*/ 2147483646 w 2216"/>
                      <a:gd name="T5" fmla="*/ 1017940055 h 550"/>
                      <a:gd name="T6" fmla="*/ 2147483646 w 2216"/>
                      <a:gd name="T7" fmla="*/ 865464562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87313" name="Group 1125">
                    <a:extLst>
                      <a:ext uri="{FF2B5EF4-FFF2-40B4-BE49-F238E27FC236}">
                        <a16:creationId xmlns:a16="http://schemas.microsoft.com/office/drawing/2014/main" id="{732D77FF-E6C3-3BB6-ACD7-63B4E9E1F3F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593395" y="3625649"/>
                    <a:ext cx="64747" cy="27592"/>
                    <a:chOff x="1740" y="2642"/>
                    <a:chExt cx="752" cy="327"/>
                  </a:xfrm>
                </p:grpSpPr>
                <p:sp>
                  <p:nvSpPr>
                    <p:cNvPr id="87320" name="Freeform 1126">
                      <a:extLst>
                        <a:ext uri="{FF2B5EF4-FFF2-40B4-BE49-F238E27FC236}">
                          <a16:creationId xmlns:a16="http://schemas.microsoft.com/office/drawing/2014/main" id="{4110BF74-0B5F-055B-1A64-C58A6C59DA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21" name="Freeform 1127">
                      <a:extLst>
                        <a:ext uri="{FF2B5EF4-FFF2-40B4-BE49-F238E27FC236}">
                          <a16:creationId xmlns:a16="http://schemas.microsoft.com/office/drawing/2014/main" id="{67A9008E-C001-4470-C32E-A55931C3A5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22" name="Freeform 1128">
                      <a:extLst>
                        <a:ext uri="{FF2B5EF4-FFF2-40B4-BE49-F238E27FC236}">
                          <a16:creationId xmlns:a16="http://schemas.microsoft.com/office/drawing/2014/main" id="{83625C54-5336-0371-9066-A1067201810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23" name="Freeform 1129">
                      <a:extLst>
                        <a:ext uri="{FF2B5EF4-FFF2-40B4-BE49-F238E27FC236}">
                          <a16:creationId xmlns:a16="http://schemas.microsoft.com/office/drawing/2014/main" id="{FE90EC02-BF1E-F097-EF28-2DE842260F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24" name="Freeform 1130">
                      <a:extLst>
                        <a:ext uri="{FF2B5EF4-FFF2-40B4-BE49-F238E27FC236}">
                          <a16:creationId xmlns:a16="http://schemas.microsoft.com/office/drawing/2014/main" id="{7DFD94A3-600F-F5DE-A470-F596C3D328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325" name="Freeform 1131">
                      <a:extLst>
                        <a:ext uri="{FF2B5EF4-FFF2-40B4-BE49-F238E27FC236}">
                          <a16:creationId xmlns:a16="http://schemas.microsoft.com/office/drawing/2014/main" id="{47B67642-3974-47B4-D891-8FD44050C5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87314" name="Freeform 1132">
                    <a:extLst>
                      <a:ext uri="{FF2B5EF4-FFF2-40B4-BE49-F238E27FC236}">
                        <a16:creationId xmlns:a16="http://schemas.microsoft.com/office/drawing/2014/main" id="{E5E01971-5594-3A75-B923-3119498A9E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04243" y="3629776"/>
                    <a:ext cx="78411" cy="60608"/>
                  </a:xfrm>
                  <a:custGeom>
                    <a:avLst/>
                    <a:gdLst>
                      <a:gd name="T0" fmla="*/ 39250883 w 990"/>
                      <a:gd name="T1" fmla="*/ 342828616 h 792"/>
                      <a:gd name="T2" fmla="*/ 354255671 w 990"/>
                      <a:gd name="T3" fmla="*/ 0 h 792"/>
                      <a:gd name="T4" fmla="*/ 354255671 w 990"/>
                      <a:gd name="T5" fmla="*/ 34504242 h 792"/>
                      <a:gd name="T6" fmla="*/ 0 w 990"/>
                      <a:gd name="T7" fmla="*/ 342828616 h 792"/>
                      <a:gd name="T8" fmla="*/ 39250883 w 990"/>
                      <a:gd name="T9" fmla="*/ 342828616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15" name="Freeform 1133">
                    <a:extLst>
                      <a:ext uri="{FF2B5EF4-FFF2-40B4-BE49-F238E27FC236}">
                        <a16:creationId xmlns:a16="http://schemas.microsoft.com/office/drawing/2014/main" id="{81D34361-E264-686E-8339-797AEF1920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04129" y="3634611"/>
                    <a:ext cx="200625" cy="55302"/>
                  </a:xfrm>
                  <a:custGeom>
                    <a:avLst/>
                    <a:gdLst>
                      <a:gd name="T0" fmla="*/ 39302216 w 2532"/>
                      <a:gd name="T1" fmla="*/ 0 h 723"/>
                      <a:gd name="T2" fmla="*/ 39302216 w 2532"/>
                      <a:gd name="T3" fmla="*/ 0 h 723"/>
                      <a:gd name="T4" fmla="*/ 867084690 w 2532"/>
                      <a:gd name="T5" fmla="*/ 307891170 h 723"/>
                      <a:gd name="T6" fmla="*/ 867084690 w 2532"/>
                      <a:gd name="T7" fmla="*/ 342351506 h 723"/>
                      <a:gd name="T8" fmla="*/ 0 w 2532"/>
                      <a:gd name="T9" fmla="*/ 34009889 h 723"/>
                      <a:gd name="T10" fmla="*/ 39302216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16" name="Freeform 1134">
                    <a:extLst>
                      <a:ext uri="{FF2B5EF4-FFF2-40B4-BE49-F238E27FC236}">
                        <a16:creationId xmlns:a16="http://schemas.microsoft.com/office/drawing/2014/main" id="{7F28F91B-14F4-5A9C-C4F2-C88175537E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04257" y="3624470"/>
                    <a:ext cx="2171" cy="11202"/>
                  </a:xfrm>
                  <a:custGeom>
                    <a:avLst/>
                    <a:gdLst>
                      <a:gd name="T0" fmla="*/ 48903362 w 26"/>
                      <a:gd name="T1" fmla="*/ 33634500 h 147"/>
                      <a:gd name="T2" fmla="*/ 48903362 w 26"/>
                      <a:gd name="T3" fmla="*/ 67263209 h 147"/>
                      <a:gd name="T4" fmla="*/ 0 w 26"/>
                      <a:gd name="T5" fmla="*/ 67263209 h 147"/>
                      <a:gd name="T6" fmla="*/ 48903362 w 26"/>
                      <a:gd name="T7" fmla="*/ 0 h 147"/>
                      <a:gd name="T8" fmla="*/ 48903362 w 26"/>
                      <a:gd name="T9" fmla="*/ 33634500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17" name="Freeform 1135">
                    <a:extLst>
                      <a:ext uri="{FF2B5EF4-FFF2-40B4-BE49-F238E27FC236}">
                        <a16:creationId xmlns:a16="http://schemas.microsoft.com/office/drawing/2014/main" id="{B6B44B1D-C9E7-D13A-57C4-FB230BCBBC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04384" y="3578837"/>
                    <a:ext cx="93225" cy="46340"/>
                  </a:xfrm>
                  <a:custGeom>
                    <a:avLst/>
                    <a:gdLst>
                      <a:gd name="T0" fmla="*/ 395043791 w 1176"/>
                      <a:gd name="T1" fmla="*/ 0 h 606"/>
                      <a:gd name="T2" fmla="*/ 0 w 1176"/>
                      <a:gd name="T3" fmla="*/ 273654982 h 606"/>
                      <a:gd name="T4" fmla="*/ 39357994 w 1176"/>
                      <a:gd name="T5" fmla="*/ 273654982 h 606"/>
                      <a:gd name="T6" fmla="*/ 395043791 w 1176"/>
                      <a:gd name="T7" fmla="*/ 33985420 h 606"/>
                      <a:gd name="T8" fmla="*/ 39504379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18" name="Freeform 1136">
                    <a:extLst>
                      <a:ext uri="{FF2B5EF4-FFF2-40B4-BE49-F238E27FC236}">
                        <a16:creationId xmlns:a16="http://schemas.microsoft.com/office/drawing/2014/main" id="{46B10DD1-8DD2-D7A4-4BC5-94AEC49DBF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10642" y="3626829"/>
                    <a:ext cx="190281" cy="53180"/>
                  </a:xfrm>
                  <a:custGeom>
                    <a:avLst/>
                    <a:gdLst>
                      <a:gd name="T0" fmla="*/ 31829833 w 2532"/>
                      <a:gd name="T1" fmla="*/ 0 h 723"/>
                      <a:gd name="T2" fmla="*/ 31829833 w 2532"/>
                      <a:gd name="T3" fmla="*/ 0 h 723"/>
                      <a:gd name="T4" fmla="*/ 382827787 w 2532"/>
                      <a:gd name="T5" fmla="*/ 175498781 h 723"/>
                      <a:gd name="T6" fmla="*/ 382827787 w 2532"/>
                      <a:gd name="T7" fmla="*/ 175498781 h 723"/>
                      <a:gd name="T8" fmla="*/ 0 w 2532"/>
                      <a:gd name="T9" fmla="*/ 29448186 h 723"/>
                      <a:gd name="T10" fmla="*/ 31829833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319" name="Freeform 1137">
                    <a:extLst>
                      <a:ext uri="{FF2B5EF4-FFF2-40B4-BE49-F238E27FC236}">
                        <a16:creationId xmlns:a16="http://schemas.microsoft.com/office/drawing/2014/main" id="{E66F14D2-C116-A883-EFFA-E8C2342AA5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7700668" y="3623055"/>
                    <a:ext cx="77645" cy="55066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302641137 h 723"/>
                      <a:gd name="T6" fmla="*/ 0 w 2532"/>
                      <a:gd name="T7" fmla="*/ 302641137 h 723"/>
                      <a:gd name="T8" fmla="*/ 0 w 2532"/>
                      <a:gd name="T9" fmla="*/ 33575256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87297" name="Group 1139">
                  <a:extLst>
                    <a:ext uri="{FF2B5EF4-FFF2-40B4-BE49-F238E27FC236}">
                      <a16:creationId xmlns:a16="http://schemas.microsoft.com/office/drawing/2014/main" id="{1BB070FC-1B60-8FEE-1BC9-24C1ABAC5C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85622" y="3537823"/>
                  <a:ext cx="359261" cy="342045"/>
                  <a:chOff x="2839" y="3501"/>
                  <a:chExt cx="755" cy="803"/>
                </a:xfrm>
              </p:grpSpPr>
              <p:pic>
                <p:nvPicPr>
                  <p:cNvPr id="87301" name="Picture 1140" descr="desktop_computer_stylized_medium">
                    <a:extLst>
                      <a:ext uri="{FF2B5EF4-FFF2-40B4-BE49-F238E27FC236}">
                        <a16:creationId xmlns:a16="http://schemas.microsoft.com/office/drawing/2014/main" id="{CE2377FF-F1A5-A65F-7632-ADAC35C961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7302" name="Freeform 1141">
                    <a:extLst>
                      <a:ext uri="{FF2B5EF4-FFF2-40B4-BE49-F238E27FC236}">
                        <a16:creationId xmlns:a16="http://schemas.microsoft.com/office/drawing/2014/main" id="{2CDC6CDC-43B6-3B63-263C-EDB291CB98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87298" name="Group 693">
                  <a:extLst>
                    <a:ext uri="{FF2B5EF4-FFF2-40B4-BE49-F238E27FC236}">
                      <a16:creationId xmlns:a16="http://schemas.microsoft.com/office/drawing/2014/main" id="{8AF8C5AF-8090-2CCC-4C55-0F415A109EFB}"/>
                    </a:ext>
                  </a:extLst>
                </p:cNvPr>
                <p:cNvGrpSpPr/>
                <p:nvPr/>
              </p:nvGrpSpPr>
              <p:grpSpPr>
                <a:xfrm>
                  <a:off x="7797061" y="3296104"/>
                  <a:ext cx="347997" cy="396620"/>
                  <a:chOff x="7797061" y="3296104"/>
                  <a:chExt cx="347997" cy="396620"/>
                </a:xfrm>
              </p:grpSpPr>
              <p:pic>
                <p:nvPicPr>
                  <p:cNvPr id="87299" name="Picture 571" descr="fridge2.png">
                    <a:extLst>
                      <a:ext uri="{FF2B5EF4-FFF2-40B4-BE49-F238E27FC236}">
                        <a16:creationId xmlns:a16="http://schemas.microsoft.com/office/drawing/2014/main" id="{3D0A007E-89C4-7D9E-41E5-CE163CFBCF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96825" y="3355697"/>
                    <a:ext cx="189578" cy="3370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7300" name="Picture 1115" descr="antenna_stylized">
                    <a:extLst>
                      <a:ext uri="{FF2B5EF4-FFF2-40B4-BE49-F238E27FC236}">
                        <a16:creationId xmlns:a16="http://schemas.microsoft.com/office/drawing/2014/main" id="{72A278EA-D768-3D29-BCD2-0780D8389D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97061" y="329610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87155" name="Group 794">
                <a:extLst>
                  <a:ext uri="{FF2B5EF4-FFF2-40B4-BE49-F238E27FC236}">
                    <a16:creationId xmlns:a16="http://schemas.microsoft.com/office/drawing/2014/main" id="{19720858-3218-0B05-0391-23F2A21C2B85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518448" cy="1212242"/>
                <a:chOff x="11058573" y="3399165"/>
                <a:chExt cx="518448" cy="1212242"/>
              </a:xfrm>
            </p:grpSpPr>
            <p:grpSp>
              <p:nvGrpSpPr>
                <p:cNvPr id="87284" name="Group 374">
                  <a:extLst>
                    <a:ext uri="{FF2B5EF4-FFF2-40B4-BE49-F238E27FC236}">
                      <a16:creationId xmlns:a16="http://schemas.microsoft.com/office/drawing/2014/main" id="{47154B03-4439-5B16-E442-5604A9C9FE64}"/>
                    </a:ext>
                  </a:extLst>
                </p:cNvPr>
                <p:cNvGrpSpPr/>
                <p:nvPr/>
              </p:nvGrpSpPr>
              <p:grpSpPr>
                <a:xfrm>
                  <a:off x="11087182" y="415959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87291" name="Straight Connector 375">
                    <a:extLst>
                      <a:ext uri="{FF2B5EF4-FFF2-40B4-BE49-F238E27FC236}">
                        <a16:creationId xmlns:a16="http://schemas.microsoft.com/office/drawing/2014/main" id="{6D996478-5E39-927A-959C-DA3C333FD23A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7292" name="Group 377">
                    <a:extLst>
                      <a:ext uri="{FF2B5EF4-FFF2-40B4-BE49-F238E27FC236}">
                        <a16:creationId xmlns:a16="http://schemas.microsoft.com/office/drawing/2014/main" id="{D8A13A2D-4568-FFD9-B087-A959E88A4EA9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87293" name="Picture 378" descr="server_rack.png">
                      <a:extLst>
                        <a:ext uri="{FF2B5EF4-FFF2-40B4-BE49-F238E27FC236}">
                          <a16:creationId xmlns:a16="http://schemas.microsoft.com/office/drawing/2014/main" id="{A5C6BB47-5BF4-AA2A-4F15-B337FFDFC4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7294" name="Picture 379" descr="server_rack.png">
                      <a:extLst>
                        <a:ext uri="{FF2B5EF4-FFF2-40B4-BE49-F238E27FC236}">
                          <a16:creationId xmlns:a16="http://schemas.microsoft.com/office/drawing/2014/main" id="{80BE2984-583A-0B68-29E8-E759C4BB4D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7295" name="Picture 380" descr="server_rack.png">
                      <a:extLst>
                        <a:ext uri="{FF2B5EF4-FFF2-40B4-BE49-F238E27FC236}">
                          <a16:creationId xmlns:a16="http://schemas.microsoft.com/office/drawing/2014/main" id="{2C350620-247E-7139-71D8-73EC2149A2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87285" name="Group 391">
                  <a:extLst>
                    <a:ext uri="{FF2B5EF4-FFF2-40B4-BE49-F238E27FC236}">
                      <a16:creationId xmlns:a16="http://schemas.microsoft.com/office/drawing/2014/main" id="{E53775BA-4EF3-77DB-0974-7D9B86C528E6}"/>
                    </a:ext>
                  </a:extLst>
                </p:cNvPr>
                <p:cNvGrpSpPr/>
                <p:nvPr/>
              </p:nvGrpSpPr>
              <p:grpSpPr>
                <a:xfrm>
                  <a:off x="11058573" y="339916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87286" name="Straight Connector 392">
                    <a:extLst>
                      <a:ext uri="{FF2B5EF4-FFF2-40B4-BE49-F238E27FC236}">
                        <a16:creationId xmlns:a16="http://schemas.microsoft.com/office/drawing/2014/main" id="{E8067C91-4F2E-9D18-819D-F6236BF35199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7287" name="Group 394">
                    <a:extLst>
                      <a:ext uri="{FF2B5EF4-FFF2-40B4-BE49-F238E27FC236}">
                        <a16:creationId xmlns:a16="http://schemas.microsoft.com/office/drawing/2014/main" id="{340ECD8A-6BF3-61D5-D554-5B80E04644EC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87288" name="Picture 395" descr="server_rack.png">
                      <a:extLst>
                        <a:ext uri="{FF2B5EF4-FFF2-40B4-BE49-F238E27FC236}">
                          <a16:creationId xmlns:a16="http://schemas.microsoft.com/office/drawing/2014/main" id="{4DCE6585-28FD-6147-323D-9D090217FB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7289" name="Picture 396" descr="server_rack.png">
                      <a:extLst>
                        <a:ext uri="{FF2B5EF4-FFF2-40B4-BE49-F238E27FC236}">
                          <a16:creationId xmlns:a16="http://schemas.microsoft.com/office/drawing/2014/main" id="{689942F5-4434-5821-6E51-AC136A3775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7290" name="Picture 397" descr="server_rack.png">
                      <a:extLst>
                        <a:ext uri="{FF2B5EF4-FFF2-40B4-BE49-F238E27FC236}">
                          <a16:creationId xmlns:a16="http://schemas.microsoft.com/office/drawing/2014/main" id="{0E14409E-7870-99C0-703A-1C0D794C4C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87156" name="Group 795">
                <a:extLst>
                  <a:ext uri="{FF2B5EF4-FFF2-40B4-BE49-F238E27FC236}">
                    <a16:creationId xmlns:a16="http://schemas.microsoft.com/office/drawing/2014/main" id="{6C74A47C-1405-73B9-0A12-D75DA38D943E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692126" cy="1260456"/>
                <a:chOff x="7767607" y="4870841"/>
                <a:chExt cx="2692126" cy="1260456"/>
              </a:xfrm>
            </p:grpSpPr>
            <p:grpSp>
              <p:nvGrpSpPr>
                <p:cNvPr id="87157" name="Group 950">
                  <a:extLst>
                    <a:ext uri="{FF2B5EF4-FFF2-40B4-BE49-F238E27FC236}">
                      <a16:creationId xmlns:a16="http://schemas.microsoft.com/office/drawing/2014/main" id="{96CB9A68-8D93-BEAF-B4DE-8B41D9293A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282541" y="5244631"/>
                  <a:ext cx="177192" cy="330833"/>
                  <a:chOff x="4140" y="429"/>
                  <a:chExt cx="1425" cy="2396"/>
                </a:xfrm>
              </p:grpSpPr>
              <p:sp>
                <p:nvSpPr>
                  <p:cNvPr id="87252" name="Freeform 951">
                    <a:extLst>
                      <a:ext uri="{FF2B5EF4-FFF2-40B4-BE49-F238E27FC236}">
                        <a16:creationId xmlns:a16="http://schemas.microsoft.com/office/drawing/2014/main" id="{5CD19079-F2E7-02E1-C4A1-15211416CC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253" name="Rectangle 952">
                    <a:extLst>
                      <a:ext uri="{FF2B5EF4-FFF2-40B4-BE49-F238E27FC236}">
                        <a16:creationId xmlns:a16="http://schemas.microsoft.com/office/drawing/2014/main" id="{47BC125B-424F-19CE-0AD1-47F88CE8AC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54" name="Freeform 953">
                    <a:extLst>
                      <a:ext uri="{FF2B5EF4-FFF2-40B4-BE49-F238E27FC236}">
                        <a16:creationId xmlns:a16="http://schemas.microsoft.com/office/drawing/2014/main" id="{FBA88A00-632E-53B6-E37C-48B2832348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255" name="Freeform 954">
                    <a:extLst>
                      <a:ext uri="{FF2B5EF4-FFF2-40B4-BE49-F238E27FC236}">
                        <a16:creationId xmlns:a16="http://schemas.microsoft.com/office/drawing/2014/main" id="{E6603271-F96F-48BB-FF3C-B78637D96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256" name="Rectangle 955">
                    <a:extLst>
                      <a:ext uri="{FF2B5EF4-FFF2-40B4-BE49-F238E27FC236}">
                        <a16:creationId xmlns:a16="http://schemas.microsoft.com/office/drawing/2014/main" id="{867E313B-A3D2-682E-762A-022A1BCAEA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87257" name="Group 956">
                    <a:extLst>
                      <a:ext uri="{FF2B5EF4-FFF2-40B4-BE49-F238E27FC236}">
                        <a16:creationId xmlns:a16="http://schemas.microsoft.com/office/drawing/2014/main" id="{DC1930C8-43B5-D9CF-AB54-9BF98FAD724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87282" name="AutoShape 957">
                      <a:extLst>
                        <a:ext uri="{FF2B5EF4-FFF2-40B4-BE49-F238E27FC236}">
                          <a16:creationId xmlns:a16="http://schemas.microsoft.com/office/drawing/2014/main" id="{0084454C-100B-1BB2-59F5-EAB3A162C8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283" name="AutoShape 958">
                      <a:extLst>
                        <a:ext uri="{FF2B5EF4-FFF2-40B4-BE49-F238E27FC236}">
                          <a16:creationId xmlns:a16="http://schemas.microsoft.com/office/drawing/2014/main" id="{477633D4-F89A-ED2B-7376-40CFEABA7AD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7258" name="Rectangle 959">
                    <a:extLst>
                      <a:ext uri="{FF2B5EF4-FFF2-40B4-BE49-F238E27FC236}">
                        <a16:creationId xmlns:a16="http://schemas.microsoft.com/office/drawing/2014/main" id="{7FE11287-9E01-008D-35A1-85B1A19405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87259" name="Group 960">
                    <a:extLst>
                      <a:ext uri="{FF2B5EF4-FFF2-40B4-BE49-F238E27FC236}">
                        <a16:creationId xmlns:a16="http://schemas.microsoft.com/office/drawing/2014/main" id="{3171ED47-C66A-5AE1-DD4D-C0BA6991FB3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87280" name="AutoShape 961">
                      <a:extLst>
                        <a:ext uri="{FF2B5EF4-FFF2-40B4-BE49-F238E27FC236}">
                          <a16:creationId xmlns:a16="http://schemas.microsoft.com/office/drawing/2014/main" id="{1714D548-2270-622D-9D76-8F674A902E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281" name="AutoShape 962">
                      <a:extLst>
                        <a:ext uri="{FF2B5EF4-FFF2-40B4-BE49-F238E27FC236}">
                          <a16:creationId xmlns:a16="http://schemas.microsoft.com/office/drawing/2014/main" id="{18A0B22B-3421-DFFF-C5F1-90830977B2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7260" name="Rectangle 963">
                    <a:extLst>
                      <a:ext uri="{FF2B5EF4-FFF2-40B4-BE49-F238E27FC236}">
                        <a16:creationId xmlns:a16="http://schemas.microsoft.com/office/drawing/2014/main" id="{27C2846C-3F68-3186-C834-8269951AA1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61" name="Rectangle 964">
                    <a:extLst>
                      <a:ext uri="{FF2B5EF4-FFF2-40B4-BE49-F238E27FC236}">
                        <a16:creationId xmlns:a16="http://schemas.microsoft.com/office/drawing/2014/main" id="{FC0758EA-B25E-9696-C47C-CE94386FAD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87262" name="Group 965">
                    <a:extLst>
                      <a:ext uri="{FF2B5EF4-FFF2-40B4-BE49-F238E27FC236}">
                        <a16:creationId xmlns:a16="http://schemas.microsoft.com/office/drawing/2014/main" id="{4B6401E4-1B33-6D44-9403-C75F03B6D7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87278" name="AutoShape 966">
                      <a:extLst>
                        <a:ext uri="{FF2B5EF4-FFF2-40B4-BE49-F238E27FC236}">
                          <a16:creationId xmlns:a16="http://schemas.microsoft.com/office/drawing/2014/main" id="{478CDB91-C794-FB5F-8BBF-026E8BAB0A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279" name="AutoShape 967">
                      <a:extLst>
                        <a:ext uri="{FF2B5EF4-FFF2-40B4-BE49-F238E27FC236}">
                          <a16:creationId xmlns:a16="http://schemas.microsoft.com/office/drawing/2014/main" id="{C18CB208-D97D-5CB2-4D38-5CB3202940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7263" name="Freeform 968">
                    <a:extLst>
                      <a:ext uri="{FF2B5EF4-FFF2-40B4-BE49-F238E27FC236}">
                        <a16:creationId xmlns:a16="http://schemas.microsoft.com/office/drawing/2014/main" id="{F86C5FEE-83D9-305F-AA2D-E15CE2BF48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87264" name="Group 969">
                    <a:extLst>
                      <a:ext uri="{FF2B5EF4-FFF2-40B4-BE49-F238E27FC236}">
                        <a16:creationId xmlns:a16="http://schemas.microsoft.com/office/drawing/2014/main" id="{937FB250-67CF-DEB9-E5DB-351811B37C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87276" name="AutoShape 970">
                      <a:extLst>
                        <a:ext uri="{FF2B5EF4-FFF2-40B4-BE49-F238E27FC236}">
                          <a16:creationId xmlns:a16="http://schemas.microsoft.com/office/drawing/2014/main" id="{599ABB5E-9073-2AE8-DD84-50F16F0906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277" name="AutoShape 971">
                      <a:extLst>
                        <a:ext uri="{FF2B5EF4-FFF2-40B4-BE49-F238E27FC236}">
                          <a16:creationId xmlns:a16="http://schemas.microsoft.com/office/drawing/2014/main" id="{FC68042B-903D-7221-5629-2CDFC27189F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7265" name="Rectangle 972">
                    <a:extLst>
                      <a:ext uri="{FF2B5EF4-FFF2-40B4-BE49-F238E27FC236}">
                        <a16:creationId xmlns:a16="http://schemas.microsoft.com/office/drawing/2014/main" id="{4353EDB5-EC01-BDCF-3048-C6C84320BD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66" name="Freeform 973">
                    <a:extLst>
                      <a:ext uri="{FF2B5EF4-FFF2-40B4-BE49-F238E27FC236}">
                        <a16:creationId xmlns:a16="http://schemas.microsoft.com/office/drawing/2014/main" id="{0A11EE6A-FCE6-FAA7-9492-1BDE4A26C5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267" name="Freeform 974">
                    <a:extLst>
                      <a:ext uri="{FF2B5EF4-FFF2-40B4-BE49-F238E27FC236}">
                        <a16:creationId xmlns:a16="http://schemas.microsoft.com/office/drawing/2014/main" id="{405921A1-B612-8194-B14F-E74FF496C2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268" name="Oval 975">
                    <a:extLst>
                      <a:ext uri="{FF2B5EF4-FFF2-40B4-BE49-F238E27FC236}">
                        <a16:creationId xmlns:a16="http://schemas.microsoft.com/office/drawing/2014/main" id="{5A94B4E4-6C86-F5AD-6D13-941C3E4D26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69" name="Freeform 976">
                    <a:extLst>
                      <a:ext uri="{FF2B5EF4-FFF2-40B4-BE49-F238E27FC236}">
                        <a16:creationId xmlns:a16="http://schemas.microsoft.com/office/drawing/2014/main" id="{0B1B822E-9FA6-2869-8AE3-050E0F0C97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270" name="AutoShape 977">
                    <a:extLst>
                      <a:ext uri="{FF2B5EF4-FFF2-40B4-BE49-F238E27FC236}">
                        <a16:creationId xmlns:a16="http://schemas.microsoft.com/office/drawing/2014/main" id="{97B18780-BA8C-0334-2A58-7D57DA9E0D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71" name="AutoShape 978">
                    <a:extLst>
                      <a:ext uri="{FF2B5EF4-FFF2-40B4-BE49-F238E27FC236}">
                        <a16:creationId xmlns:a16="http://schemas.microsoft.com/office/drawing/2014/main" id="{7C4CDBC8-2B72-A86A-FBD3-74E12A893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72" name="Oval 979">
                    <a:extLst>
                      <a:ext uri="{FF2B5EF4-FFF2-40B4-BE49-F238E27FC236}">
                        <a16:creationId xmlns:a16="http://schemas.microsoft.com/office/drawing/2014/main" id="{408D3011-ADD6-C58D-421F-8D0FA5C502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73" name="Oval 980">
                    <a:extLst>
                      <a:ext uri="{FF2B5EF4-FFF2-40B4-BE49-F238E27FC236}">
                        <a16:creationId xmlns:a16="http://schemas.microsoft.com/office/drawing/2014/main" id="{89461ED2-D33C-FFD2-F81E-C10F6E7C66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350">
                      <a:solidFill>
                        <a:srgbClr val="FF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74" name="Oval 981">
                    <a:extLst>
                      <a:ext uri="{FF2B5EF4-FFF2-40B4-BE49-F238E27FC236}">
                        <a16:creationId xmlns:a16="http://schemas.microsoft.com/office/drawing/2014/main" id="{D8F3F716-8CBE-E154-D32D-BE6CC734C4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275" name="Rectangle 982">
                    <a:extLst>
                      <a:ext uri="{FF2B5EF4-FFF2-40B4-BE49-F238E27FC236}">
                        <a16:creationId xmlns:a16="http://schemas.microsoft.com/office/drawing/2014/main" id="{37A70317-90AF-932B-1CF2-BF3103E3F7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7158" name="Group 793">
                  <a:extLst>
                    <a:ext uri="{FF2B5EF4-FFF2-40B4-BE49-F238E27FC236}">
                      <a16:creationId xmlns:a16="http://schemas.microsoft.com/office/drawing/2014/main" id="{A2989F4D-4F63-F913-DB97-BC3B1D57E850}"/>
                    </a:ext>
                  </a:extLst>
                </p:cNvPr>
                <p:cNvGrpSpPr/>
                <p:nvPr/>
              </p:nvGrpSpPr>
              <p:grpSpPr>
                <a:xfrm>
                  <a:off x="7767607" y="4870841"/>
                  <a:ext cx="2080029" cy="1260456"/>
                  <a:chOff x="7767607" y="4870841"/>
                  <a:chExt cx="2080029" cy="1260456"/>
                </a:xfrm>
              </p:grpSpPr>
              <p:grpSp>
                <p:nvGrpSpPr>
                  <p:cNvPr id="87192" name="Group 590">
                    <a:extLst>
                      <a:ext uri="{FF2B5EF4-FFF2-40B4-BE49-F238E27FC236}">
                        <a16:creationId xmlns:a16="http://schemas.microsoft.com/office/drawing/2014/main" id="{BC535769-0112-6DA5-E77F-3C44B29001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974481" y="4870841"/>
                    <a:ext cx="345630" cy="320302"/>
                    <a:chOff x="2839" y="3501"/>
                    <a:chExt cx="755" cy="803"/>
                  </a:xfrm>
                </p:grpSpPr>
                <p:pic>
                  <p:nvPicPr>
                    <p:cNvPr id="87250" name="Picture 591" descr="desktop_computer_stylized_medium">
                      <a:extLst>
                        <a:ext uri="{FF2B5EF4-FFF2-40B4-BE49-F238E27FC236}">
                          <a16:creationId xmlns:a16="http://schemas.microsoft.com/office/drawing/2014/main" id="{0AEE1100-3153-643D-3767-40081B6C6C6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39" y="3501"/>
                      <a:ext cx="755" cy="8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87251" name="Freeform 592">
                      <a:extLst>
                        <a:ext uri="{FF2B5EF4-FFF2-40B4-BE49-F238E27FC236}">
                          <a16:creationId xmlns:a16="http://schemas.microsoft.com/office/drawing/2014/main" id="{F7967F68-3498-0C86-36AB-2D3C8D70AC1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16" y="3578"/>
                      <a:ext cx="356" cy="368"/>
                    </a:xfrm>
                    <a:custGeom>
                      <a:avLst/>
                      <a:gdLst>
                        <a:gd name="T0" fmla="*/ 0 w 356"/>
                        <a:gd name="T1" fmla="*/ 0 h 368"/>
                        <a:gd name="T2" fmla="*/ 300 w 356"/>
                        <a:gd name="T3" fmla="*/ 14 h 368"/>
                        <a:gd name="T4" fmla="*/ 356 w 356"/>
                        <a:gd name="T5" fmla="*/ 294 h 368"/>
                        <a:gd name="T6" fmla="*/ 78 w 356"/>
                        <a:gd name="T7" fmla="*/ 368 h 368"/>
                        <a:gd name="T8" fmla="*/ 0 w 356"/>
                        <a:gd name="T9" fmla="*/ 0 h 3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6"/>
                        <a:gd name="T16" fmla="*/ 0 h 368"/>
                        <a:gd name="T17" fmla="*/ 356 w 356"/>
                        <a:gd name="T18" fmla="*/ 368 h 3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6" h="368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chemeClr val="bg1"/>
                        </a:gs>
                      </a:gsLst>
                      <a:lin ang="27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87193" name="Group 1064">
                    <a:extLst>
                      <a:ext uri="{FF2B5EF4-FFF2-40B4-BE49-F238E27FC236}">
                        <a16:creationId xmlns:a16="http://schemas.microsoft.com/office/drawing/2014/main" id="{33FD29CD-0EDD-BF30-51CC-3D128B85A89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195307" y="5823489"/>
                    <a:ext cx="310186" cy="307808"/>
                    <a:chOff x="877" y="1008"/>
                    <a:chExt cx="2747" cy="2591"/>
                  </a:xfrm>
                </p:grpSpPr>
                <p:pic>
                  <p:nvPicPr>
                    <p:cNvPr id="87227" name="Picture 1065" descr="antenna_stylized">
                      <a:extLst>
                        <a:ext uri="{FF2B5EF4-FFF2-40B4-BE49-F238E27FC236}">
                          <a16:creationId xmlns:a16="http://schemas.microsoft.com/office/drawing/2014/main" id="{7B67A067-5D8B-1CC4-9319-D745A0EE2A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77" y="1008"/>
                      <a:ext cx="2725" cy="14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87228" name="Picture 1066" descr="laptop_keyboard">
                      <a:extLst>
                        <a:ext uri="{FF2B5EF4-FFF2-40B4-BE49-F238E27FC236}">
                          <a16:creationId xmlns:a16="http://schemas.microsoft.com/office/drawing/2014/main" id="{D5ADD51F-ED6B-7A40-0AFA-1D37C8FF2A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09064" flipH="1">
                      <a:off x="1009" y="2586"/>
                      <a:ext cx="2245" cy="10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87229" name="Freeform 1067">
                      <a:extLst>
                        <a:ext uri="{FF2B5EF4-FFF2-40B4-BE49-F238E27FC236}">
                          <a16:creationId xmlns:a16="http://schemas.microsoft.com/office/drawing/2014/main" id="{0D854695-03BA-0A70-A998-987551CF39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3" y="1603"/>
                      <a:ext cx="1807" cy="1322"/>
                    </a:xfrm>
                    <a:custGeom>
                      <a:avLst/>
                      <a:gdLst>
                        <a:gd name="T0" fmla="*/ 1 w 2982"/>
                        <a:gd name="T1" fmla="*/ 0 h 2442"/>
                        <a:gd name="T2" fmla="*/ 0 w 2982"/>
                        <a:gd name="T3" fmla="*/ 1 h 2442"/>
                        <a:gd name="T4" fmla="*/ 2 w 2982"/>
                        <a:gd name="T5" fmla="*/ 1 h 2442"/>
                        <a:gd name="T6" fmla="*/ 2 w 2982"/>
                        <a:gd name="T7" fmla="*/ 1 h 2442"/>
                        <a:gd name="T8" fmla="*/ 1 w 2982"/>
                        <a:gd name="T9" fmla="*/ 0 h 244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982"/>
                        <a:gd name="T16" fmla="*/ 0 h 2442"/>
                        <a:gd name="T17" fmla="*/ 2982 w 2982"/>
                        <a:gd name="T18" fmla="*/ 2442 h 244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982" h="2442">
                          <a:moveTo>
                            <a:pt x="540" y="0"/>
                          </a:moveTo>
                          <a:lnTo>
                            <a:pt x="0" y="1734"/>
                          </a:lnTo>
                          <a:lnTo>
                            <a:pt x="2394" y="2442"/>
                          </a:lnTo>
                          <a:lnTo>
                            <a:pt x="2982" y="318"/>
                          </a:lnTo>
                          <a:lnTo>
                            <a:pt x="54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pic>
                  <p:nvPicPr>
                    <p:cNvPr id="87230" name="Picture 1068" descr="screen">
                      <a:extLst>
                        <a:ext uri="{FF2B5EF4-FFF2-40B4-BE49-F238E27FC236}">
                          <a16:creationId xmlns:a16="http://schemas.microsoft.com/office/drawing/2014/main" id="{86A3241D-3472-D160-646E-7E819F4A134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42" y="1637"/>
                      <a:ext cx="1642" cy="12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87231" name="Freeform 1069">
                      <a:extLst>
                        <a:ext uri="{FF2B5EF4-FFF2-40B4-BE49-F238E27FC236}">
                          <a16:creationId xmlns:a16="http://schemas.microsoft.com/office/drawing/2014/main" id="{4C9CE72B-683F-157A-C555-870ECD77A1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82" y="1564"/>
                      <a:ext cx="1531" cy="246"/>
                    </a:xfrm>
                    <a:custGeom>
                      <a:avLst/>
                      <a:gdLst>
                        <a:gd name="T0" fmla="*/ 1 w 2528"/>
                        <a:gd name="T1" fmla="*/ 0 h 455"/>
                        <a:gd name="T2" fmla="*/ 2 w 2528"/>
                        <a:gd name="T3" fmla="*/ 1 h 455"/>
                        <a:gd name="T4" fmla="*/ 2 w 2528"/>
                        <a:gd name="T5" fmla="*/ 1 h 455"/>
                        <a:gd name="T6" fmla="*/ 0 w 2528"/>
                        <a:gd name="T7" fmla="*/ 1 h 455"/>
                        <a:gd name="T8" fmla="*/ 1 w 2528"/>
                        <a:gd name="T9" fmla="*/ 0 h 45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28"/>
                        <a:gd name="T16" fmla="*/ 0 h 455"/>
                        <a:gd name="T17" fmla="*/ 2528 w 2528"/>
                        <a:gd name="T18" fmla="*/ 455 h 45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28" h="455">
                          <a:moveTo>
                            <a:pt x="14" y="0"/>
                          </a:moveTo>
                          <a:lnTo>
                            <a:pt x="2528" y="341"/>
                          </a:lnTo>
                          <a:lnTo>
                            <a:pt x="2480" y="455"/>
                          </a:lnTo>
                          <a:lnTo>
                            <a:pt x="0" y="8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rgbClr val="EAEAEA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32" name="Freeform 1070">
                      <a:extLst>
                        <a:ext uri="{FF2B5EF4-FFF2-40B4-BE49-F238E27FC236}">
                          <a16:creationId xmlns:a16="http://schemas.microsoft.com/office/drawing/2014/main" id="{A366E5E2-3D71-4DB2-DA1B-B9AF8E3E042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7" y="1562"/>
                      <a:ext cx="425" cy="1024"/>
                    </a:xfrm>
                    <a:custGeom>
                      <a:avLst/>
                      <a:gdLst>
                        <a:gd name="T0" fmla="*/ 1 w 702"/>
                        <a:gd name="T1" fmla="*/ 0 h 1893"/>
                        <a:gd name="T2" fmla="*/ 0 w 702"/>
                        <a:gd name="T3" fmla="*/ 1 h 1893"/>
                        <a:gd name="T4" fmla="*/ 1 w 702"/>
                        <a:gd name="T5" fmla="*/ 1 h 1893"/>
                        <a:gd name="T6" fmla="*/ 1 w 702"/>
                        <a:gd name="T7" fmla="*/ 1 h 1893"/>
                        <a:gd name="T8" fmla="*/ 1 w 702"/>
                        <a:gd name="T9" fmla="*/ 0 h 189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02"/>
                        <a:gd name="T16" fmla="*/ 0 h 1893"/>
                        <a:gd name="T17" fmla="*/ 702 w 702"/>
                        <a:gd name="T18" fmla="*/ 1893 h 189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02" h="1893">
                          <a:moveTo>
                            <a:pt x="579" y="0"/>
                          </a:moveTo>
                          <a:lnTo>
                            <a:pt x="0" y="1869"/>
                          </a:lnTo>
                          <a:lnTo>
                            <a:pt x="114" y="1893"/>
                          </a:lnTo>
                          <a:lnTo>
                            <a:pt x="702" y="51"/>
                          </a:lnTo>
                          <a:lnTo>
                            <a:pt x="579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33" name="Freeform 1071">
                      <a:extLst>
                        <a:ext uri="{FF2B5EF4-FFF2-40B4-BE49-F238E27FC236}">
                          <a16:creationId xmlns:a16="http://schemas.microsoft.com/office/drawing/2014/main" id="{9F291BDA-A0DA-4075-823C-602D46CA8F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4" y="1745"/>
                      <a:ext cx="458" cy="1182"/>
                    </a:xfrm>
                    <a:custGeom>
                      <a:avLst/>
                      <a:gdLst>
                        <a:gd name="T0" fmla="*/ 1 w 756"/>
                        <a:gd name="T1" fmla="*/ 0 h 2184"/>
                        <a:gd name="T2" fmla="*/ 1 w 756"/>
                        <a:gd name="T3" fmla="*/ 1 h 2184"/>
                        <a:gd name="T4" fmla="*/ 0 w 756"/>
                        <a:gd name="T5" fmla="*/ 1 h 2184"/>
                        <a:gd name="T6" fmla="*/ 1 w 756"/>
                        <a:gd name="T7" fmla="*/ 1 h 2184"/>
                        <a:gd name="T8" fmla="*/ 1 w 756"/>
                        <a:gd name="T9" fmla="*/ 0 h 218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6"/>
                        <a:gd name="T16" fmla="*/ 0 h 2184"/>
                        <a:gd name="T17" fmla="*/ 756 w 756"/>
                        <a:gd name="T18" fmla="*/ 2184 h 218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6" h="2184">
                          <a:moveTo>
                            <a:pt x="756" y="0"/>
                          </a:moveTo>
                          <a:lnTo>
                            <a:pt x="138" y="2184"/>
                          </a:lnTo>
                          <a:lnTo>
                            <a:pt x="0" y="2148"/>
                          </a:lnTo>
                          <a:lnTo>
                            <a:pt x="606" y="78"/>
                          </a:lnTo>
                          <a:lnTo>
                            <a:pt x="756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34" name="Freeform 1072">
                      <a:extLst>
                        <a:ext uri="{FF2B5EF4-FFF2-40B4-BE49-F238E27FC236}">
                          <a16:creationId xmlns:a16="http://schemas.microsoft.com/office/drawing/2014/main" id="{0A0A7ECF-351B-1147-597A-90209921EF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2" y="2534"/>
                      <a:ext cx="1680" cy="399"/>
                    </a:xfrm>
                    <a:custGeom>
                      <a:avLst/>
                      <a:gdLst>
                        <a:gd name="T0" fmla="*/ 1 w 2773"/>
                        <a:gd name="T1" fmla="*/ 0 h 738"/>
                        <a:gd name="T2" fmla="*/ 0 w 2773"/>
                        <a:gd name="T3" fmla="*/ 1 h 738"/>
                        <a:gd name="T4" fmla="*/ 2 w 2773"/>
                        <a:gd name="T5" fmla="*/ 1 h 738"/>
                        <a:gd name="T6" fmla="*/ 2 w 2773"/>
                        <a:gd name="T7" fmla="*/ 1 h 738"/>
                        <a:gd name="T8" fmla="*/ 1 w 2773"/>
                        <a:gd name="T9" fmla="*/ 0 h 73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773"/>
                        <a:gd name="T16" fmla="*/ 0 h 738"/>
                        <a:gd name="T17" fmla="*/ 2773 w 2773"/>
                        <a:gd name="T18" fmla="*/ 738 h 73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773" h="738">
                          <a:moveTo>
                            <a:pt x="33" y="0"/>
                          </a:moveTo>
                          <a:lnTo>
                            <a:pt x="0" y="99"/>
                          </a:lnTo>
                          <a:lnTo>
                            <a:pt x="2436" y="738"/>
                          </a:lnTo>
                          <a:cubicBezTo>
                            <a:pt x="2499" y="501"/>
                            <a:pt x="2773" y="727"/>
                            <a:pt x="2373" y="603"/>
                          </a:cubicBez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CC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35" name="Freeform 1073">
                      <a:extLst>
                        <a:ext uri="{FF2B5EF4-FFF2-40B4-BE49-F238E27FC236}">
                          <a16:creationId xmlns:a16="http://schemas.microsoft.com/office/drawing/2014/main" id="{7C4CB4F6-C4FC-D17F-30F2-C850708A722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95" y="1755"/>
                      <a:ext cx="429" cy="1187"/>
                    </a:xfrm>
                    <a:custGeom>
                      <a:avLst/>
                      <a:gdLst>
                        <a:gd name="T0" fmla="*/ 2 w 637"/>
                        <a:gd name="T1" fmla="*/ 0 h 1659"/>
                        <a:gd name="T2" fmla="*/ 2 w 637"/>
                        <a:gd name="T3" fmla="*/ 0 h 1659"/>
                        <a:gd name="T4" fmla="*/ 1 w 637"/>
                        <a:gd name="T5" fmla="*/ 15 h 1659"/>
                        <a:gd name="T6" fmla="*/ 0 w 637"/>
                        <a:gd name="T7" fmla="*/ 15 h 1659"/>
                        <a:gd name="T8" fmla="*/ 2 w 637"/>
                        <a:gd name="T9" fmla="*/ 0 h 16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37"/>
                        <a:gd name="T16" fmla="*/ 0 h 1659"/>
                        <a:gd name="T17" fmla="*/ 637 w 637"/>
                        <a:gd name="T18" fmla="*/ 1659 h 165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37" h="1659">
                          <a:moveTo>
                            <a:pt x="615" y="0"/>
                          </a:moveTo>
                          <a:lnTo>
                            <a:pt x="637" y="0"/>
                          </a:lnTo>
                          <a:lnTo>
                            <a:pt x="68" y="1659"/>
                          </a:lnTo>
                          <a:lnTo>
                            <a:pt x="0" y="1647"/>
                          </a:lnTo>
                          <a:lnTo>
                            <a:pt x="615" y="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36" name="Freeform 1074">
                      <a:extLst>
                        <a:ext uri="{FF2B5EF4-FFF2-40B4-BE49-F238E27FC236}">
                          <a16:creationId xmlns:a16="http://schemas.microsoft.com/office/drawing/2014/main" id="{1FA2DE28-40A3-A0E9-278A-1E57E788EA0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4" y="2587"/>
                      <a:ext cx="1494" cy="394"/>
                    </a:xfrm>
                    <a:custGeom>
                      <a:avLst/>
                      <a:gdLst>
                        <a:gd name="T0" fmla="*/ 0 w 2216"/>
                        <a:gd name="T1" fmla="*/ 0 h 550"/>
                        <a:gd name="T2" fmla="*/ 1 w 2216"/>
                        <a:gd name="T3" fmla="*/ 1 h 550"/>
                        <a:gd name="T4" fmla="*/ 9 w 2216"/>
                        <a:gd name="T5" fmla="*/ 5 h 550"/>
                        <a:gd name="T6" fmla="*/ 9 w 2216"/>
                        <a:gd name="T7" fmla="*/ 4 h 550"/>
                        <a:gd name="T8" fmla="*/ 0 w 2216"/>
                        <a:gd name="T9" fmla="*/ 0 h 55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16"/>
                        <a:gd name="T16" fmla="*/ 0 h 550"/>
                        <a:gd name="T17" fmla="*/ 2216 w 2216"/>
                        <a:gd name="T18" fmla="*/ 550 h 55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16" h="550">
                          <a:moveTo>
                            <a:pt x="0" y="0"/>
                          </a:moveTo>
                          <a:lnTo>
                            <a:pt x="9" y="57"/>
                          </a:lnTo>
                          <a:lnTo>
                            <a:pt x="2164" y="550"/>
                          </a:lnTo>
                          <a:lnTo>
                            <a:pt x="2216" y="49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grpSp>
                  <p:nvGrpSpPr>
                    <p:cNvPr id="87237" name="Group 1075">
                      <a:extLst>
                        <a:ext uri="{FF2B5EF4-FFF2-40B4-BE49-F238E27FC236}">
                          <a16:creationId xmlns:a16="http://schemas.microsoft.com/office/drawing/2014/main" id="{AD5D8696-AECC-91CC-BE9D-0ADDFB438CA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9" y="3008"/>
                      <a:ext cx="507" cy="234"/>
                      <a:chOff x="1740" y="2642"/>
                      <a:chExt cx="752" cy="327"/>
                    </a:xfrm>
                  </p:grpSpPr>
                  <p:sp>
                    <p:nvSpPr>
                      <p:cNvPr id="87244" name="Freeform 1076">
                        <a:extLst>
                          <a:ext uri="{FF2B5EF4-FFF2-40B4-BE49-F238E27FC236}">
                            <a16:creationId xmlns:a16="http://schemas.microsoft.com/office/drawing/2014/main" id="{EC41B81E-3D8D-6223-D2BF-6C0D2B161E4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40" y="2642"/>
                        <a:ext cx="752" cy="327"/>
                      </a:xfrm>
                      <a:custGeom>
                        <a:avLst/>
                        <a:gdLst>
                          <a:gd name="T0" fmla="*/ 293 w 752"/>
                          <a:gd name="T1" fmla="*/ 0 h 327"/>
                          <a:gd name="T2" fmla="*/ 752 w 752"/>
                          <a:gd name="T3" fmla="*/ 124 h 327"/>
                          <a:gd name="T4" fmla="*/ 470 w 752"/>
                          <a:gd name="T5" fmla="*/ 327 h 327"/>
                          <a:gd name="T6" fmla="*/ 0 w 752"/>
                          <a:gd name="T7" fmla="*/ 183 h 327"/>
                          <a:gd name="T8" fmla="*/ 293 w 752"/>
                          <a:gd name="T9" fmla="*/ 0 h 32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752"/>
                          <a:gd name="T16" fmla="*/ 0 h 327"/>
                          <a:gd name="T17" fmla="*/ 752 w 752"/>
                          <a:gd name="T18" fmla="*/ 327 h 327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752" h="327">
                            <a:moveTo>
                              <a:pt x="293" y="0"/>
                            </a:moveTo>
                            <a:lnTo>
                              <a:pt x="752" y="124"/>
                            </a:lnTo>
                            <a:lnTo>
                              <a:pt x="470" y="327"/>
                            </a:lnTo>
                            <a:lnTo>
                              <a:pt x="0" y="183"/>
                            </a:lnTo>
                            <a:lnTo>
                              <a:pt x="293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45" name="Freeform 1077">
                        <a:extLst>
                          <a:ext uri="{FF2B5EF4-FFF2-40B4-BE49-F238E27FC236}">
                            <a16:creationId xmlns:a16="http://schemas.microsoft.com/office/drawing/2014/main" id="{E6CF2278-2314-E463-CE3F-8AC5CE23427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54" y="2649"/>
                        <a:ext cx="726" cy="311"/>
                      </a:xfrm>
                      <a:custGeom>
                        <a:avLst/>
                        <a:gdLst>
                          <a:gd name="T0" fmla="*/ 282 w 726"/>
                          <a:gd name="T1" fmla="*/ 0 h 311"/>
                          <a:gd name="T2" fmla="*/ 726 w 726"/>
                          <a:gd name="T3" fmla="*/ 119 h 311"/>
                          <a:gd name="T4" fmla="*/ 457 w 726"/>
                          <a:gd name="T5" fmla="*/ 311 h 311"/>
                          <a:gd name="T6" fmla="*/ 0 w 726"/>
                          <a:gd name="T7" fmla="*/ 173 h 311"/>
                          <a:gd name="T8" fmla="*/ 282 w 726"/>
                          <a:gd name="T9" fmla="*/ 0 h 311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726"/>
                          <a:gd name="T16" fmla="*/ 0 h 311"/>
                          <a:gd name="T17" fmla="*/ 726 w 726"/>
                          <a:gd name="T18" fmla="*/ 311 h 311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726" h="311">
                            <a:moveTo>
                              <a:pt x="282" y="0"/>
                            </a:moveTo>
                            <a:lnTo>
                              <a:pt x="726" y="119"/>
                            </a:lnTo>
                            <a:lnTo>
                              <a:pt x="457" y="311"/>
                            </a:lnTo>
                            <a:lnTo>
                              <a:pt x="0" y="173"/>
                            </a:lnTo>
                            <a:lnTo>
                              <a:pt x="282" y="0"/>
                            </a:lnTo>
                            <a:close/>
                          </a:path>
                        </a:pathLst>
                      </a:custGeom>
                      <a:gradFill rotWithShape="1">
                        <a:gsLst>
                          <a:gs pos="0">
                            <a:srgbClr val="4D4D4D"/>
                          </a:gs>
                          <a:gs pos="100000">
                            <a:srgbClr val="DDDDDD"/>
                          </a:gs>
                        </a:gsLst>
                        <a:lin ang="189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46" name="Freeform 1078">
                        <a:extLst>
                          <a:ext uri="{FF2B5EF4-FFF2-40B4-BE49-F238E27FC236}">
                            <a16:creationId xmlns:a16="http://schemas.microsoft.com/office/drawing/2014/main" id="{EFB0683D-5A4A-72F6-32FD-9AF8D30389E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08" y="2770"/>
                        <a:ext cx="258" cy="100"/>
                      </a:xfrm>
                      <a:custGeom>
                        <a:avLst/>
                        <a:gdLst>
                          <a:gd name="T0" fmla="*/ 0 w 258"/>
                          <a:gd name="T1" fmla="*/ 44 h 100"/>
                          <a:gd name="T2" fmla="*/ 75 w 258"/>
                          <a:gd name="T3" fmla="*/ 0 h 100"/>
                          <a:gd name="T4" fmla="*/ 258 w 258"/>
                          <a:gd name="T5" fmla="*/ 50 h 100"/>
                          <a:gd name="T6" fmla="*/ 183 w 258"/>
                          <a:gd name="T7" fmla="*/ 100 h 100"/>
                          <a:gd name="T8" fmla="*/ 0 w 258"/>
                          <a:gd name="T9" fmla="*/ 44 h 10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58"/>
                          <a:gd name="T16" fmla="*/ 0 h 100"/>
                          <a:gd name="T17" fmla="*/ 258 w 258"/>
                          <a:gd name="T18" fmla="*/ 100 h 100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58" h="100">
                            <a:moveTo>
                              <a:pt x="0" y="44"/>
                            </a:moveTo>
                            <a:lnTo>
                              <a:pt x="75" y="0"/>
                            </a:lnTo>
                            <a:lnTo>
                              <a:pt x="258" y="50"/>
                            </a:lnTo>
                            <a:lnTo>
                              <a:pt x="183" y="100"/>
                            </a:lnTo>
                            <a:lnTo>
                              <a:pt x="0" y="44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47" name="Freeform 1079">
                        <a:extLst>
                          <a:ext uri="{FF2B5EF4-FFF2-40B4-BE49-F238E27FC236}">
                            <a16:creationId xmlns:a16="http://schemas.microsoft.com/office/drawing/2014/main" id="{FC66BE24-C88B-261D-750D-2F00D07FDF6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9" y="2816"/>
                        <a:ext cx="194" cy="63"/>
                      </a:xfrm>
                      <a:custGeom>
                        <a:avLst/>
                        <a:gdLst>
                          <a:gd name="T0" fmla="*/ 12 w 194"/>
                          <a:gd name="T1" fmla="*/ 0 h 63"/>
                          <a:gd name="T2" fmla="*/ 194 w 194"/>
                          <a:gd name="T3" fmla="*/ 53 h 63"/>
                          <a:gd name="T4" fmla="*/ 180 w 194"/>
                          <a:gd name="T5" fmla="*/ 63 h 63"/>
                          <a:gd name="T6" fmla="*/ 0 w 194"/>
                          <a:gd name="T7" fmla="*/ 9 h 63"/>
                          <a:gd name="T8" fmla="*/ 12 w 194"/>
                          <a:gd name="T9" fmla="*/ 0 h 6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4"/>
                          <a:gd name="T16" fmla="*/ 0 h 63"/>
                          <a:gd name="T17" fmla="*/ 194 w 194"/>
                          <a:gd name="T18" fmla="*/ 63 h 6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4" h="63">
                            <a:moveTo>
                              <a:pt x="12" y="0"/>
                            </a:moveTo>
                            <a:lnTo>
                              <a:pt x="194" y="53"/>
                            </a:lnTo>
                            <a:lnTo>
                              <a:pt x="180" y="63"/>
                            </a:lnTo>
                            <a:lnTo>
                              <a:pt x="0" y="9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48" name="Freeform 1080">
                        <a:extLst>
                          <a:ext uri="{FF2B5EF4-FFF2-40B4-BE49-F238E27FC236}">
                            <a16:creationId xmlns:a16="http://schemas.microsoft.com/office/drawing/2014/main" id="{E3AD15CA-B984-AD02-DD43-0153CFB631D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20" y="2834"/>
                        <a:ext cx="258" cy="102"/>
                      </a:xfrm>
                      <a:custGeom>
                        <a:avLst/>
                        <a:gdLst>
                          <a:gd name="T0" fmla="*/ 0 w 258"/>
                          <a:gd name="T1" fmla="*/ 46 h 102"/>
                          <a:gd name="T2" fmla="*/ 71 w 258"/>
                          <a:gd name="T3" fmla="*/ 0 h 102"/>
                          <a:gd name="T4" fmla="*/ 258 w 258"/>
                          <a:gd name="T5" fmla="*/ 52 h 102"/>
                          <a:gd name="T6" fmla="*/ 183 w 258"/>
                          <a:gd name="T7" fmla="*/ 102 h 102"/>
                          <a:gd name="T8" fmla="*/ 0 w 258"/>
                          <a:gd name="T9" fmla="*/ 46 h 102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58"/>
                          <a:gd name="T16" fmla="*/ 0 h 102"/>
                          <a:gd name="T17" fmla="*/ 258 w 258"/>
                          <a:gd name="T18" fmla="*/ 102 h 102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58" h="102">
                            <a:moveTo>
                              <a:pt x="0" y="46"/>
                            </a:moveTo>
                            <a:lnTo>
                              <a:pt x="71" y="0"/>
                            </a:lnTo>
                            <a:lnTo>
                              <a:pt x="258" y="52"/>
                            </a:lnTo>
                            <a:lnTo>
                              <a:pt x="183" y="102"/>
                            </a:lnTo>
                            <a:lnTo>
                              <a:pt x="0" y="46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49" name="Freeform 1081">
                        <a:extLst>
                          <a:ext uri="{FF2B5EF4-FFF2-40B4-BE49-F238E27FC236}">
                            <a16:creationId xmlns:a16="http://schemas.microsoft.com/office/drawing/2014/main" id="{B363919B-5E35-AA01-D4C1-273796EABCC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11" y="2882"/>
                        <a:ext cx="194" cy="63"/>
                      </a:xfrm>
                      <a:custGeom>
                        <a:avLst/>
                        <a:gdLst>
                          <a:gd name="T0" fmla="*/ 12 w 194"/>
                          <a:gd name="T1" fmla="*/ 0 h 63"/>
                          <a:gd name="T2" fmla="*/ 194 w 194"/>
                          <a:gd name="T3" fmla="*/ 53 h 63"/>
                          <a:gd name="T4" fmla="*/ 180 w 194"/>
                          <a:gd name="T5" fmla="*/ 63 h 63"/>
                          <a:gd name="T6" fmla="*/ 0 w 194"/>
                          <a:gd name="T7" fmla="*/ 9 h 63"/>
                          <a:gd name="T8" fmla="*/ 12 w 194"/>
                          <a:gd name="T9" fmla="*/ 0 h 6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4"/>
                          <a:gd name="T16" fmla="*/ 0 h 63"/>
                          <a:gd name="T17" fmla="*/ 194 w 194"/>
                          <a:gd name="T18" fmla="*/ 63 h 6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4" h="63">
                            <a:moveTo>
                              <a:pt x="12" y="0"/>
                            </a:moveTo>
                            <a:lnTo>
                              <a:pt x="194" y="53"/>
                            </a:lnTo>
                            <a:lnTo>
                              <a:pt x="180" y="63"/>
                            </a:lnTo>
                            <a:lnTo>
                              <a:pt x="0" y="9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</p:grpSp>
                <p:sp>
                  <p:nvSpPr>
                    <p:cNvPr id="87238" name="Freeform 1082">
                      <a:extLst>
                        <a:ext uri="{FF2B5EF4-FFF2-40B4-BE49-F238E27FC236}">
                          <a16:creationId xmlns:a16="http://schemas.microsoft.com/office/drawing/2014/main" id="{634AA4A6-10D4-F7B5-B181-66FEA305C4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77" y="3043"/>
                      <a:ext cx="614" cy="514"/>
                    </a:xfrm>
                    <a:custGeom>
                      <a:avLst/>
                      <a:gdLst>
                        <a:gd name="T0" fmla="*/ 1 w 990"/>
                        <a:gd name="T1" fmla="*/ 2 h 792"/>
                        <a:gd name="T2" fmla="*/ 1 w 990"/>
                        <a:gd name="T3" fmla="*/ 0 h 792"/>
                        <a:gd name="T4" fmla="*/ 1 w 990"/>
                        <a:gd name="T5" fmla="*/ 1 h 792"/>
                        <a:gd name="T6" fmla="*/ 0 w 990"/>
                        <a:gd name="T7" fmla="*/ 2 h 792"/>
                        <a:gd name="T8" fmla="*/ 1 w 990"/>
                        <a:gd name="T9" fmla="*/ 2 h 79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90"/>
                        <a:gd name="T16" fmla="*/ 0 h 792"/>
                        <a:gd name="T17" fmla="*/ 990 w 990"/>
                        <a:gd name="T18" fmla="*/ 792 h 79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90" h="792">
                          <a:moveTo>
                            <a:pt x="3" y="738"/>
                          </a:moveTo>
                          <a:lnTo>
                            <a:pt x="990" y="0"/>
                          </a:lnTo>
                          <a:lnTo>
                            <a:pt x="987" y="60"/>
                          </a:lnTo>
                          <a:lnTo>
                            <a:pt x="0" y="792"/>
                          </a:lnTo>
                          <a:lnTo>
                            <a:pt x="3" y="738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39" name="Freeform 1083">
                      <a:extLst>
                        <a:ext uri="{FF2B5EF4-FFF2-40B4-BE49-F238E27FC236}">
                          <a16:creationId xmlns:a16="http://schemas.microsoft.com/office/drawing/2014/main" id="{E1A4F703-4BC9-2A34-B06A-722F00EDE74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0" y="3084"/>
                      <a:ext cx="1571" cy="469"/>
                    </a:xfrm>
                    <a:custGeom>
                      <a:avLst/>
                      <a:gdLst>
                        <a:gd name="T0" fmla="*/ 1 w 2532"/>
                        <a:gd name="T1" fmla="*/ 0 h 723"/>
                        <a:gd name="T2" fmla="*/ 1 w 2532"/>
                        <a:gd name="T3" fmla="*/ 0 h 723"/>
                        <a:gd name="T4" fmla="*/ 4 w 2532"/>
                        <a:gd name="T5" fmla="*/ 2 h 723"/>
                        <a:gd name="T6" fmla="*/ 4 w 2532"/>
                        <a:gd name="T7" fmla="*/ 2 h 723"/>
                        <a:gd name="T8" fmla="*/ 0 w 2532"/>
                        <a:gd name="T9" fmla="*/ 1 h 723"/>
                        <a:gd name="T10" fmla="*/ 1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40" name="Freeform 1084">
                      <a:extLst>
                        <a:ext uri="{FF2B5EF4-FFF2-40B4-BE49-F238E27FC236}">
                          <a16:creationId xmlns:a16="http://schemas.microsoft.com/office/drawing/2014/main" id="{2844A951-28AC-0DEC-8ED7-9B23B3B5DD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1" y="2998"/>
                      <a:ext cx="17" cy="95"/>
                    </a:xfrm>
                    <a:custGeom>
                      <a:avLst/>
                      <a:gdLst>
                        <a:gd name="T0" fmla="*/ 1 w 26"/>
                        <a:gd name="T1" fmla="*/ 1 h 147"/>
                        <a:gd name="T2" fmla="*/ 1 w 26"/>
                        <a:gd name="T3" fmla="*/ 1 h 147"/>
                        <a:gd name="T4" fmla="*/ 0 w 26"/>
                        <a:gd name="T5" fmla="*/ 1 h 147"/>
                        <a:gd name="T6" fmla="*/ 1 w 26"/>
                        <a:gd name="T7" fmla="*/ 0 h 147"/>
                        <a:gd name="T8" fmla="*/ 1 w 26"/>
                        <a:gd name="T9" fmla="*/ 1 h 14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"/>
                        <a:gd name="T16" fmla="*/ 0 h 147"/>
                        <a:gd name="T17" fmla="*/ 26 w 26"/>
                        <a:gd name="T18" fmla="*/ 147 h 14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" h="147">
                          <a:moveTo>
                            <a:pt x="26" y="10"/>
                          </a:moveTo>
                          <a:lnTo>
                            <a:pt x="23" y="147"/>
                          </a:lnTo>
                          <a:lnTo>
                            <a:pt x="0" y="144"/>
                          </a:lnTo>
                          <a:lnTo>
                            <a:pt x="3" y="0"/>
                          </a:lnTo>
                          <a:lnTo>
                            <a:pt x="26" y="1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41" name="Freeform 1085">
                      <a:extLst>
                        <a:ext uri="{FF2B5EF4-FFF2-40B4-BE49-F238E27FC236}">
                          <a16:creationId xmlns:a16="http://schemas.microsoft.com/office/drawing/2014/main" id="{AFE12603-FDB9-51C4-80D6-CAB4DB2E2B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2" y="2611"/>
                      <a:ext cx="730" cy="393"/>
                    </a:xfrm>
                    <a:custGeom>
                      <a:avLst/>
                      <a:gdLst>
                        <a:gd name="T0" fmla="*/ 1 w 1176"/>
                        <a:gd name="T1" fmla="*/ 0 h 606"/>
                        <a:gd name="T2" fmla="*/ 0 w 1176"/>
                        <a:gd name="T3" fmla="*/ 1 h 606"/>
                        <a:gd name="T4" fmla="*/ 1 w 1176"/>
                        <a:gd name="T5" fmla="*/ 1 h 606"/>
                        <a:gd name="T6" fmla="*/ 1 w 1176"/>
                        <a:gd name="T7" fmla="*/ 1 h 606"/>
                        <a:gd name="T8" fmla="*/ 1 w 1176"/>
                        <a:gd name="T9" fmla="*/ 0 h 60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176"/>
                        <a:gd name="T16" fmla="*/ 0 h 606"/>
                        <a:gd name="T17" fmla="*/ 1176 w 1176"/>
                        <a:gd name="T18" fmla="*/ 606 h 60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176" h="606">
                          <a:moveTo>
                            <a:pt x="1170" y="0"/>
                          </a:moveTo>
                          <a:lnTo>
                            <a:pt x="0" y="597"/>
                          </a:lnTo>
                          <a:lnTo>
                            <a:pt x="30" y="606"/>
                          </a:lnTo>
                          <a:lnTo>
                            <a:pt x="1176" y="18"/>
                          </a:lnTo>
                          <a:lnTo>
                            <a:pt x="1170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42" name="Freeform 1086">
                      <a:extLst>
                        <a:ext uri="{FF2B5EF4-FFF2-40B4-BE49-F238E27FC236}">
                          <a16:creationId xmlns:a16="http://schemas.microsoft.com/office/drawing/2014/main" id="{BFC3EF91-A99C-EC6B-F4E0-6C9BC4DE86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61" y="3018"/>
                      <a:ext cx="1490" cy="451"/>
                    </a:xfrm>
                    <a:custGeom>
                      <a:avLst/>
                      <a:gdLst>
                        <a:gd name="T0" fmla="*/ 1 w 2532"/>
                        <a:gd name="T1" fmla="*/ 0 h 723"/>
                        <a:gd name="T2" fmla="*/ 1 w 2532"/>
                        <a:gd name="T3" fmla="*/ 0 h 723"/>
                        <a:gd name="T4" fmla="*/ 1 w 2532"/>
                        <a:gd name="T5" fmla="*/ 1 h 723"/>
                        <a:gd name="T6" fmla="*/ 1 w 2532"/>
                        <a:gd name="T7" fmla="*/ 1 h 723"/>
                        <a:gd name="T8" fmla="*/ 0 w 2532"/>
                        <a:gd name="T9" fmla="*/ 1 h 723"/>
                        <a:gd name="T10" fmla="*/ 1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43" name="Freeform 1087">
                      <a:extLst>
                        <a:ext uri="{FF2B5EF4-FFF2-40B4-BE49-F238E27FC236}">
                          <a16:creationId xmlns:a16="http://schemas.microsoft.com/office/drawing/2014/main" id="{F00E32D2-25DC-BC1E-8B9F-0E73489B25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549" y="2986"/>
                      <a:ext cx="608" cy="467"/>
                    </a:xfrm>
                    <a:custGeom>
                      <a:avLst/>
                      <a:gdLst>
                        <a:gd name="T0" fmla="*/ 0 w 2532"/>
                        <a:gd name="T1" fmla="*/ 0 h 723"/>
                        <a:gd name="T2" fmla="*/ 0 w 2532"/>
                        <a:gd name="T3" fmla="*/ 0 h 723"/>
                        <a:gd name="T4" fmla="*/ 0 w 2532"/>
                        <a:gd name="T5" fmla="*/ 2 h 723"/>
                        <a:gd name="T6" fmla="*/ 0 w 2532"/>
                        <a:gd name="T7" fmla="*/ 2 h 723"/>
                        <a:gd name="T8" fmla="*/ 0 w 2532"/>
                        <a:gd name="T9" fmla="*/ 1 h 723"/>
                        <a:gd name="T10" fmla="*/ 0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87194" name="Group 590">
                    <a:extLst>
                      <a:ext uri="{FF2B5EF4-FFF2-40B4-BE49-F238E27FC236}">
                        <a16:creationId xmlns:a16="http://schemas.microsoft.com/office/drawing/2014/main" id="{121B7621-F89D-4F21-302F-9F97CEC28B8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767607" y="5251740"/>
                    <a:ext cx="345630" cy="320302"/>
                    <a:chOff x="2839" y="3501"/>
                    <a:chExt cx="755" cy="803"/>
                  </a:xfrm>
                </p:grpSpPr>
                <p:pic>
                  <p:nvPicPr>
                    <p:cNvPr id="87225" name="Picture 591" descr="desktop_computer_stylized_medium">
                      <a:extLst>
                        <a:ext uri="{FF2B5EF4-FFF2-40B4-BE49-F238E27FC236}">
                          <a16:creationId xmlns:a16="http://schemas.microsoft.com/office/drawing/2014/main" id="{4212DE0A-45E9-332C-DBD7-769DCD3ECD8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39" y="3501"/>
                      <a:ext cx="755" cy="8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87226" name="Freeform 592">
                      <a:extLst>
                        <a:ext uri="{FF2B5EF4-FFF2-40B4-BE49-F238E27FC236}">
                          <a16:creationId xmlns:a16="http://schemas.microsoft.com/office/drawing/2014/main" id="{0DEDBFEA-EF65-2896-02D1-CBC8CB683E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16" y="3578"/>
                      <a:ext cx="356" cy="368"/>
                    </a:xfrm>
                    <a:custGeom>
                      <a:avLst/>
                      <a:gdLst>
                        <a:gd name="T0" fmla="*/ 0 w 356"/>
                        <a:gd name="T1" fmla="*/ 0 h 368"/>
                        <a:gd name="T2" fmla="*/ 300 w 356"/>
                        <a:gd name="T3" fmla="*/ 14 h 368"/>
                        <a:gd name="T4" fmla="*/ 356 w 356"/>
                        <a:gd name="T5" fmla="*/ 294 h 368"/>
                        <a:gd name="T6" fmla="*/ 78 w 356"/>
                        <a:gd name="T7" fmla="*/ 368 h 368"/>
                        <a:gd name="T8" fmla="*/ 0 w 356"/>
                        <a:gd name="T9" fmla="*/ 0 h 3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6"/>
                        <a:gd name="T16" fmla="*/ 0 h 368"/>
                        <a:gd name="T17" fmla="*/ 356 w 356"/>
                        <a:gd name="T18" fmla="*/ 368 h 3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6" h="368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chemeClr val="bg1"/>
                        </a:gs>
                      </a:gsLst>
                      <a:lin ang="27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87195" name="Group 590">
                    <a:extLst>
                      <a:ext uri="{FF2B5EF4-FFF2-40B4-BE49-F238E27FC236}">
                        <a16:creationId xmlns:a16="http://schemas.microsoft.com/office/drawing/2014/main" id="{76BFBB7E-D294-B3AD-CFB9-83037C6A8B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8147535" y="5475337"/>
                    <a:ext cx="345630" cy="320302"/>
                    <a:chOff x="2839" y="3501"/>
                    <a:chExt cx="755" cy="803"/>
                  </a:xfrm>
                </p:grpSpPr>
                <p:pic>
                  <p:nvPicPr>
                    <p:cNvPr id="87223" name="Picture 591" descr="desktop_computer_stylized_medium">
                      <a:extLst>
                        <a:ext uri="{FF2B5EF4-FFF2-40B4-BE49-F238E27FC236}">
                          <a16:creationId xmlns:a16="http://schemas.microsoft.com/office/drawing/2014/main" id="{9E2512F7-6305-56CF-AC08-CE204622BCD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39" y="3501"/>
                      <a:ext cx="755" cy="8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87224" name="Freeform 592">
                      <a:extLst>
                        <a:ext uri="{FF2B5EF4-FFF2-40B4-BE49-F238E27FC236}">
                          <a16:creationId xmlns:a16="http://schemas.microsoft.com/office/drawing/2014/main" id="{D83A7303-8A4E-C80D-14A5-A73B52385B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16" y="3578"/>
                      <a:ext cx="356" cy="368"/>
                    </a:xfrm>
                    <a:custGeom>
                      <a:avLst/>
                      <a:gdLst>
                        <a:gd name="T0" fmla="*/ 0 w 356"/>
                        <a:gd name="T1" fmla="*/ 0 h 368"/>
                        <a:gd name="T2" fmla="*/ 300 w 356"/>
                        <a:gd name="T3" fmla="*/ 14 h 368"/>
                        <a:gd name="T4" fmla="*/ 356 w 356"/>
                        <a:gd name="T5" fmla="*/ 294 h 368"/>
                        <a:gd name="T6" fmla="*/ 78 w 356"/>
                        <a:gd name="T7" fmla="*/ 368 h 368"/>
                        <a:gd name="T8" fmla="*/ 0 w 356"/>
                        <a:gd name="T9" fmla="*/ 0 h 3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6"/>
                        <a:gd name="T16" fmla="*/ 0 h 368"/>
                        <a:gd name="T17" fmla="*/ 356 w 356"/>
                        <a:gd name="T18" fmla="*/ 368 h 3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6" h="368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chemeClr val="bg1"/>
                        </a:gs>
                      </a:gsLst>
                      <a:lin ang="27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87196" name="Group 590">
                    <a:extLst>
                      <a:ext uri="{FF2B5EF4-FFF2-40B4-BE49-F238E27FC236}">
                        <a16:creationId xmlns:a16="http://schemas.microsoft.com/office/drawing/2014/main" id="{A0ACE447-4944-5B2A-50B4-E0ADDDFD24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8545760" y="5496810"/>
                    <a:ext cx="345630" cy="320302"/>
                    <a:chOff x="2839" y="3501"/>
                    <a:chExt cx="755" cy="803"/>
                  </a:xfrm>
                </p:grpSpPr>
                <p:pic>
                  <p:nvPicPr>
                    <p:cNvPr id="87221" name="Picture 591" descr="desktop_computer_stylized_medium">
                      <a:extLst>
                        <a:ext uri="{FF2B5EF4-FFF2-40B4-BE49-F238E27FC236}">
                          <a16:creationId xmlns:a16="http://schemas.microsoft.com/office/drawing/2014/main" id="{CB7FB578-3458-29F5-E309-E73B1FEA2C4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39" y="3501"/>
                      <a:ext cx="755" cy="8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87222" name="Freeform 592">
                      <a:extLst>
                        <a:ext uri="{FF2B5EF4-FFF2-40B4-BE49-F238E27FC236}">
                          <a16:creationId xmlns:a16="http://schemas.microsoft.com/office/drawing/2014/main" id="{E9F82B97-DDFA-1BDF-0223-085EF561C3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16" y="3578"/>
                      <a:ext cx="356" cy="368"/>
                    </a:xfrm>
                    <a:custGeom>
                      <a:avLst/>
                      <a:gdLst>
                        <a:gd name="T0" fmla="*/ 0 w 356"/>
                        <a:gd name="T1" fmla="*/ 0 h 368"/>
                        <a:gd name="T2" fmla="*/ 300 w 356"/>
                        <a:gd name="T3" fmla="*/ 14 h 368"/>
                        <a:gd name="T4" fmla="*/ 356 w 356"/>
                        <a:gd name="T5" fmla="*/ 294 h 368"/>
                        <a:gd name="T6" fmla="*/ 78 w 356"/>
                        <a:gd name="T7" fmla="*/ 368 h 368"/>
                        <a:gd name="T8" fmla="*/ 0 w 356"/>
                        <a:gd name="T9" fmla="*/ 0 h 3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6"/>
                        <a:gd name="T16" fmla="*/ 0 h 368"/>
                        <a:gd name="T17" fmla="*/ 356 w 356"/>
                        <a:gd name="T18" fmla="*/ 368 h 3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6" h="368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chemeClr val="bg1"/>
                        </a:gs>
                      </a:gsLst>
                      <a:lin ang="27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87197" name="Group 1064">
                    <a:extLst>
                      <a:ext uri="{FF2B5EF4-FFF2-40B4-BE49-F238E27FC236}">
                        <a16:creationId xmlns:a16="http://schemas.microsoft.com/office/drawing/2014/main" id="{01EA58FF-9E95-59A6-36D9-EFF83694F7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528372" y="5765818"/>
                    <a:ext cx="319264" cy="253379"/>
                    <a:chOff x="877" y="1008"/>
                    <a:chExt cx="2747" cy="2591"/>
                  </a:xfrm>
                </p:grpSpPr>
                <p:pic>
                  <p:nvPicPr>
                    <p:cNvPr id="87198" name="Picture 1065" descr="antenna_stylized">
                      <a:extLst>
                        <a:ext uri="{FF2B5EF4-FFF2-40B4-BE49-F238E27FC236}">
                          <a16:creationId xmlns:a16="http://schemas.microsoft.com/office/drawing/2014/main" id="{519E5366-D1BD-64EB-E273-753BEAF5671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77" y="1008"/>
                      <a:ext cx="2725" cy="14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87199" name="Picture 1066" descr="laptop_keyboard">
                      <a:extLst>
                        <a:ext uri="{FF2B5EF4-FFF2-40B4-BE49-F238E27FC236}">
                          <a16:creationId xmlns:a16="http://schemas.microsoft.com/office/drawing/2014/main" id="{701FB025-9F34-2FFF-50AB-49CB4378F21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09064" flipH="1">
                      <a:off x="1009" y="2586"/>
                      <a:ext cx="2245" cy="10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87200" name="Freeform 1067">
                      <a:extLst>
                        <a:ext uri="{FF2B5EF4-FFF2-40B4-BE49-F238E27FC236}">
                          <a16:creationId xmlns:a16="http://schemas.microsoft.com/office/drawing/2014/main" id="{0F30B7CF-F4A6-133B-F8CF-F2AB700FDE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3" y="1603"/>
                      <a:ext cx="1807" cy="1322"/>
                    </a:xfrm>
                    <a:custGeom>
                      <a:avLst/>
                      <a:gdLst>
                        <a:gd name="T0" fmla="*/ 1 w 2982"/>
                        <a:gd name="T1" fmla="*/ 0 h 2442"/>
                        <a:gd name="T2" fmla="*/ 0 w 2982"/>
                        <a:gd name="T3" fmla="*/ 1 h 2442"/>
                        <a:gd name="T4" fmla="*/ 2 w 2982"/>
                        <a:gd name="T5" fmla="*/ 1 h 2442"/>
                        <a:gd name="T6" fmla="*/ 2 w 2982"/>
                        <a:gd name="T7" fmla="*/ 1 h 2442"/>
                        <a:gd name="T8" fmla="*/ 1 w 2982"/>
                        <a:gd name="T9" fmla="*/ 0 h 244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982"/>
                        <a:gd name="T16" fmla="*/ 0 h 2442"/>
                        <a:gd name="T17" fmla="*/ 2982 w 2982"/>
                        <a:gd name="T18" fmla="*/ 2442 h 244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982" h="2442">
                          <a:moveTo>
                            <a:pt x="540" y="0"/>
                          </a:moveTo>
                          <a:lnTo>
                            <a:pt x="0" y="1734"/>
                          </a:lnTo>
                          <a:lnTo>
                            <a:pt x="2394" y="2442"/>
                          </a:lnTo>
                          <a:lnTo>
                            <a:pt x="2982" y="318"/>
                          </a:lnTo>
                          <a:lnTo>
                            <a:pt x="54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pic>
                  <p:nvPicPr>
                    <p:cNvPr id="87201" name="Picture 1068" descr="screen">
                      <a:extLst>
                        <a:ext uri="{FF2B5EF4-FFF2-40B4-BE49-F238E27FC236}">
                          <a16:creationId xmlns:a16="http://schemas.microsoft.com/office/drawing/2014/main" id="{B6347C40-9E8A-1C76-7E6F-E531277132C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42" y="1637"/>
                      <a:ext cx="1642" cy="12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87202" name="Freeform 1069">
                      <a:extLst>
                        <a:ext uri="{FF2B5EF4-FFF2-40B4-BE49-F238E27FC236}">
                          <a16:creationId xmlns:a16="http://schemas.microsoft.com/office/drawing/2014/main" id="{390DA97C-C90A-4BD3-2F2B-41E5B76023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82" y="1564"/>
                      <a:ext cx="1531" cy="246"/>
                    </a:xfrm>
                    <a:custGeom>
                      <a:avLst/>
                      <a:gdLst>
                        <a:gd name="T0" fmla="*/ 1 w 2528"/>
                        <a:gd name="T1" fmla="*/ 0 h 455"/>
                        <a:gd name="T2" fmla="*/ 2 w 2528"/>
                        <a:gd name="T3" fmla="*/ 1 h 455"/>
                        <a:gd name="T4" fmla="*/ 2 w 2528"/>
                        <a:gd name="T5" fmla="*/ 1 h 455"/>
                        <a:gd name="T6" fmla="*/ 0 w 2528"/>
                        <a:gd name="T7" fmla="*/ 1 h 455"/>
                        <a:gd name="T8" fmla="*/ 1 w 2528"/>
                        <a:gd name="T9" fmla="*/ 0 h 45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28"/>
                        <a:gd name="T16" fmla="*/ 0 h 455"/>
                        <a:gd name="T17" fmla="*/ 2528 w 2528"/>
                        <a:gd name="T18" fmla="*/ 455 h 45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28" h="455">
                          <a:moveTo>
                            <a:pt x="14" y="0"/>
                          </a:moveTo>
                          <a:lnTo>
                            <a:pt x="2528" y="341"/>
                          </a:lnTo>
                          <a:lnTo>
                            <a:pt x="2480" y="455"/>
                          </a:lnTo>
                          <a:lnTo>
                            <a:pt x="0" y="8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rgbClr val="EAEAEA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03" name="Freeform 1070">
                      <a:extLst>
                        <a:ext uri="{FF2B5EF4-FFF2-40B4-BE49-F238E27FC236}">
                          <a16:creationId xmlns:a16="http://schemas.microsoft.com/office/drawing/2014/main" id="{63671A06-2CE9-7EFC-7819-CD58C4BBD9C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7" y="1562"/>
                      <a:ext cx="425" cy="1024"/>
                    </a:xfrm>
                    <a:custGeom>
                      <a:avLst/>
                      <a:gdLst>
                        <a:gd name="T0" fmla="*/ 1 w 702"/>
                        <a:gd name="T1" fmla="*/ 0 h 1893"/>
                        <a:gd name="T2" fmla="*/ 0 w 702"/>
                        <a:gd name="T3" fmla="*/ 1 h 1893"/>
                        <a:gd name="T4" fmla="*/ 1 w 702"/>
                        <a:gd name="T5" fmla="*/ 1 h 1893"/>
                        <a:gd name="T6" fmla="*/ 1 w 702"/>
                        <a:gd name="T7" fmla="*/ 1 h 1893"/>
                        <a:gd name="T8" fmla="*/ 1 w 702"/>
                        <a:gd name="T9" fmla="*/ 0 h 189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02"/>
                        <a:gd name="T16" fmla="*/ 0 h 1893"/>
                        <a:gd name="T17" fmla="*/ 702 w 702"/>
                        <a:gd name="T18" fmla="*/ 1893 h 189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02" h="1893">
                          <a:moveTo>
                            <a:pt x="579" y="0"/>
                          </a:moveTo>
                          <a:lnTo>
                            <a:pt x="0" y="1869"/>
                          </a:lnTo>
                          <a:lnTo>
                            <a:pt x="114" y="1893"/>
                          </a:lnTo>
                          <a:lnTo>
                            <a:pt x="702" y="51"/>
                          </a:lnTo>
                          <a:lnTo>
                            <a:pt x="579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04" name="Freeform 1071">
                      <a:extLst>
                        <a:ext uri="{FF2B5EF4-FFF2-40B4-BE49-F238E27FC236}">
                          <a16:creationId xmlns:a16="http://schemas.microsoft.com/office/drawing/2014/main" id="{E28778C8-B4F1-E120-C912-BCB39EC65A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4" y="1745"/>
                      <a:ext cx="458" cy="1182"/>
                    </a:xfrm>
                    <a:custGeom>
                      <a:avLst/>
                      <a:gdLst>
                        <a:gd name="T0" fmla="*/ 1 w 756"/>
                        <a:gd name="T1" fmla="*/ 0 h 2184"/>
                        <a:gd name="T2" fmla="*/ 1 w 756"/>
                        <a:gd name="T3" fmla="*/ 1 h 2184"/>
                        <a:gd name="T4" fmla="*/ 0 w 756"/>
                        <a:gd name="T5" fmla="*/ 1 h 2184"/>
                        <a:gd name="T6" fmla="*/ 1 w 756"/>
                        <a:gd name="T7" fmla="*/ 1 h 2184"/>
                        <a:gd name="T8" fmla="*/ 1 w 756"/>
                        <a:gd name="T9" fmla="*/ 0 h 218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6"/>
                        <a:gd name="T16" fmla="*/ 0 h 2184"/>
                        <a:gd name="T17" fmla="*/ 756 w 756"/>
                        <a:gd name="T18" fmla="*/ 2184 h 218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6" h="2184">
                          <a:moveTo>
                            <a:pt x="756" y="0"/>
                          </a:moveTo>
                          <a:lnTo>
                            <a:pt x="138" y="2184"/>
                          </a:lnTo>
                          <a:lnTo>
                            <a:pt x="0" y="2148"/>
                          </a:lnTo>
                          <a:lnTo>
                            <a:pt x="606" y="78"/>
                          </a:lnTo>
                          <a:lnTo>
                            <a:pt x="756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05" name="Freeform 1072">
                      <a:extLst>
                        <a:ext uri="{FF2B5EF4-FFF2-40B4-BE49-F238E27FC236}">
                          <a16:creationId xmlns:a16="http://schemas.microsoft.com/office/drawing/2014/main" id="{A71BF93F-54C3-5862-CFD1-20ED7EBC51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2" y="2534"/>
                      <a:ext cx="1680" cy="399"/>
                    </a:xfrm>
                    <a:custGeom>
                      <a:avLst/>
                      <a:gdLst>
                        <a:gd name="T0" fmla="*/ 1 w 2773"/>
                        <a:gd name="T1" fmla="*/ 0 h 738"/>
                        <a:gd name="T2" fmla="*/ 0 w 2773"/>
                        <a:gd name="T3" fmla="*/ 1 h 738"/>
                        <a:gd name="T4" fmla="*/ 2 w 2773"/>
                        <a:gd name="T5" fmla="*/ 1 h 738"/>
                        <a:gd name="T6" fmla="*/ 2 w 2773"/>
                        <a:gd name="T7" fmla="*/ 1 h 738"/>
                        <a:gd name="T8" fmla="*/ 1 w 2773"/>
                        <a:gd name="T9" fmla="*/ 0 h 73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773"/>
                        <a:gd name="T16" fmla="*/ 0 h 738"/>
                        <a:gd name="T17" fmla="*/ 2773 w 2773"/>
                        <a:gd name="T18" fmla="*/ 738 h 73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773" h="738">
                          <a:moveTo>
                            <a:pt x="33" y="0"/>
                          </a:moveTo>
                          <a:lnTo>
                            <a:pt x="0" y="99"/>
                          </a:lnTo>
                          <a:lnTo>
                            <a:pt x="2436" y="738"/>
                          </a:lnTo>
                          <a:cubicBezTo>
                            <a:pt x="2499" y="501"/>
                            <a:pt x="2773" y="727"/>
                            <a:pt x="2373" y="603"/>
                          </a:cubicBez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CC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06" name="Freeform 1073">
                      <a:extLst>
                        <a:ext uri="{FF2B5EF4-FFF2-40B4-BE49-F238E27FC236}">
                          <a16:creationId xmlns:a16="http://schemas.microsoft.com/office/drawing/2014/main" id="{095FDACF-1F1F-75DA-F893-2D8B22BF8F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95" y="1755"/>
                      <a:ext cx="429" cy="1187"/>
                    </a:xfrm>
                    <a:custGeom>
                      <a:avLst/>
                      <a:gdLst>
                        <a:gd name="T0" fmla="*/ 2 w 637"/>
                        <a:gd name="T1" fmla="*/ 0 h 1659"/>
                        <a:gd name="T2" fmla="*/ 2 w 637"/>
                        <a:gd name="T3" fmla="*/ 0 h 1659"/>
                        <a:gd name="T4" fmla="*/ 1 w 637"/>
                        <a:gd name="T5" fmla="*/ 15 h 1659"/>
                        <a:gd name="T6" fmla="*/ 0 w 637"/>
                        <a:gd name="T7" fmla="*/ 15 h 1659"/>
                        <a:gd name="T8" fmla="*/ 2 w 637"/>
                        <a:gd name="T9" fmla="*/ 0 h 16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37"/>
                        <a:gd name="T16" fmla="*/ 0 h 1659"/>
                        <a:gd name="T17" fmla="*/ 637 w 637"/>
                        <a:gd name="T18" fmla="*/ 1659 h 165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37" h="1659">
                          <a:moveTo>
                            <a:pt x="615" y="0"/>
                          </a:moveTo>
                          <a:lnTo>
                            <a:pt x="637" y="0"/>
                          </a:lnTo>
                          <a:lnTo>
                            <a:pt x="68" y="1659"/>
                          </a:lnTo>
                          <a:lnTo>
                            <a:pt x="0" y="1647"/>
                          </a:lnTo>
                          <a:lnTo>
                            <a:pt x="615" y="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07" name="Freeform 1074">
                      <a:extLst>
                        <a:ext uri="{FF2B5EF4-FFF2-40B4-BE49-F238E27FC236}">
                          <a16:creationId xmlns:a16="http://schemas.microsoft.com/office/drawing/2014/main" id="{69CA7539-8B49-CBBE-3CE1-5E909690E5B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4" y="2587"/>
                      <a:ext cx="1494" cy="394"/>
                    </a:xfrm>
                    <a:custGeom>
                      <a:avLst/>
                      <a:gdLst>
                        <a:gd name="T0" fmla="*/ 0 w 2216"/>
                        <a:gd name="T1" fmla="*/ 0 h 550"/>
                        <a:gd name="T2" fmla="*/ 1 w 2216"/>
                        <a:gd name="T3" fmla="*/ 1 h 550"/>
                        <a:gd name="T4" fmla="*/ 9 w 2216"/>
                        <a:gd name="T5" fmla="*/ 5 h 550"/>
                        <a:gd name="T6" fmla="*/ 9 w 2216"/>
                        <a:gd name="T7" fmla="*/ 4 h 550"/>
                        <a:gd name="T8" fmla="*/ 0 w 2216"/>
                        <a:gd name="T9" fmla="*/ 0 h 55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16"/>
                        <a:gd name="T16" fmla="*/ 0 h 550"/>
                        <a:gd name="T17" fmla="*/ 2216 w 2216"/>
                        <a:gd name="T18" fmla="*/ 550 h 55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16" h="550">
                          <a:moveTo>
                            <a:pt x="0" y="0"/>
                          </a:moveTo>
                          <a:lnTo>
                            <a:pt x="9" y="57"/>
                          </a:lnTo>
                          <a:lnTo>
                            <a:pt x="2164" y="550"/>
                          </a:lnTo>
                          <a:lnTo>
                            <a:pt x="2216" y="49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grpSp>
                  <p:nvGrpSpPr>
                    <p:cNvPr id="87208" name="Group 1075">
                      <a:extLst>
                        <a:ext uri="{FF2B5EF4-FFF2-40B4-BE49-F238E27FC236}">
                          <a16:creationId xmlns:a16="http://schemas.microsoft.com/office/drawing/2014/main" id="{17DAE6A3-33A0-3642-9207-8A0A1D8500F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9" y="3008"/>
                      <a:ext cx="507" cy="234"/>
                      <a:chOff x="1740" y="2642"/>
                      <a:chExt cx="752" cy="327"/>
                    </a:xfrm>
                  </p:grpSpPr>
                  <p:sp>
                    <p:nvSpPr>
                      <p:cNvPr id="87215" name="Freeform 1076">
                        <a:extLst>
                          <a:ext uri="{FF2B5EF4-FFF2-40B4-BE49-F238E27FC236}">
                            <a16:creationId xmlns:a16="http://schemas.microsoft.com/office/drawing/2014/main" id="{E9846BF8-E067-EC79-4E58-47A647FBFCC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40" y="2642"/>
                        <a:ext cx="752" cy="327"/>
                      </a:xfrm>
                      <a:custGeom>
                        <a:avLst/>
                        <a:gdLst>
                          <a:gd name="T0" fmla="*/ 293 w 752"/>
                          <a:gd name="T1" fmla="*/ 0 h 327"/>
                          <a:gd name="T2" fmla="*/ 752 w 752"/>
                          <a:gd name="T3" fmla="*/ 124 h 327"/>
                          <a:gd name="T4" fmla="*/ 470 w 752"/>
                          <a:gd name="T5" fmla="*/ 327 h 327"/>
                          <a:gd name="T6" fmla="*/ 0 w 752"/>
                          <a:gd name="T7" fmla="*/ 183 h 327"/>
                          <a:gd name="T8" fmla="*/ 293 w 752"/>
                          <a:gd name="T9" fmla="*/ 0 h 32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752"/>
                          <a:gd name="T16" fmla="*/ 0 h 327"/>
                          <a:gd name="T17" fmla="*/ 752 w 752"/>
                          <a:gd name="T18" fmla="*/ 327 h 327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752" h="327">
                            <a:moveTo>
                              <a:pt x="293" y="0"/>
                            </a:moveTo>
                            <a:lnTo>
                              <a:pt x="752" y="124"/>
                            </a:lnTo>
                            <a:lnTo>
                              <a:pt x="470" y="327"/>
                            </a:lnTo>
                            <a:lnTo>
                              <a:pt x="0" y="183"/>
                            </a:lnTo>
                            <a:lnTo>
                              <a:pt x="293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16" name="Freeform 1077">
                        <a:extLst>
                          <a:ext uri="{FF2B5EF4-FFF2-40B4-BE49-F238E27FC236}">
                            <a16:creationId xmlns:a16="http://schemas.microsoft.com/office/drawing/2014/main" id="{DAF50AA8-F39F-BD38-5170-14F29273D41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54" y="2649"/>
                        <a:ext cx="726" cy="311"/>
                      </a:xfrm>
                      <a:custGeom>
                        <a:avLst/>
                        <a:gdLst>
                          <a:gd name="T0" fmla="*/ 282 w 726"/>
                          <a:gd name="T1" fmla="*/ 0 h 311"/>
                          <a:gd name="T2" fmla="*/ 726 w 726"/>
                          <a:gd name="T3" fmla="*/ 119 h 311"/>
                          <a:gd name="T4" fmla="*/ 457 w 726"/>
                          <a:gd name="T5" fmla="*/ 311 h 311"/>
                          <a:gd name="T6" fmla="*/ 0 w 726"/>
                          <a:gd name="T7" fmla="*/ 173 h 311"/>
                          <a:gd name="T8" fmla="*/ 282 w 726"/>
                          <a:gd name="T9" fmla="*/ 0 h 311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726"/>
                          <a:gd name="T16" fmla="*/ 0 h 311"/>
                          <a:gd name="T17" fmla="*/ 726 w 726"/>
                          <a:gd name="T18" fmla="*/ 311 h 311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726" h="311">
                            <a:moveTo>
                              <a:pt x="282" y="0"/>
                            </a:moveTo>
                            <a:lnTo>
                              <a:pt x="726" y="119"/>
                            </a:lnTo>
                            <a:lnTo>
                              <a:pt x="457" y="311"/>
                            </a:lnTo>
                            <a:lnTo>
                              <a:pt x="0" y="173"/>
                            </a:lnTo>
                            <a:lnTo>
                              <a:pt x="282" y="0"/>
                            </a:lnTo>
                            <a:close/>
                          </a:path>
                        </a:pathLst>
                      </a:custGeom>
                      <a:gradFill rotWithShape="1">
                        <a:gsLst>
                          <a:gs pos="0">
                            <a:srgbClr val="4D4D4D"/>
                          </a:gs>
                          <a:gs pos="100000">
                            <a:srgbClr val="DDDDDD"/>
                          </a:gs>
                        </a:gsLst>
                        <a:lin ang="189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17" name="Freeform 1078">
                        <a:extLst>
                          <a:ext uri="{FF2B5EF4-FFF2-40B4-BE49-F238E27FC236}">
                            <a16:creationId xmlns:a16="http://schemas.microsoft.com/office/drawing/2014/main" id="{6037A09D-1B77-D7F5-4641-021ADE4C979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08" y="2770"/>
                        <a:ext cx="258" cy="100"/>
                      </a:xfrm>
                      <a:custGeom>
                        <a:avLst/>
                        <a:gdLst>
                          <a:gd name="T0" fmla="*/ 0 w 258"/>
                          <a:gd name="T1" fmla="*/ 44 h 100"/>
                          <a:gd name="T2" fmla="*/ 75 w 258"/>
                          <a:gd name="T3" fmla="*/ 0 h 100"/>
                          <a:gd name="T4" fmla="*/ 258 w 258"/>
                          <a:gd name="T5" fmla="*/ 50 h 100"/>
                          <a:gd name="T6" fmla="*/ 183 w 258"/>
                          <a:gd name="T7" fmla="*/ 100 h 100"/>
                          <a:gd name="T8" fmla="*/ 0 w 258"/>
                          <a:gd name="T9" fmla="*/ 44 h 10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58"/>
                          <a:gd name="T16" fmla="*/ 0 h 100"/>
                          <a:gd name="T17" fmla="*/ 258 w 258"/>
                          <a:gd name="T18" fmla="*/ 100 h 100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58" h="100">
                            <a:moveTo>
                              <a:pt x="0" y="44"/>
                            </a:moveTo>
                            <a:lnTo>
                              <a:pt x="75" y="0"/>
                            </a:lnTo>
                            <a:lnTo>
                              <a:pt x="258" y="50"/>
                            </a:lnTo>
                            <a:lnTo>
                              <a:pt x="183" y="100"/>
                            </a:lnTo>
                            <a:lnTo>
                              <a:pt x="0" y="44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18" name="Freeform 1079">
                        <a:extLst>
                          <a:ext uri="{FF2B5EF4-FFF2-40B4-BE49-F238E27FC236}">
                            <a16:creationId xmlns:a16="http://schemas.microsoft.com/office/drawing/2014/main" id="{2305C226-E6B3-83DE-B443-D3CAD2D2F83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9" y="2816"/>
                        <a:ext cx="194" cy="63"/>
                      </a:xfrm>
                      <a:custGeom>
                        <a:avLst/>
                        <a:gdLst>
                          <a:gd name="T0" fmla="*/ 12 w 194"/>
                          <a:gd name="T1" fmla="*/ 0 h 63"/>
                          <a:gd name="T2" fmla="*/ 194 w 194"/>
                          <a:gd name="T3" fmla="*/ 53 h 63"/>
                          <a:gd name="T4" fmla="*/ 180 w 194"/>
                          <a:gd name="T5" fmla="*/ 63 h 63"/>
                          <a:gd name="T6" fmla="*/ 0 w 194"/>
                          <a:gd name="T7" fmla="*/ 9 h 63"/>
                          <a:gd name="T8" fmla="*/ 12 w 194"/>
                          <a:gd name="T9" fmla="*/ 0 h 6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4"/>
                          <a:gd name="T16" fmla="*/ 0 h 63"/>
                          <a:gd name="T17" fmla="*/ 194 w 194"/>
                          <a:gd name="T18" fmla="*/ 63 h 6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4" h="63">
                            <a:moveTo>
                              <a:pt x="12" y="0"/>
                            </a:moveTo>
                            <a:lnTo>
                              <a:pt x="194" y="53"/>
                            </a:lnTo>
                            <a:lnTo>
                              <a:pt x="180" y="63"/>
                            </a:lnTo>
                            <a:lnTo>
                              <a:pt x="0" y="9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19" name="Freeform 1080">
                        <a:extLst>
                          <a:ext uri="{FF2B5EF4-FFF2-40B4-BE49-F238E27FC236}">
                            <a16:creationId xmlns:a16="http://schemas.microsoft.com/office/drawing/2014/main" id="{4BFBA9BB-FA2E-18A6-1B0E-E9821E4B892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20" y="2834"/>
                        <a:ext cx="258" cy="102"/>
                      </a:xfrm>
                      <a:custGeom>
                        <a:avLst/>
                        <a:gdLst>
                          <a:gd name="T0" fmla="*/ 0 w 258"/>
                          <a:gd name="T1" fmla="*/ 46 h 102"/>
                          <a:gd name="T2" fmla="*/ 71 w 258"/>
                          <a:gd name="T3" fmla="*/ 0 h 102"/>
                          <a:gd name="T4" fmla="*/ 258 w 258"/>
                          <a:gd name="T5" fmla="*/ 52 h 102"/>
                          <a:gd name="T6" fmla="*/ 183 w 258"/>
                          <a:gd name="T7" fmla="*/ 102 h 102"/>
                          <a:gd name="T8" fmla="*/ 0 w 258"/>
                          <a:gd name="T9" fmla="*/ 46 h 102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58"/>
                          <a:gd name="T16" fmla="*/ 0 h 102"/>
                          <a:gd name="T17" fmla="*/ 258 w 258"/>
                          <a:gd name="T18" fmla="*/ 102 h 102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58" h="102">
                            <a:moveTo>
                              <a:pt x="0" y="46"/>
                            </a:moveTo>
                            <a:lnTo>
                              <a:pt x="71" y="0"/>
                            </a:lnTo>
                            <a:lnTo>
                              <a:pt x="258" y="52"/>
                            </a:lnTo>
                            <a:lnTo>
                              <a:pt x="183" y="102"/>
                            </a:lnTo>
                            <a:lnTo>
                              <a:pt x="0" y="46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87220" name="Freeform 1081">
                        <a:extLst>
                          <a:ext uri="{FF2B5EF4-FFF2-40B4-BE49-F238E27FC236}">
                            <a16:creationId xmlns:a16="http://schemas.microsoft.com/office/drawing/2014/main" id="{0B1B2AD5-E3E8-5F3E-70B4-C5BD3113DAD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11" y="2882"/>
                        <a:ext cx="194" cy="63"/>
                      </a:xfrm>
                      <a:custGeom>
                        <a:avLst/>
                        <a:gdLst>
                          <a:gd name="T0" fmla="*/ 12 w 194"/>
                          <a:gd name="T1" fmla="*/ 0 h 63"/>
                          <a:gd name="T2" fmla="*/ 194 w 194"/>
                          <a:gd name="T3" fmla="*/ 53 h 63"/>
                          <a:gd name="T4" fmla="*/ 180 w 194"/>
                          <a:gd name="T5" fmla="*/ 63 h 63"/>
                          <a:gd name="T6" fmla="*/ 0 w 194"/>
                          <a:gd name="T7" fmla="*/ 9 h 63"/>
                          <a:gd name="T8" fmla="*/ 12 w 194"/>
                          <a:gd name="T9" fmla="*/ 0 h 6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4"/>
                          <a:gd name="T16" fmla="*/ 0 h 63"/>
                          <a:gd name="T17" fmla="*/ 194 w 194"/>
                          <a:gd name="T18" fmla="*/ 63 h 6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4" h="63">
                            <a:moveTo>
                              <a:pt x="12" y="0"/>
                            </a:moveTo>
                            <a:lnTo>
                              <a:pt x="194" y="53"/>
                            </a:lnTo>
                            <a:lnTo>
                              <a:pt x="180" y="63"/>
                            </a:lnTo>
                            <a:lnTo>
                              <a:pt x="0" y="9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</p:grpSp>
                <p:sp>
                  <p:nvSpPr>
                    <p:cNvPr id="87209" name="Freeform 1082">
                      <a:extLst>
                        <a:ext uri="{FF2B5EF4-FFF2-40B4-BE49-F238E27FC236}">
                          <a16:creationId xmlns:a16="http://schemas.microsoft.com/office/drawing/2014/main" id="{F12635AD-C463-A849-3B0E-A5E20D47F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77" y="3043"/>
                      <a:ext cx="614" cy="514"/>
                    </a:xfrm>
                    <a:custGeom>
                      <a:avLst/>
                      <a:gdLst>
                        <a:gd name="T0" fmla="*/ 1 w 990"/>
                        <a:gd name="T1" fmla="*/ 2 h 792"/>
                        <a:gd name="T2" fmla="*/ 1 w 990"/>
                        <a:gd name="T3" fmla="*/ 0 h 792"/>
                        <a:gd name="T4" fmla="*/ 1 w 990"/>
                        <a:gd name="T5" fmla="*/ 1 h 792"/>
                        <a:gd name="T6" fmla="*/ 0 w 990"/>
                        <a:gd name="T7" fmla="*/ 2 h 792"/>
                        <a:gd name="T8" fmla="*/ 1 w 990"/>
                        <a:gd name="T9" fmla="*/ 2 h 79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90"/>
                        <a:gd name="T16" fmla="*/ 0 h 792"/>
                        <a:gd name="T17" fmla="*/ 990 w 990"/>
                        <a:gd name="T18" fmla="*/ 792 h 79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90" h="792">
                          <a:moveTo>
                            <a:pt x="3" y="738"/>
                          </a:moveTo>
                          <a:lnTo>
                            <a:pt x="990" y="0"/>
                          </a:lnTo>
                          <a:lnTo>
                            <a:pt x="987" y="60"/>
                          </a:lnTo>
                          <a:lnTo>
                            <a:pt x="0" y="792"/>
                          </a:lnTo>
                          <a:lnTo>
                            <a:pt x="3" y="738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10" name="Freeform 1083">
                      <a:extLst>
                        <a:ext uri="{FF2B5EF4-FFF2-40B4-BE49-F238E27FC236}">
                          <a16:creationId xmlns:a16="http://schemas.microsoft.com/office/drawing/2014/main" id="{0870D0AD-E9E6-C245-6295-2034292F33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0" y="3084"/>
                      <a:ext cx="1571" cy="469"/>
                    </a:xfrm>
                    <a:custGeom>
                      <a:avLst/>
                      <a:gdLst>
                        <a:gd name="T0" fmla="*/ 1 w 2532"/>
                        <a:gd name="T1" fmla="*/ 0 h 723"/>
                        <a:gd name="T2" fmla="*/ 1 w 2532"/>
                        <a:gd name="T3" fmla="*/ 0 h 723"/>
                        <a:gd name="T4" fmla="*/ 4 w 2532"/>
                        <a:gd name="T5" fmla="*/ 2 h 723"/>
                        <a:gd name="T6" fmla="*/ 4 w 2532"/>
                        <a:gd name="T7" fmla="*/ 2 h 723"/>
                        <a:gd name="T8" fmla="*/ 0 w 2532"/>
                        <a:gd name="T9" fmla="*/ 1 h 723"/>
                        <a:gd name="T10" fmla="*/ 1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11" name="Freeform 1084">
                      <a:extLst>
                        <a:ext uri="{FF2B5EF4-FFF2-40B4-BE49-F238E27FC236}">
                          <a16:creationId xmlns:a16="http://schemas.microsoft.com/office/drawing/2014/main" id="{919ACDDD-D922-6486-A2BA-6EDF9E40715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1" y="2998"/>
                      <a:ext cx="17" cy="95"/>
                    </a:xfrm>
                    <a:custGeom>
                      <a:avLst/>
                      <a:gdLst>
                        <a:gd name="T0" fmla="*/ 1 w 26"/>
                        <a:gd name="T1" fmla="*/ 1 h 147"/>
                        <a:gd name="T2" fmla="*/ 1 w 26"/>
                        <a:gd name="T3" fmla="*/ 1 h 147"/>
                        <a:gd name="T4" fmla="*/ 0 w 26"/>
                        <a:gd name="T5" fmla="*/ 1 h 147"/>
                        <a:gd name="T6" fmla="*/ 1 w 26"/>
                        <a:gd name="T7" fmla="*/ 0 h 147"/>
                        <a:gd name="T8" fmla="*/ 1 w 26"/>
                        <a:gd name="T9" fmla="*/ 1 h 14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"/>
                        <a:gd name="T16" fmla="*/ 0 h 147"/>
                        <a:gd name="T17" fmla="*/ 26 w 26"/>
                        <a:gd name="T18" fmla="*/ 147 h 14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" h="147">
                          <a:moveTo>
                            <a:pt x="26" y="10"/>
                          </a:moveTo>
                          <a:lnTo>
                            <a:pt x="23" y="147"/>
                          </a:lnTo>
                          <a:lnTo>
                            <a:pt x="0" y="144"/>
                          </a:lnTo>
                          <a:lnTo>
                            <a:pt x="3" y="0"/>
                          </a:lnTo>
                          <a:lnTo>
                            <a:pt x="26" y="1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12" name="Freeform 1085">
                      <a:extLst>
                        <a:ext uri="{FF2B5EF4-FFF2-40B4-BE49-F238E27FC236}">
                          <a16:creationId xmlns:a16="http://schemas.microsoft.com/office/drawing/2014/main" id="{EC3DB7B8-9801-A094-FF9C-73A560581F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2" y="2611"/>
                      <a:ext cx="730" cy="393"/>
                    </a:xfrm>
                    <a:custGeom>
                      <a:avLst/>
                      <a:gdLst>
                        <a:gd name="T0" fmla="*/ 1 w 1176"/>
                        <a:gd name="T1" fmla="*/ 0 h 606"/>
                        <a:gd name="T2" fmla="*/ 0 w 1176"/>
                        <a:gd name="T3" fmla="*/ 1 h 606"/>
                        <a:gd name="T4" fmla="*/ 1 w 1176"/>
                        <a:gd name="T5" fmla="*/ 1 h 606"/>
                        <a:gd name="T6" fmla="*/ 1 w 1176"/>
                        <a:gd name="T7" fmla="*/ 1 h 606"/>
                        <a:gd name="T8" fmla="*/ 1 w 1176"/>
                        <a:gd name="T9" fmla="*/ 0 h 60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176"/>
                        <a:gd name="T16" fmla="*/ 0 h 606"/>
                        <a:gd name="T17" fmla="*/ 1176 w 1176"/>
                        <a:gd name="T18" fmla="*/ 606 h 60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176" h="606">
                          <a:moveTo>
                            <a:pt x="1170" y="0"/>
                          </a:moveTo>
                          <a:lnTo>
                            <a:pt x="0" y="597"/>
                          </a:lnTo>
                          <a:lnTo>
                            <a:pt x="30" y="606"/>
                          </a:lnTo>
                          <a:lnTo>
                            <a:pt x="1176" y="18"/>
                          </a:lnTo>
                          <a:lnTo>
                            <a:pt x="1170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13" name="Freeform 1086">
                      <a:extLst>
                        <a:ext uri="{FF2B5EF4-FFF2-40B4-BE49-F238E27FC236}">
                          <a16:creationId xmlns:a16="http://schemas.microsoft.com/office/drawing/2014/main" id="{C77726CB-81A9-B58F-379D-58BFB9706F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61" y="3018"/>
                      <a:ext cx="1490" cy="451"/>
                    </a:xfrm>
                    <a:custGeom>
                      <a:avLst/>
                      <a:gdLst>
                        <a:gd name="T0" fmla="*/ 1 w 2532"/>
                        <a:gd name="T1" fmla="*/ 0 h 723"/>
                        <a:gd name="T2" fmla="*/ 1 w 2532"/>
                        <a:gd name="T3" fmla="*/ 0 h 723"/>
                        <a:gd name="T4" fmla="*/ 1 w 2532"/>
                        <a:gd name="T5" fmla="*/ 1 h 723"/>
                        <a:gd name="T6" fmla="*/ 1 w 2532"/>
                        <a:gd name="T7" fmla="*/ 1 h 723"/>
                        <a:gd name="T8" fmla="*/ 0 w 2532"/>
                        <a:gd name="T9" fmla="*/ 1 h 723"/>
                        <a:gd name="T10" fmla="*/ 1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7214" name="Freeform 1087">
                      <a:extLst>
                        <a:ext uri="{FF2B5EF4-FFF2-40B4-BE49-F238E27FC236}">
                          <a16:creationId xmlns:a16="http://schemas.microsoft.com/office/drawing/2014/main" id="{21B2E7B1-50F6-654C-FC54-2454234C55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549" y="2986"/>
                      <a:ext cx="608" cy="467"/>
                    </a:xfrm>
                    <a:custGeom>
                      <a:avLst/>
                      <a:gdLst>
                        <a:gd name="T0" fmla="*/ 0 w 2532"/>
                        <a:gd name="T1" fmla="*/ 0 h 723"/>
                        <a:gd name="T2" fmla="*/ 0 w 2532"/>
                        <a:gd name="T3" fmla="*/ 0 h 723"/>
                        <a:gd name="T4" fmla="*/ 0 w 2532"/>
                        <a:gd name="T5" fmla="*/ 2 h 723"/>
                        <a:gd name="T6" fmla="*/ 0 w 2532"/>
                        <a:gd name="T7" fmla="*/ 2 h 723"/>
                        <a:gd name="T8" fmla="*/ 0 w 2532"/>
                        <a:gd name="T9" fmla="*/ 1 h 723"/>
                        <a:gd name="T10" fmla="*/ 0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87159" name="Group 983">
                  <a:extLst>
                    <a:ext uri="{FF2B5EF4-FFF2-40B4-BE49-F238E27FC236}">
                      <a16:creationId xmlns:a16="http://schemas.microsoft.com/office/drawing/2014/main" id="{6C54A9AC-24AE-9F13-89F5-7E60A9A7E90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011503" y="5607068"/>
                  <a:ext cx="171450" cy="348944"/>
                  <a:chOff x="4140" y="429"/>
                  <a:chExt cx="1425" cy="2396"/>
                </a:xfrm>
              </p:grpSpPr>
              <p:sp>
                <p:nvSpPr>
                  <p:cNvPr id="87160" name="Freeform 984">
                    <a:extLst>
                      <a:ext uri="{FF2B5EF4-FFF2-40B4-BE49-F238E27FC236}">
                        <a16:creationId xmlns:a16="http://schemas.microsoft.com/office/drawing/2014/main" id="{9AB3B105-7CFE-FEB9-6249-30656AA2F4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161" name="Rectangle 985">
                    <a:extLst>
                      <a:ext uri="{FF2B5EF4-FFF2-40B4-BE49-F238E27FC236}">
                        <a16:creationId xmlns:a16="http://schemas.microsoft.com/office/drawing/2014/main" id="{25B5D213-28EC-4740-8E19-34AA37434F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162" name="Freeform 986">
                    <a:extLst>
                      <a:ext uri="{FF2B5EF4-FFF2-40B4-BE49-F238E27FC236}">
                        <a16:creationId xmlns:a16="http://schemas.microsoft.com/office/drawing/2014/main" id="{ADE4C17B-7622-B0DC-22CB-7DE5957932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163" name="Freeform 987">
                    <a:extLst>
                      <a:ext uri="{FF2B5EF4-FFF2-40B4-BE49-F238E27FC236}">
                        <a16:creationId xmlns:a16="http://schemas.microsoft.com/office/drawing/2014/main" id="{2A775236-617E-F266-B08D-4177A8FFFE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164" name="Rectangle 988">
                    <a:extLst>
                      <a:ext uri="{FF2B5EF4-FFF2-40B4-BE49-F238E27FC236}">
                        <a16:creationId xmlns:a16="http://schemas.microsoft.com/office/drawing/2014/main" id="{B296BC20-EC12-2617-CB0C-BA5D0D3D8F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87165" name="Group 989">
                    <a:extLst>
                      <a:ext uri="{FF2B5EF4-FFF2-40B4-BE49-F238E27FC236}">
                        <a16:creationId xmlns:a16="http://schemas.microsoft.com/office/drawing/2014/main" id="{04B4ECC4-2CB2-255B-E3EF-0B7CB8D1A3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87190" name="AutoShape 990">
                      <a:extLst>
                        <a:ext uri="{FF2B5EF4-FFF2-40B4-BE49-F238E27FC236}">
                          <a16:creationId xmlns:a16="http://schemas.microsoft.com/office/drawing/2014/main" id="{7DA51C4B-83EC-7B1C-824B-D6CE70FF1F6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191" name="AutoShape 991">
                      <a:extLst>
                        <a:ext uri="{FF2B5EF4-FFF2-40B4-BE49-F238E27FC236}">
                          <a16:creationId xmlns:a16="http://schemas.microsoft.com/office/drawing/2014/main" id="{4EB7D864-AC96-1FD9-FAE2-778BAC763F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7166" name="Rectangle 992">
                    <a:extLst>
                      <a:ext uri="{FF2B5EF4-FFF2-40B4-BE49-F238E27FC236}">
                        <a16:creationId xmlns:a16="http://schemas.microsoft.com/office/drawing/2014/main" id="{C28200C2-1556-4AB1-0F23-73B90CA4CD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87167" name="Group 993">
                    <a:extLst>
                      <a:ext uri="{FF2B5EF4-FFF2-40B4-BE49-F238E27FC236}">
                        <a16:creationId xmlns:a16="http://schemas.microsoft.com/office/drawing/2014/main" id="{46011F2A-6E52-9897-D527-4CC57BFFE60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87188" name="AutoShape 994">
                      <a:extLst>
                        <a:ext uri="{FF2B5EF4-FFF2-40B4-BE49-F238E27FC236}">
                          <a16:creationId xmlns:a16="http://schemas.microsoft.com/office/drawing/2014/main" id="{63DD4AE8-BC77-B8C8-437F-B0CD2203ED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189" name="AutoShape 995">
                      <a:extLst>
                        <a:ext uri="{FF2B5EF4-FFF2-40B4-BE49-F238E27FC236}">
                          <a16:creationId xmlns:a16="http://schemas.microsoft.com/office/drawing/2014/main" id="{A572E3CD-5B7E-D794-4C66-A9100B6FC2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7168" name="Rectangle 996">
                    <a:extLst>
                      <a:ext uri="{FF2B5EF4-FFF2-40B4-BE49-F238E27FC236}">
                        <a16:creationId xmlns:a16="http://schemas.microsoft.com/office/drawing/2014/main" id="{810D99C1-C348-AAE0-2774-FDEAE17EB0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169" name="Rectangle 997">
                    <a:extLst>
                      <a:ext uri="{FF2B5EF4-FFF2-40B4-BE49-F238E27FC236}">
                        <a16:creationId xmlns:a16="http://schemas.microsoft.com/office/drawing/2014/main" id="{99ED853E-BABD-A6B7-2371-A25492CBBB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87170" name="Group 998">
                    <a:extLst>
                      <a:ext uri="{FF2B5EF4-FFF2-40B4-BE49-F238E27FC236}">
                        <a16:creationId xmlns:a16="http://schemas.microsoft.com/office/drawing/2014/main" id="{800A7F0B-80C7-9C68-5D00-DE6F4D3D00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87186" name="AutoShape 999">
                      <a:extLst>
                        <a:ext uri="{FF2B5EF4-FFF2-40B4-BE49-F238E27FC236}">
                          <a16:creationId xmlns:a16="http://schemas.microsoft.com/office/drawing/2014/main" id="{2C765685-F3FB-58B1-C98C-9622126183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187" name="AutoShape 1000">
                      <a:extLst>
                        <a:ext uri="{FF2B5EF4-FFF2-40B4-BE49-F238E27FC236}">
                          <a16:creationId xmlns:a16="http://schemas.microsoft.com/office/drawing/2014/main" id="{D4FC9190-26FE-4A5B-4962-9A78586810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7171" name="Freeform 1001">
                    <a:extLst>
                      <a:ext uri="{FF2B5EF4-FFF2-40B4-BE49-F238E27FC236}">
                        <a16:creationId xmlns:a16="http://schemas.microsoft.com/office/drawing/2014/main" id="{5F56163E-336B-E08C-F7B3-5BDACD87B7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87172" name="Group 1002">
                    <a:extLst>
                      <a:ext uri="{FF2B5EF4-FFF2-40B4-BE49-F238E27FC236}">
                        <a16:creationId xmlns:a16="http://schemas.microsoft.com/office/drawing/2014/main" id="{801F7644-D5FD-E64E-10D4-19D7B58CAB7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87184" name="AutoShape 1003">
                      <a:extLst>
                        <a:ext uri="{FF2B5EF4-FFF2-40B4-BE49-F238E27FC236}">
                          <a16:creationId xmlns:a16="http://schemas.microsoft.com/office/drawing/2014/main" id="{E9EA1BC9-D05C-824D-9165-74556CC4F2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87185" name="AutoShape 1004">
                      <a:extLst>
                        <a:ext uri="{FF2B5EF4-FFF2-40B4-BE49-F238E27FC236}">
                          <a16:creationId xmlns:a16="http://schemas.microsoft.com/office/drawing/2014/main" id="{48B74B96-CC46-240C-BDCC-5C71C860D5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87173" name="Rectangle 1005">
                    <a:extLst>
                      <a:ext uri="{FF2B5EF4-FFF2-40B4-BE49-F238E27FC236}">
                        <a16:creationId xmlns:a16="http://schemas.microsoft.com/office/drawing/2014/main" id="{8CCB05A3-3004-B9E1-1F99-8D0B7A0AE4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174" name="Freeform 1006">
                    <a:extLst>
                      <a:ext uri="{FF2B5EF4-FFF2-40B4-BE49-F238E27FC236}">
                        <a16:creationId xmlns:a16="http://schemas.microsoft.com/office/drawing/2014/main" id="{41B83DAB-1ED2-716E-4846-86373EC37A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175" name="Freeform 1007">
                    <a:extLst>
                      <a:ext uri="{FF2B5EF4-FFF2-40B4-BE49-F238E27FC236}">
                        <a16:creationId xmlns:a16="http://schemas.microsoft.com/office/drawing/2014/main" id="{4D8FF597-7F36-CAA3-BFDD-5683ADFC30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176" name="Oval 1008">
                    <a:extLst>
                      <a:ext uri="{FF2B5EF4-FFF2-40B4-BE49-F238E27FC236}">
                        <a16:creationId xmlns:a16="http://schemas.microsoft.com/office/drawing/2014/main" id="{878E9729-15D3-3A76-0F96-653187FA35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177" name="Freeform 1009">
                    <a:extLst>
                      <a:ext uri="{FF2B5EF4-FFF2-40B4-BE49-F238E27FC236}">
                        <a16:creationId xmlns:a16="http://schemas.microsoft.com/office/drawing/2014/main" id="{025A0E0A-6C1E-4BE5-AD37-78D820E28E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178" name="AutoShape 1010">
                    <a:extLst>
                      <a:ext uri="{FF2B5EF4-FFF2-40B4-BE49-F238E27FC236}">
                        <a16:creationId xmlns:a16="http://schemas.microsoft.com/office/drawing/2014/main" id="{74A3036D-BB89-A385-8ACF-C85BE526BE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179" name="AutoShape 1011">
                    <a:extLst>
                      <a:ext uri="{FF2B5EF4-FFF2-40B4-BE49-F238E27FC236}">
                        <a16:creationId xmlns:a16="http://schemas.microsoft.com/office/drawing/2014/main" id="{852DCE66-86FA-E38B-FC5C-4FAE07B978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180" name="Oval 1012">
                    <a:extLst>
                      <a:ext uri="{FF2B5EF4-FFF2-40B4-BE49-F238E27FC236}">
                        <a16:creationId xmlns:a16="http://schemas.microsoft.com/office/drawing/2014/main" id="{7135A3BF-D4AE-DC46-5FB9-836F2DB830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181" name="Oval 1013">
                    <a:extLst>
                      <a:ext uri="{FF2B5EF4-FFF2-40B4-BE49-F238E27FC236}">
                        <a16:creationId xmlns:a16="http://schemas.microsoft.com/office/drawing/2014/main" id="{BAD9B4F3-B0E5-03D9-C78F-9AA28579CA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350">
                      <a:solidFill>
                        <a:srgbClr val="FF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182" name="Oval 1014">
                    <a:extLst>
                      <a:ext uri="{FF2B5EF4-FFF2-40B4-BE49-F238E27FC236}">
                        <a16:creationId xmlns:a16="http://schemas.microsoft.com/office/drawing/2014/main" id="{4084617D-D891-3DCD-949E-8A02393E74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7183" name="Rectangle 1015">
                    <a:extLst>
                      <a:ext uri="{FF2B5EF4-FFF2-40B4-BE49-F238E27FC236}">
                        <a16:creationId xmlns:a16="http://schemas.microsoft.com/office/drawing/2014/main" id="{F726B816-7EC5-DA36-2AE3-FB55B98ABC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9" name="Group 1023">
              <a:extLst>
                <a:ext uri="{FF2B5EF4-FFF2-40B4-BE49-F238E27FC236}">
                  <a16:creationId xmlns:a16="http://schemas.microsoft.com/office/drawing/2014/main" id="{BDBB6ADB-1AF9-36A7-8092-36F1BF40CBE9}"/>
                </a:ext>
              </a:extLst>
            </p:cNvPr>
            <p:cNvGrpSpPr/>
            <p:nvPr/>
          </p:nvGrpSpPr>
          <p:grpSpPr>
            <a:xfrm>
              <a:off x="5682532" y="3389571"/>
              <a:ext cx="2655296" cy="2800300"/>
              <a:chOff x="7619038" y="2102861"/>
              <a:chExt cx="3540395" cy="3733733"/>
            </a:xfrm>
          </p:grpSpPr>
          <p:sp>
            <p:nvSpPr>
              <p:cNvPr id="11" name="Line 426">
                <a:extLst>
                  <a:ext uri="{FF2B5EF4-FFF2-40B4-BE49-F238E27FC236}">
                    <a16:creationId xmlns:a16="http://schemas.microsoft.com/office/drawing/2014/main" id="{18D03FB8-99DF-DFC3-2FC1-F7BE68727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3016" y="2695257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2" name="Group 783">
                <a:extLst>
                  <a:ext uri="{FF2B5EF4-FFF2-40B4-BE49-F238E27FC236}">
                    <a16:creationId xmlns:a16="http://schemas.microsoft.com/office/drawing/2014/main" id="{43D23CBF-1F7A-D434-D5C2-F3C4CC90E5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5854" y="2304274"/>
                <a:ext cx="298450" cy="464008"/>
                <a:chOff x="3130" y="3288"/>
                <a:chExt cx="410" cy="742"/>
              </a:xfrm>
            </p:grpSpPr>
            <p:sp>
              <p:nvSpPr>
                <p:cNvPr id="87138" name="Line 270">
                  <a:extLst>
                    <a:ext uri="{FF2B5EF4-FFF2-40B4-BE49-F238E27FC236}">
                      <a16:creationId xmlns:a16="http://schemas.microsoft.com/office/drawing/2014/main" id="{78CBC1C0-2C21-374C-D615-F81E2AE732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39" name="Line 271">
                  <a:extLst>
                    <a:ext uri="{FF2B5EF4-FFF2-40B4-BE49-F238E27FC236}">
                      <a16:creationId xmlns:a16="http://schemas.microsoft.com/office/drawing/2014/main" id="{98F9242F-5309-FCE1-96AC-A6337FB209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0" name="Line 272">
                  <a:extLst>
                    <a:ext uri="{FF2B5EF4-FFF2-40B4-BE49-F238E27FC236}">
                      <a16:creationId xmlns:a16="http://schemas.microsoft.com/office/drawing/2014/main" id="{7B2D5C3C-1856-FBF6-A638-EE0BA8BAFB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1" name="Line 273">
                  <a:extLst>
                    <a:ext uri="{FF2B5EF4-FFF2-40B4-BE49-F238E27FC236}">
                      <a16:creationId xmlns:a16="http://schemas.microsoft.com/office/drawing/2014/main" id="{4B8BAC7E-8C26-31EA-74E9-68621A5158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2" name="Line 274">
                  <a:extLst>
                    <a:ext uri="{FF2B5EF4-FFF2-40B4-BE49-F238E27FC236}">
                      <a16:creationId xmlns:a16="http://schemas.microsoft.com/office/drawing/2014/main" id="{A377B35A-BD32-1B4C-6EE0-58FBC18FDA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3" name="Line 275">
                  <a:extLst>
                    <a:ext uri="{FF2B5EF4-FFF2-40B4-BE49-F238E27FC236}">
                      <a16:creationId xmlns:a16="http://schemas.microsoft.com/office/drawing/2014/main" id="{E0F0545B-A8BC-6F96-4BF7-E8ADDDA418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4" name="Line 276">
                  <a:extLst>
                    <a:ext uri="{FF2B5EF4-FFF2-40B4-BE49-F238E27FC236}">
                      <a16:creationId xmlns:a16="http://schemas.microsoft.com/office/drawing/2014/main" id="{22F271F6-30C5-752D-E2A6-81A1A3919B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5" name="Line 277">
                  <a:extLst>
                    <a:ext uri="{FF2B5EF4-FFF2-40B4-BE49-F238E27FC236}">
                      <a16:creationId xmlns:a16="http://schemas.microsoft.com/office/drawing/2014/main" id="{4CE57240-A88E-DF1D-98DD-7DF6023BE1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6" name="Line 278">
                  <a:extLst>
                    <a:ext uri="{FF2B5EF4-FFF2-40B4-BE49-F238E27FC236}">
                      <a16:creationId xmlns:a16="http://schemas.microsoft.com/office/drawing/2014/main" id="{DEE81E7D-EEE3-5327-4B06-73ED2CC172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7" name="Line 279">
                  <a:extLst>
                    <a:ext uri="{FF2B5EF4-FFF2-40B4-BE49-F238E27FC236}">
                      <a16:creationId xmlns:a16="http://schemas.microsoft.com/office/drawing/2014/main" id="{1E156D58-1B9F-9BE7-92EE-B573D9BDEF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8" name="Line 280">
                  <a:extLst>
                    <a:ext uri="{FF2B5EF4-FFF2-40B4-BE49-F238E27FC236}">
                      <a16:creationId xmlns:a16="http://schemas.microsoft.com/office/drawing/2014/main" id="{A65963E8-D0FA-8CB0-E402-F22006D43B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49" name="Line 281">
                  <a:extLst>
                    <a:ext uri="{FF2B5EF4-FFF2-40B4-BE49-F238E27FC236}">
                      <a16:creationId xmlns:a16="http://schemas.microsoft.com/office/drawing/2014/main" id="{F29AD809-4BB4-EF10-5375-9540154B41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50" name="Line 282">
                  <a:extLst>
                    <a:ext uri="{FF2B5EF4-FFF2-40B4-BE49-F238E27FC236}">
                      <a16:creationId xmlns:a16="http://schemas.microsoft.com/office/drawing/2014/main" id="{57BE6762-822D-57CE-8879-0D4B9B9637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51" name="Line 283">
                  <a:extLst>
                    <a:ext uri="{FF2B5EF4-FFF2-40B4-BE49-F238E27FC236}">
                      <a16:creationId xmlns:a16="http://schemas.microsoft.com/office/drawing/2014/main" id="{DF256511-7840-EA59-03B8-831180A187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87152" name="Line 284">
                  <a:extLst>
                    <a:ext uri="{FF2B5EF4-FFF2-40B4-BE49-F238E27FC236}">
                      <a16:creationId xmlns:a16="http://schemas.microsoft.com/office/drawing/2014/main" id="{432A8FE1-7C04-9022-D989-687668B9F3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</p:grpSp>
          <p:pic>
            <p:nvPicPr>
              <p:cNvPr id="13" name="Picture 777" descr="access_point_stylized_small">
                <a:extLst>
                  <a:ext uri="{FF2B5EF4-FFF2-40B4-BE49-F238E27FC236}">
                    <a16:creationId xmlns:a16="http://schemas.microsoft.com/office/drawing/2014/main" id="{8CF0EBDB-6826-B592-3F6A-9859369C77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038" y="3856797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780" descr="access_point_stylized_small">
                <a:extLst>
                  <a:ext uri="{FF2B5EF4-FFF2-40B4-BE49-F238E27FC236}">
                    <a16:creationId xmlns:a16="http://schemas.microsoft.com/office/drawing/2014/main" id="{C6753075-8D28-A9EB-34B2-CCF0033E0B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5766" y="5519130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5" name="Group 470">
                <a:extLst>
                  <a:ext uri="{FF2B5EF4-FFF2-40B4-BE49-F238E27FC236}">
                    <a16:creationId xmlns:a16="http://schemas.microsoft.com/office/drawing/2014/main" id="{980F1F04-58B1-4CBE-C072-646F3D2EC430}"/>
                  </a:ext>
                </a:extLst>
              </p:cNvPr>
              <p:cNvGrpSpPr/>
              <p:nvPr/>
            </p:nvGrpSpPr>
            <p:grpSpPr>
              <a:xfrm>
                <a:off x="9788714" y="4984881"/>
                <a:ext cx="393760" cy="218578"/>
                <a:chOff x="7493876" y="2774731"/>
                <a:chExt cx="1481958" cy="894622"/>
              </a:xfrm>
            </p:grpSpPr>
            <p:sp>
              <p:nvSpPr>
                <p:cNvPr id="87131" name="Freeform 471">
                  <a:extLst>
                    <a:ext uri="{FF2B5EF4-FFF2-40B4-BE49-F238E27FC236}">
                      <a16:creationId xmlns:a16="http://schemas.microsoft.com/office/drawing/2014/main" id="{04BF27C8-FB8D-92DA-3B91-C7840B06A09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132" name="Oval 472">
                  <a:extLst>
                    <a:ext uri="{FF2B5EF4-FFF2-40B4-BE49-F238E27FC236}">
                      <a16:creationId xmlns:a16="http://schemas.microsoft.com/office/drawing/2014/main" id="{D2DB7B91-957B-E918-E303-0EACC8274698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133" name="Group 473">
                  <a:extLst>
                    <a:ext uri="{FF2B5EF4-FFF2-40B4-BE49-F238E27FC236}">
                      <a16:creationId xmlns:a16="http://schemas.microsoft.com/office/drawing/2014/main" id="{24694BA2-1D63-82D8-68E5-8269AC222B13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134" name="Freeform 474">
                    <a:extLst>
                      <a:ext uri="{FF2B5EF4-FFF2-40B4-BE49-F238E27FC236}">
                        <a16:creationId xmlns:a16="http://schemas.microsoft.com/office/drawing/2014/main" id="{055E649C-C24B-CB4F-7D69-A61AD4AE84A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35" name="Freeform 475">
                    <a:extLst>
                      <a:ext uri="{FF2B5EF4-FFF2-40B4-BE49-F238E27FC236}">
                        <a16:creationId xmlns:a16="http://schemas.microsoft.com/office/drawing/2014/main" id="{B36D9278-DEE3-FBA9-4685-4F93DECDFD5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36" name="Freeform 476">
                    <a:extLst>
                      <a:ext uri="{FF2B5EF4-FFF2-40B4-BE49-F238E27FC236}">
                        <a16:creationId xmlns:a16="http://schemas.microsoft.com/office/drawing/2014/main" id="{DB1E5012-2BD1-B9FC-EFDE-3019CA99BBE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37" name="Freeform 477">
                    <a:extLst>
                      <a:ext uri="{FF2B5EF4-FFF2-40B4-BE49-F238E27FC236}">
                        <a16:creationId xmlns:a16="http://schemas.microsoft.com/office/drawing/2014/main" id="{37531CA0-2FDB-6C7B-7519-76A82FC0A77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16" name="Group 519">
                <a:extLst>
                  <a:ext uri="{FF2B5EF4-FFF2-40B4-BE49-F238E27FC236}">
                    <a16:creationId xmlns:a16="http://schemas.microsoft.com/office/drawing/2014/main" id="{4167429B-AE79-6273-8AB0-4713EBB5FCB9}"/>
                  </a:ext>
                </a:extLst>
              </p:cNvPr>
              <p:cNvGrpSpPr/>
              <p:nvPr/>
            </p:nvGrpSpPr>
            <p:grpSpPr>
              <a:xfrm>
                <a:off x="9854521" y="5333935"/>
                <a:ext cx="309740" cy="190838"/>
                <a:chOff x="3668110" y="2448910"/>
                <a:chExt cx="3794234" cy="2165130"/>
              </a:xfrm>
            </p:grpSpPr>
            <p:sp>
              <p:nvSpPr>
                <p:cNvPr id="87124" name="Rectangle 520">
                  <a:extLst>
                    <a:ext uri="{FF2B5EF4-FFF2-40B4-BE49-F238E27FC236}">
                      <a16:creationId xmlns:a16="http://schemas.microsoft.com/office/drawing/2014/main" id="{6DEF8A30-F396-E4B8-8A7D-70E0DBDF452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7125" name="Freeform 521">
                  <a:extLst>
                    <a:ext uri="{FF2B5EF4-FFF2-40B4-BE49-F238E27FC236}">
                      <a16:creationId xmlns:a16="http://schemas.microsoft.com/office/drawing/2014/main" id="{B63936ED-DF2B-1D51-3A35-AF2941C1B8F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87126" name="Group 522">
                  <a:extLst>
                    <a:ext uri="{FF2B5EF4-FFF2-40B4-BE49-F238E27FC236}">
                      <a16:creationId xmlns:a16="http://schemas.microsoft.com/office/drawing/2014/main" id="{C83D9406-7613-B057-A1B2-27EE7F5DC5A3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87127" name="Freeform 523">
                    <a:extLst>
                      <a:ext uri="{FF2B5EF4-FFF2-40B4-BE49-F238E27FC236}">
                        <a16:creationId xmlns:a16="http://schemas.microsoft.com/office/drawing/2014/main" id="{34FEE7AC-B848-8481-B6C2-36B45FDB1414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28" name="Freeform 524">
                    <a:extLst>
                      <a:ext uri="{FF2B5EF4-FFF2-40B4-BE49-F238E27FC236}">
                        <a16:creationId xmlns:a16="http://schemas.microsoft.com/office/drawing/2014/main" id="{D0A0265B-CD79-633A-BEA2-F8D6B8EEFFE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29" name="Freeform 525">
                    <a:extLst>
                      <a:ext uri="{FF2B5EF4-FFF2-40B4-BE49-F238E27FC236}">
                        <a16:creationId xmlns:a16="http://schemas.microsoft.com/office/drawing/2014/main" id="{CDBC729E-88E3-954E-5E0F-8E3C2E14DC1B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30" name="Freeform 526">
                    <a:extLst>
                      <a:ext uri="{FF2B5EF4-FFF2-40B4-BE49-F238E27FC236}">
                        <a16:creationId xmlns:a16="http://schemas.microsoft.com/office/drawing/2014/main" id="{21A15D74-639A-523A-9083-C71B404BD563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17" name="Group 478">
                <a:extLst>
                  <a:ext uri="{FF2B5EF4-FFF2-40B4-BE49-F238E27FC236}">
                    <a16:creationId xmlns:a16="http://schemas.microsoft.com/office/drawing/2014/main" id="{E69241B9-34BD-815E-3148-05FE43BE4D38}"/>
                  </a:ext>
                </a:extLst>
              </p:cNvPr>
              <p:cNvGrpSpPr/>
              <p:nvPr/>
            </p:nvGrpSpPr>
            <p:grpSpPr>
              <a:xfrm>
                <a:off x="8681775" y="4962318"/>
                <a:ext cx="393760" cy="218578"/>
                <a:chOff x="7493876" y="2774731"/>
                <a:chExt cx="1481958" cy="894622"/>
              </a:xfrm>
            </p:grpSpPr>
            <p:sp>
              <p:nvSpPr>
                <p:cNvPr id="87117" name="Freeform 479">
                  <a:extLst>
                    <a:ext uri="{FF2B5EF4-FFF2-40B4-BE49-F238E27FC236}">
                      <a16:creationId xmlns:a16="http://schemas.microsoft.com/office/drawing/2014/main" id="{8C4584DF-CBB1-5961-15C0-949904D4641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118" name="Oval 480">
                  <a:extLst>
                    <a:ext uri="{FF2B5EF4-FFF2-40B4-BE49-F238E27FC236}">
                      <a16:creationId xmlns:a16="http://schemas.microsoft.com/office/drawing/2014/main" id="{BDD1E84F-33FE-04E8-CF08-9006A5D5080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119" name="Group 481">
                  <a:extLst>
                    <a:ext uri="{FF2B5EF4-FFF2-40B4-BE49-F238E27FC236}">
                      <a16:creationId xmlns:a16="http://schemas.microsoft.com/office/drawing/2014/main" id="{CEAA99A7-1F69-52F3-27F9-7DA66FBA17F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120" name="Freeform 482">
                    <a:extLst>
                      <a:ext uri="{FF2B5EF4-FFF2-40B4-BE49-F238E27FC236}">
                        <a16:creationId xmlns:a16="http://schemas.microsoft.com/office/drawing/2014/main" id="{A09D7158-3D51-D27F-4302-2F21C9AAAA2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21" name="Freeform 483">
                    <a:extLst>
                      <a:ext uri="{FF2B5EF4-FFF2-40B4-BE49-F238E27FC236}">
                        <a16:creationId xmlns:a16="http://schemas.microsoft.com/office/drawing/2014/main" id="{3B408EBF-62FE-3D4F-0FEA-A377429E3D5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22" name="Freeform 484">
                    <a:extLst>
                      <a:ext uri="{FF2B5EF4-FFF2-40B4-BE49-F238E27FC236}">
                        <a16:creationId xmlns:a16="http://schemas.microsoft.com/office/drawing/2014/main" id="{9EACA5D3-F07A-129D-19D9-0ED2CA91928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23" name="Freeform 485">
                    <a:extLst>
                      <a:ext uri="{FF2B5EF4-FFF2-40B4-BE49-F238E27FC236}">
                        <a16:creationId xmlns:a16="http://schemas.microsoft.com/office/drawing/2014/main" id="{9B8F5BD8-E04A-CD56-9DE0-592596B58BE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18" name="Group 528">
                <a:extLst>
                  <a:ext uri="{FF2B5EF4-FFF2-40B4-BE49-F238E27FC236}">
                    <a16:creationId xmlns:a16="http://schemas.microsoft.com/office/drawing/2014/main" id="{D5F5E8D3-5CFF-0402-C29B-DC666A151C50}"/>
                  </a:ext>
                </a:extLst>
              </p:cNvPr>
              <p:cNvGrpSpPr/>
              <p:nvPr/>
            </p:nvGrpSpPr>
            <p:grpSpPr>
              <a:xfrm>
                <a:off x="8316676" y="5189331"/>
                <a:ext cx="309740" cy="190838"/>
                <a:chOff x="3668110" y="2448910"/>
                <a:chExt cx="3794234" cy="2165130"/>
              </a:xfrm>
            </p:grpSpPr>
            <p:sp>
              <p:nvSpPr>
                <p:cNvPr id="87110" name="Rectangle 529">
                  <a:extLst>
                    <a:ext uri="{FF2B5EF4-FFF2-40B4-BE49-F238E27FC236}">
                      <a16:creationId xmlns:a16="http://schemas.microsoft.com/office/drawing/2014/main" id="{8ED4C539-A289-E9F0-BAFD-F7A7F2EADA47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7111" name="Freeform 530">
                  <a:extLst>
                    <a:ext uri="{FF2B5EF4-FFF2-40B4-BE49-F238E27FC236}">
                      <a16:creationId xmlns:a16="http://schemas.microsoft.com/office/drawing/2014/main" id="{3EC6D71E-DB2D-7DDE-79E6-865A45637E2B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87112" name="Group 531">
                  <a:extLst>
                    <a:ext uri="{FF2B5EF4-FFF2-40B4-BE49-F238E27FC236}">
                      <a16:creationId xmlns:a16="http://schemas.microsoft.com/office/drawing/2014/main" id="{D3C8E798-268B-566B-08B8-1346632E8891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87113" name="Freeform 532">
                    <a:extLst>
                      <a:ext uri="{FF2B5EF4-FFF2-40B4-BE49-F238E27FC236}">
                        <a16:creationId xmlns:a16="http://schemas.microsoft.com/office/drawing/2014/main" id="{40846241-744E-A63C-3C56-935E8D48D27D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14" name="Freeform 533">
                    <a:extLst>
                      <a:ext uri="{FF2B5EF4-FFF2-40B4-BE49-F238E27FC236}">
                        <a16:creationId xmlns:a16="http://schemas.microsoft.com/office/drawing/2014/main" id="{1C61D6D5-D85F-CC6D-675D-582D80774AC9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15" name="Freeform 534">
                    <a:extLst>
                      <a:ext uri="{FF2B5EF4-FFF2-40B4-BE49-F238E27FC236}">
                        <a16:creationId xmlns:a16="http://schemas.microsoft.com/office/drawing/2014/main" id="{1FE81554-4FC9-0D84-DB87-5D663BAA5A4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16" name="Freeform 535">
                    <a:extLst>
                      <a:ext uri="{FF2B5EF4-FFF2-40B4-BE49-F238E27FC236}">
                        <a16:creationId xmlns:a16="http://schemas.microsoft.com/office/drawing/2014/main" id="{BB75B2C5-78DC-4129-023F-4835ED7D3B70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19" name="Group 406">
                <a:extLst>
                  <a:ext uri="{FF2B5EF4-FFF2-40B4-BE49-F238E27FC236}">
                    <a16:creationId xmlns:a16="http://schemas.microsoft.com/office/drawing/2014/main" id="{3BFF132D-5029-C464-CCE7-C473119529DB}"/>
                  </a:ext>
                </a:extLst>
              </p:cNvPr>
              <p:cNvGrpSpPr/>
              <p:nvPr/>
            </p:nvGrpSpPr>
            <p:grpSpPr>
              <a:xfrm>
                <a:off x="8444983" y="2807207"/>
                <a:ext cx="353678" cy="168275"/>
                <a:chOff x="7493876" y="2774731"/>
                <a:chExt cx="1481958" cy="894622"/>
              </a:xfrm>
            </p:grpSpPr>
            <p:sp>
              <p:nvSpPr>
                <p:cNvPr id="87103" name="Freeform 407">
                  <a:extLst>
                    <a:ext uri="{FF2B5EF4-FFF2-40B4-BE49-F238E27FC236}">
                      <a16:creationId xmlns:a16="http://schemas.microsoft.com/office/drawing/2014/main" id="{1B84E067-9A03-F012-F496-190404603A7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104" name="Oval 408">
                  <a:extLst>
                    <a:ext uri="{FF2B5EF4-FFF2-40B4-BE49-F238E27FC236}">
                      <a16:creationId xmlns:a16="http://schemas.microsoft.com/office/drawing/2014/main" id="{97C4057F-F7AC-8095-250F-B483E056CD1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105" name="Group 409">
                  <a:extLst>
                    <a:ext uri="{FF2B5EF4-FFF2-40B4-BE49-F238E27FC236}">
                      <a16:creationId xmlns:a16="http://schemas.microsoft.com/office/drawing/2014/main" id="{46725968-9AB9-4823-3265-E14383C464C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106" name="Freeform 410">
                    <a:extLst>
                      <a:ext uri="{FF2B5EF4-FFF2-40B4-BE49-F238E27FC236}">
                        <a16:creationId xmlns:a16="http://schemas.microsoft.com/office/drawing/2014/main" id="{2643DF95-04C2-E7A5-275C-891E2A1F26E8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07" name="Freeform 411">
                    <a:extLst>
                      <a:ext uri="{FF2B5EF4-FFF2-40B4-BE49-F238E27FC236}">
                        <a16:creationId xmlns:a16="http://schemas.microsoft.com/office/drawing/2014/main" id="{A191B0E5-8FB0-1C0E-F2BC-2ED93AB12F7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08" name="Freeform 412">
                    <a:extLst>
                      <a:ext uri="{FF2B5EF4-FFF2-40B4-BE49-F238E27FC236}">
                        <a16:creationId xmlns:a16="http://schemas.microsoft.com/office/drawing/2014/main" id="{DDFCA839-7259-D29E-FD97-D1868B624FB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09" name="Freeform 413">
                    <a:extLst>
                      <a:ext uri="{FF2B5EF4-FFF2-40B4-BE49-F238E27FC236}">
                        <a16:creationId xmlns:a16="http://schemas.microsoft.com/office/drawing/2014/main" id="{FCE004FD-48BB-A295-5C41-998D3C22BCF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0" name="Group 414">
                <a:extLst>
                  <a:ext uri="{FF2B5EF4-FFF2-40B4-BE49-F238E27FC236}">
                    <a16:creationId xmlns:a16="http://schemas.microsoft.com/office/drawing/2014/main" id="{7E957BAE-9B93-DD67-E512-9E5C600CC0CF}"/>
                  </a:ext>
                </a:extLst>
              </p:cNvPr>
              <p:cNvGrpSpPr/>
              <p:nvPr/>
            </p:nvGrpSpPr>
            <p:grpSpPr>
              <a:xfrm>
                <a:off x="8055226" y="3960892"/>
                <a:ext cx="354986" cy="175668"/>
                <a:chOff x="7493876" y="2774731"/>
                <a:chExt cx="1481958" cy="894622"/>
              </a:xfrm>
            </p:grpSpPr>
            <p:sp>
              <p:nvSpPr>
                <p:cNvPr id="87096" name="Freeform 415">
                  <a:extLst>
                    <a:ext uri="{FF2B5EF4-FFF2-40B4-BE49-F238E27FC236}">
                      <a16:creationId xmlns:a16="http://schemas.microsoft.com/office/drawing/2014/main" id="{8EA0FBE1-8019-D888-DFCE-4B038B13B7A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097" name="Oval 416">
                  <a:extLst>
                    <a:ext uri="{FF2B5EF4-FFF2-40B4-BE49-F238E27FC236}">
                      <a16:creationId xmlns:a16="http://schemas.microsoft.com/office/drawing/2014/main" id="{FAD750E2-78FC-FB3F-8753-043C5EB2B90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098" name="Group 417">
                  <a:extLst>
                    <a:ext uri="{FF2B5EF4-FFF2-40B4-BE49-F238E27FC236}">
                      <a16:creationId xmlns:a16="http://schemas.microsoft.com/office/drawing/2014/main" id="{0D951DCE-5E90-4FE2-68BE-81043634868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099" name="Freeform 418">
                    <a:extLst>
                      <a:ext uri="{FF2B5EF4-FFF2-40B4-BE49-F238E27FC236}">
                        <a16:creationId xmlns:a16="http://schemas.microsoft.com/office/drawing/2014/main" id="{135BE5DB-DD3B-B33F-2634-9D21F71B320C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00" name="Freeform 419">
                    <a:extLst>
                      <a:ext uri="{FF2B5EF4-FFF2-40B4-BE49-F238E27FC236}">
                        <a16:creationId xmlns:a16="http://schemas.microsoft.com/office/drawing/2014/main" id="{30E0629D-F39B-3895-D68E-EF254FA28F5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01" name="Freeform 420">
                    <a:extLst>
                      <a:ext uri="{FF2B5EF4-FFF2-40B4-BE49-F238E27FC236}">
                        <a16:creationId xmlns:a16="http://schemas.microsoft.com/office/drawing/2014/main" id="{C7743E91-40EA-6944-0296-81C4E17C6F1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102" name="Freeform 421">
                    <a:extLst>
                      <a:ext uri="{FF2B5EF4-FFF2-40B4-BE49-F238E27FC236}">
                        <a16:creationId xmlns:a16="http://schemas.microsoft.com/office/drawing/2014/main" id="{D5E84CAD-3EC1-9A58-AA4F-BB5E75FC08E1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1" name="Group 454">
                <a:extLst>
                  <a:ext uri="{FF2B5EF4-FFF2-40B4-BE49-F238E27FC236}">
                    <a16:creationId xmlns:a16="http://schemas.microsoft.com/office/drawing/2014/main" id="{2DDEC86D-AE1F-6691-E27B-FDA0EFBCD45E}"/>
                  </a:ext>
                </a:extLst>
              </p:cNvPr>
              <p:cNvGrpSpPr/>
              <p:nvPr/>
            </p:nvGrpSpPr>
            <p:grpSpPr>
              <a:xfrm>
                <a:off x="10889241" y="3596263"/>
                <a:ext cx="170989" cy="97052"/>
                <a:chOff x="7493876" y="2774731"/>
                <a:chExt cx="1481958" cy="894622"/>
              </a:xfrm>
            </p:grpSpPr>
            <p:sp>
              <p:nvSpPr>
                <p:cNvPr id="87089" name="Freeform 455">
                  <a:extLst>
                    <a:ext uri="{FF2B5EF4-FFF2-40B4-BE49-F238E27FC236}">
                      <a16:creationId xmlns:a16="http://schemas.microsoft.com/office/drawing/2014/main" id="{291FD5F7-40FD-DBE8-7360-CD3DE9BEBCA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090" name="Oval 456">
                  <a:extLst>
                    <a:ext uri="{FF2B5EF4-FFF2-40B4-BE49-F238E27FC236}">
                      <a16:creationId xmlns:a16="http://schemas.microsoft.com/office/drawing/2014/main" id="{811DBB97-B45E-8EFA-7925-A90C4EDF847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091" name="Group 457">
                  <a:extLst>
                    <a:ext uri="{FF2B5EF4-FFF2-40B4-BE49-F238E27FC236}">
                      <a16:creationId xmlns:a16="http://schemas.microsoft.com/office/drawing/2014/main" id="{E74B757D-A066-7F94-4438-D78D6AFBDA2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092" name="Freeform 458">
                    <a:extLst>
                      <a:ext uri="{FF2B5EF4-FFF2-40B4-BE49-F238E27FC236}">
                        <a16:creationId xmlns:a16="http://schemas.microsoft.com/office/drawing/2014/main" id="{D3C286F0-2EAA-7BD7-2EC5-1B6737B0B2EF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93" name="Freeform 459">
                    <a:extLst>
                      <a:ext uri="{FF2B5EF4-FFF2-40B4-BE49-F238E27FC236}">
                        <a16:creationId xmlns:a16="http://schemas.microsoft.com/office/drawing/2014/main" id="{B8C91FC5-5512-A755-7E64-B1D983040A8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94" name="Freeform 460">
                    <a:extLst>
                      <a:ext uri="{FF2B5EF4-FFF2-40B4-BE49-F238E27FC236}">
                        <a16:creationId xmlns:a16="http://schemas.microsoft.com/office/drawing/2014/main" id="{FF61E76B-04AD-5F36-64B5-6D9CFA8AE26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95" name="Freeform 461">
                    <a:extLst>
                      <a:ext uri="{FF2B5EF4-FFF2-40B4-BE49-F238E27FC236}">
                        <a16:creationId xmlns:a16="http://schemas.microsoft.com/office/drawing/2014/main" id="{9632B816-00A7-655E-7259-A2EEC332481F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2" name="Group 614">
                <a:extLst>
                  <a:ext uri="{FF2B5EF4-FFF2-40B4-BE49-F238E27FC236}">
                    <a16:creationId xmlns:a16="http://schemas.microsoft.com/office/drawing/2014/main" id="{1C92A62B-6A09-D153-D9FE-ACF746E48358}"/>
                  </a:ext>
                </a:extLst>
              </p:cNvPr>
              <p:cNvGrpSpPr/>
              <p:nvPr/>
            </p:nvGrpSpPr>
            <p:grpSpPr>
              <a:xfrm>
                <a:off x="10415765" y="3491036"/>
                <a:ext cx="353678" cy="198344"/>
                <a:chOff x="7493876" y="2774731"/>
                <a:chExt cx="1481958" cy="894622"/>
              </a:xfrm>
            </p:grpSpPr>
            <p:sp>
              <p:nvSpPr>
                <p:cNvPr id="87082" name="Freeform 615">
                  <a:extLst>
                    <a:ext uri="{FF2B5EF4-FFF2-40B4-BE49-F238E27FC236}">
                      <a16:creationId xmlns:a16="http://schemas.microsoft.com/office/drawing/2014/main" id="{7689A231-39B7-0C8C-4FA7-CEDED463E68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083" name="Oval 616">
                  <a:extLst>
                    <a:ext uri="{FF2B5EF4-FFF2-40B4-BE49-F238E27FC236}">
                      <a16:creationId xmlns:a16="http://schemas.microsoft.com/office/drawing/2014/main" id="{13AB71C1-B3B7-44F7-E30B-F8A1B1178BF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084" name="Group 617">
                  <a:extLst>
                    <a:ext uri="{FF2B5EF4-FFF2-40B4-BE49-F238E27FC236}">
                      <a16:creationId xmlns:a16="http://schemas.microsoft.com/office/drawing/2014/main" id="{A9E11865-F724-B27F-A871-5A209E11F1B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085" name="Freeform 618">
                    <a:extLst>
                      <a:ext uri="{FF2B5EF4-FFF2-40B4-BE49-F238E27FC236}">
                        <a16:creationId xmlns:a16="http://schemas.microsoft.com/office/drawing/2014/main" id="{7A2D9DF6-6BE8-07EA-5773-5625AAA409E5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86" name="Freeform 619">
                    <a:extLst>
                      <a:ext uri="{FF2B5EF4-FFF2-40B4-BE49-F238E27FC236}">
                        <a16:creationId xmlns:a16="http://schemas.microsoft.com/office/drawing/2014/main" id="{FA77156F-6E52-D90B-363E-51112186D3D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87" name="Freeform 620">
                    <a:extLst>
                      <a:ext uri="{FF2B5EF4-FFF2-40B4-BE49-F238E27FC236}">
                        <a16:creationId xmlns:a16="http://schemas.microsoft.com/office/drawing/2014/main" id="{839EA23E-4360-0FD1-66BD-33E30B2BD08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88" name="Freeform 621">
                    <a:extLst>
                      <a:ext uri="{FF2B5EF4-FFF2-40B4-BE49-F238E27FC236}">
                        <a16:creationId xmlns:a16="http://schemas.microsoft.com/office/drawing/2014/main" id="{CBB28706-F50E-8340-31E1-B354B87D358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3" name="Group 576">
                <a:extLst>
                  <a:ext uri="{FF2B5EF4-FFF2-40B4-BE49-F238E27FC236}">
                    <a16:creationId xmlns:a16="http://schemas.microsoft.com/office/drawing/2014/main" id="{9FCB2A1D-D4C9-8B8A-FD5F-FFD04A430891}"/>
                  </a:ext>
                </a:extLst>
              </p:cNvPr>
              <p:cNvGrpSpPr/>
              <p:nvPr/>
            </p:nvGrpSpPr>
            <p:grpSpPr>
              <a:xfrm>
                <a:off x="9953880" y="2197190"/>
                <a:ext cx="353678" cy="198344"/>
                <a:chOff x="7493876" y="2774731"/>
                <a:chExt cx="1481958" cy="894622"/>
              </a:xfrm>
            </p:grpSpPr>
            <p:sp>
              <p:nvSpPr>
                <p:cNvPr id="87075" name="Freeform 577">
                  <a:extLst>
                    <a:ext uri="{FF2B5EF4-FFF2-40B4-BE49-F238E27FC236}">
                      <a16:creationId xmlns:a16="http://schemas.microsoft.com/office/drawing/2014/main" id="{9735BA78-BEAD-1539-02F0-B9458937135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076" name="Oval 578">
                  <a:extLst>
                    <a:ext uri="{FF2B5EF4-FFF2-40B4-BE49-F238E27FC236}">
                      <a16:creationId xmlns:a16="http://schemas.microsoft.com/office/drawing/2014/main" id="{C65BCC8A-CBB1-9738-A8DB-4A42BBD0D26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077" name="Group 579">
                  <a:extLst>
                    <a:ext uri="{FF2B5EF4-FFF2-40B4-BE49-F238E27FC236}">
                      <a16:creationId xmlns:a16="http://schemas.microsoft.com/office/drawing/2014/main" id="{C36834D5-5F69-9727-C5AF-3A59B8DD208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078" name="Freeform 580">
                    <a:extLst>
                      <a:ext uri="{FF2B5EF4-FFF2-40B4-BE49-F238E27FC236}">
                        <a16:creationId xmlns:a16="http://schemas.microsoft.com/office/drawing/2014/main" id="{2F9E4545-2CF1-C6F8-43E2-B87214845A9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79" name="Freeform 581">
                    <a:extLst>
                      <a:ext uri="{FF2B5EF4-FFF2-40B4-BE49-F238E27FC236}">
                        <a16:creationId xmlns:a16="http://schemas.microsoft.com/office/drawing/2014/main" id="{A45F2C4F-5B2C-5886-EE8A-1849CF0C2BB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80" name="Freeform 582">
                    <a:extLst>
                      <a:ext uri="{FF2B5EF4-FFF2-40B4-BE49-F238E27FC236}">
                        <a16:creationId xmlns:a16="http://schemas.microsoft.com/office/drawing/2014/main" id="{EBB11154-034A-95DA-6DD6-0C4A615C6F1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81" name="Freeform 583">
                    <a:extLst>
                      <a:ext uri="{FF2B5EF4-FFF2-40B4-BE49-F238E27FC236}">
                        <a16:creationId xmlns:a16="http://schemas.microsoft.com/office/drawing/2014/main" id="{F005214C-96BE-8859-7132-F06FF542748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4" name="Group 592">
                <a:extLst>
                  <a:ext uri="{FF2B5EF4-FFF2-40B4-BE49-F238E27FC236}">
                    <a16:creationId xmlns:a16="http://schemas.microsoft.com/office/drawing/2014/main" id="{74B0FBF3-311E-A2AD-D612-9E462EF50422}"/>
                  </a:ext>
                </a:extLst>
              </p:cNvPr>
              <p:cNvGrpSpPr/>
              <p:nvPr/>
            </p:nvGrpSpPr>
            <p:grpSpPr>
              <a:xfrm>
                <a:off x="10532370" y="2608265"/>
                <a:ext cx="353678" cy="198344"/>
                <a:chOff x="7493876" y="2774731"/>
                <a:chExt cx="1481958" cy="894622"/>
              </a:xfrm>
            </p:grpSpPr>
            <p:sp>
              <p:nvSpPr>
                <p:cNvPr id="87068" name="Freeform 593">
                  <a:extLst>
                    <a:ext uri="{FF2B5EF4-FFF2-40B4-BE49-F238E27FC236}">
                      <a16:creationId xmlns:a16="http://schemas.microsoft.com/office/drawing/2014/main" id="{E4C39E52-7690-66DD-7CA8-4DC79DC23FE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069" name="Oval 594">
                  <a:extLst>
                    <a:ext uri="{FF2B5EF4-FFF2-40B4-BE49-F238E27FC236}">
                      <a16:creationId xmlns:a16="http://schemas.microsoft.com/office/drawing/2014/main" id="{E5327F3D-EBF6-6450-657E-0D6F484F377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070" name="Group 595">
                  <a:extLst>
                    <a:ext uri="{FF2B5EF4-FFF2-40B4-BE49-F238E27FC236}">
                      <a16:creationId xmlns:a16="http://schemas.microsoft.com/office/drawing/2014/main" id="{8C4D3CA3-5A7E-8DE8-BBBF-0A5E9E1E637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071" name="Freeform 596">
                    <a:extLst>
                      <a:ext uri="{FF2B5EF4-FFF2-40B4-BE49-F238E27FC236}">
                        <a16:creationId xmlns:a16="http://schemas.microsoft.com/office/drawing/2014/main" id="{3A1DC3B8-4865-C27F-1EBA-72A2F381AD9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72" name="Freeform 597">
                    <a:extLst>
                      <a:ext uri="{FF2B5EF4-FFF2-40B4-BE49-F238E27FC236}">
                        <a16:creationId xmlns:a16="http://schemas.microsoft.com/office/drawing/2014/main" id="{09D6CD8B-3162-47DF-B98A-36A863E9D1A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73" name="Freeform 598">
                    <a:extLst>
                      <a:ext uri="{FF2B5EF4-FFF2-40B4-BE49-F238E27FC236}">
                        <a16:creationId xmlns:a16="http://schemas.microsoft.com/office/drawing/2014/main" id="{21D1C497-1C1E-A6CB-9F5E-7FF0D639E7FB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74" name="Freeform 599">
                    <a:extLst>
                      <a:ext uri="{FF2B5EF4-FFF2-40B4-BE49-F238E27FC236}">
                        <a16:creationId xmlns:a16="http://schemas.microsoft.com/office/drawing/2014/main" id="{F93DDAF3-6DFF-EB64-3A81-AE12318D767F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5" name="Group 600">
                <a:extLst>
                  <a:ext uri="{FF2B5EF4-FFF2-40B4-BE49-F238E27FC236}">
                    <a16:creationId xmlns:a16="http://schemas.microsoft.com/office/drawing/2014/main" id="{D6D8C8F4-41B9-E920-762C-8874D90AC8D6}"/>
                  </a:ext>
                </a:extLst>
              </p:cNvPr>
              <p:cNvGrpSpPr/>
              <p:nvPr/>
            </p:nvGrpSpPr>
            <p:grpSpPr>
              <a:xfrm>
                <a:off x="10648981" y="2102861"/>
                <a:ext cx="353678" cy="198344"/>
                <a:chOff x="7493876" y="2774731"/>
                <a:chExt cx="1481958" cy="894622"/>
              </a:xfrm>
            </p:grpSpPr>
            <p:sp>
              <p:nvSpPr>
                <p:cNvPr id="87061" name="Freeform 601">
                  <a:extLst>
                    <a:ext uri="{FF2B5EF4-FFF2-40B4-BE49-F238E27FC236}">
                      <a16:creationId xmlns:a16="http://schemas.microsoft.com/office/drawing/2014/main" id="{90F9A0D2-706D-5D8F-5633-CEEF3648955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062" name="Oval 602">
                  <a:extLst>
                    <a:ext uri="{FF2B5EF4-FFF2-40B4-BE49-F238E27FC236}">
                      <a16:creationId xmlns:a16="http://schemas.microsoft.com/office/drawing/2014/main" id="{38F6A9DC-6142-4A12-97D2-27151DABABE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063" name="Group 603">
                  <a:extLst>
                    <a:ext uri="{FF2B5EF4-FFF2-40B4-BE49-F238E27FC236}">
                      <a16:creationId xmlns:a16="http://schemas.microsoft.com/office/drawing/2014/main" id="{B9CB8921-DE53-B63F-1F68-7569E524C99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064" name="Freeform 604">
                    <a:extLst>
                      <a:ext uri="{FF2B5EF4-FFF2-40B4-BE49-F238E27FC236}">
                        <a16:creationId xmlns:a16="http://schemas.microsoft.com/office/drawing/2014/main" id="{14309955-99BF-DE13-4712-CA9D8D39934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65" name="Freeform 605">
                    <a:extLst>
                      <a:ext uri="{FF2B5EF4-FFF2-40B4-BE49-F238E27FC236}">
                        <a16:creationId xmlns:a16="http://schemas.microsoft.com/office/drawing/2014/main" id="{9F6FF11E-BFF6-D528-C6D2-4140EA2CDD3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66" name="Freeform 606">
                    <a:extLst>
                      <a:ext uri="{FF2B5EF4-FFF2-40B4-BE49-F238E27FC236}">
                        <a16:creationId xmlns:a16="http://schemas.microsoft.com/office/drawing/2014/main" id="{3BD4A024-8F3C-6296-E2BB-C3E7472BDC8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67" name="Freeform 607">
                    <a:extLst>
                      <a:ext uri="{FF2B5EF4-FFF2-40B4-BE49-F238E27FC236}">
                        <a16:creationId xmlns:a16="http://schemas.microsoft.com/office/drawing/2014/main" id="{1703FCD6-58F3-8864-C62C-87B4B1D3F1C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6" name="Group 553">
                <a:extLst>
                  <a:ext uri="{FF2B5EF4-FFF2-40B4-BE49-F238E27FC236}">
                    <a16:creationId xmlns:a16="http://schemas.microsoft.com/office/drawing/2014/main" id="{0DEA5012-DE5D-2531-5512-6F882484AC4A}"/>
                  </a:ext>
                </a:extLst>
              </p:cNvPr>
              <p:cNvGrpSpPr/>
              <p:nvPr/>
            </p:nvGrpSpPr>
            <p:grpSpPr>
              <a:xfrm>
                <a:off x="9103944" y="3951522"/>
                <a:ext cx="367224" cy="240304"/>
                <a:chOff x="7493876" y="2774731"/>
                <a:chExt cx="1481958" cy="894622"/>
              </a:xfrm>
            </p:grpSpPr>
            <p:sp>
              <p:nvSpPr>
                <p:cNvPr id="87054" name="Freeform 554">
                  <a:extLst>
                    <a:ext uri="{FF2B5EF4-FFF2-40B4-BE49-F238E27FC236}">
                      <a16:creationId xmlns:a16="http://schemas.microsoft.com/office/drawing/2014/main" id="{52042317-5765-3420-2D70-FA948DE5815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055" name="Oval 555">
                  <a:extLst>
                    <a:ext uri="{FF2B5EF4-FFF2-40B4-BE49-F238E27FC236}">
                      <a16:creationId xmlns:a16="http://schemas.microsoft.com/office/drawing/2014/main" id="{6DD57092-DD18-F0F8-D00E-FA74264F3A1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056" name="Group 556">
                  <a:extLst>
                    <a:ext uri="{FF2B5EF4-FFF2-40B4-BE49-F238E27FC236}">
                      <a16:creationId xmlns:a16="http://schemas.microsoft.com/office/drawing/2014/main" id="{81151BEF-6042-7663-A555-481848EFEEE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057" name="Freeform 557">
                    <a:extLst>
                      <a:ext uri="{FF2B5EF4-FFF2-40B4-BE49-F238E27FC236}">
                        <a16:creationId xmlns:a16="http://schemas.microsoft.com/office/drawing/2014/main" id="{7F07C6D2-580E-B531-5441-8AE31824807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58" name="Freeform 558">
                    <a:extLst>
                      <a:ext uri="{FF2B5EF4-FFF2-40B4-BE49-F238E27FC236}">
                        <a16:creationId xmlns:a16="http://schemas.microsoft.com/office/drawing/2014/main" id="{C80F763E-3D3C-C6B0-1B73-7FC549DE320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59" name="Freeform 559">
                    <a:extLst>
                      <a:ext uri="{FF2B5EF4-FFF2-40B4-BE49-F238E27FC236}">
                        <a16:creationId xmlns:a16="http://schemas.microsoft.com/office/drawing/2014/main" id="{4C2EDDA7-EB6C-1CCC-6CC2-58BDB7E771F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60" name="Freeform 560">
                    <a:extLst>
                      <a:ext uri="{FF2B5EF4-FFF2-40B4-BE49-F238E27FC236}">
                        <a16:creationId xmlns:a16="http://schemas.microsoft.com/office/drawing/2014/main" id="{437C1293-8570-ADA2-CE7C-F7818CA0B68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7" name="Group 584">
                <a:extLst>
                  <a:ext uri="{FF2B5EF4-FFF2-40B4-BE49-F238E27FC236}">
                    <a16:creationId xmlns:a16="http://schemas.microsoft.com/office/drawing/2014/main" id="{524CEF9E-C059-2FE8-C45D-EA94AAF6B927}"/>
                  </a:ext>
                </a:extLst>
              </p:cNvPr>
              <p:cNvGrpSpPr/>
              <p:nvPr/>
            </p:nvGrpSpPr>
            <p:grpSpPr>
              <a:xfrm>
                <a:off x="9985282" y="2656463"/>
                <a:ext cx="353678" cy="198344"/>
                <a:chOff x="7493876" y="2774731"/>
                <a:chExt cx="1481958" cy="894622"/>
              </a:xfrm>
            </p:grpSpPr>
            <p:sp>
              <p:nvSpPr>
                <p:cNvPr id="87047" name="Freeform 585">
                  <a:extLst>
                    <a:ext uri="{FF2B5EF4-FFF2-40B4-BE49-F238E27FC236}">
                      <a16:creationId xmlns:a16="http://schemas.microsoft.com/office/drawing/2014/main" id="{C0AA5D82-561A-BB75-04F3-0AC38D19605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87048" name="Oval 586">
                  <a:extLst>
                    <a:ext uri="{FF2B5EF4-FFF2-40B4-BE49-F238E27FC236}">
                      <a16:creationId xmlns:a16="http://schemas.microsoft.com/office/drawing/2014/main" id="{519D7A60-64E4-3D66-103C-12B6F05CC6F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87049" name="Group 587">
                  <a:extLst>
                    <a:ext uri="{FF2B5EF4-FFF2-40B4-BE49-F238E27FC236}">
                      <a16:creationId xmlns:a16="http://schemas.microsoft.com/office/drawing/2014/main" id="{29EC8F04-6806-2A6C-EEEC-96A3E15837C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050" name="Freeform 588">
                    <a:extLst>
                      <a:ext uri="{FF2B5EF4-FFF2-40B4-BE49-F238E27FC236}">
                        <a16:creationId xmlns:a16="http://schemas.microsoft.com/office/drawing/2014/main" id="{1EDEDE30-D619-0B61-008C-A77723A1D33C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51" name="Freeform 589">
                    <a:extLst>
                      <a:ext uri="{FF2B5EF4-FFF2-40B4-BE49-F238E27FC236}">
                        <a16:creationId xmlns:a16="http://schemas.microsoft.com/office/drawing/2014/main" id="{4A9C3CA4-87F9-5D51-D755-C5D2B0FF8ECC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52" name="Freeform 590">
                    <a:extLst>
                      <a:ext uri="{FF2B5EF4-FFF2-40B4-BE49-F238E27FC236}">
                        <a16:creationId xmlns:a16="http://schemas.microsoft.com/office/drawing/2014/main" id="{5C242EA8-0CF4-919D-3AD0-7276F245AC3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53" name="Freeform 591">
                    <a:extLst>
                      <a:ext uri="{FF2B5EF4-FFF2-40B4-BE49-F238E27FC236}">
                        <a16:creationId xmlns:a16="http://schemas.microsoft.com/office/drawing/2014/main" id="{77CCB584-D0DA-C57D-25F9-AFCF33FEDD3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8" name="Group 537">
                <a:extLst>
                  <a:ext uri="{FF2B5EF4-FFF2-40B4-BE49-F238E27FC236}">
                    <a16:creationId xmlns:a16="http://schemas.microsoft.com/office/drawing/2014/main" id="{2345C8F5-1218-BED1-492B-5A077544E58D}"/>
                  </a:ext>
                </a:extLst>
              </p:cNvPr>
              <p:cNvGrpSpPr/>
              <p:nvPr/>
            </p:nvGrpSpPr>
            <p:grpSpPr>
              <a:xfrm>
                <a:off x="9502294" y="3388930"/>
                <a:ext cx="367224" cy="240304"/>
                <a:chOff x="7493876" y="2774731"/>
                <a:chExt cx="1481958" cy="894622"/>
              </a:xfrm>
            </p:grpSpPr>
            <p:sp>
              <p:nvSpPr>
                <p:cNvPr id="61" name="Freeform 538">
                  <a:extLst>
                    <a:ext uri="{FF2B5EF4-FFF2-40B4-BE49-F238E27FC236}">
                      <a16:creationId xmlns:a16="http://schemas.microsoft.com/office/drawing/2014/main" id="{BD7B8A43-DFD2-C457-DBB5-7EEBEBEBEAF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62" name="Oval 539">
                  <a:extLst>
                    <a:ext uri="{FF2B5EF4-FFF2-40B4-BE49-F238E27FC236}">
                      <a16:creationId xmlns:a16="http://schemas.microsoft.com/office/drawing/2014/main" id="{374A0A16-FA82-A212-3E4A-4776F7B2FF6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63" name="Group 540">
                  <a:extLst>
                    <a:ext uri="{FF2B5EF4-FFF2-40B4-BE49-F238E27FC236}">
                      <a16:creationId xmlns:a16="http://schemas.microsoft.com/office/drawing/2014/main" id="{9366E311-BE32-2BF2-0205-199775D6B49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87040" name="Freeform 541">
                    <a:extLst>
                      <a:ext uri="{FF2B5EF4-FFF2-40B4-BE49-F238E27FC236}">
                        <a16:creationId xmlns:a16="http://schemas.microsoft.com/office/drawing/2014/main" id="{939CEF87-491A-E2FB-4A94-8A86C2BB1E6D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41" name="Freeform 542">
                    <a:extLst>
                      <a:ext uri="{FF2B5EF4-FFF2-40B4-BE49-F238E27FC236}">
                        <a16:creationId xmlns:a16="http://schemas.microsoft.com/office/drawing/2014/main" id="{31CD2C2D-651C-9BD6-AAAC-5A5D3127EB3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45" name="Freeform 543">
                    <a:extLst>
                      <a:ext uri="{FF2B5EF4-FFF2-40B4-BE49-F238E27FC236}">
                        <a16:creationId xmlns:a16="http://schemas.microsoft.com/office/drawing/2014/main" id="{27BF2144-D217-ACE4-6480-CCE1E3517A2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7046" name="Freeform 544">
                    <a:extLst>
                      <a:ext uri="{FF2B5EF4-FFF2-40B4-BE49-F238E27FC236}">
                        <a16:creationId xmlns:a16="http://schemas.microsoft.com/office/drawing/2014/main" id="{4ACE58C1-15C9-7101-597D-D1626461EFD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9" name="Group 545">
                <a:extLst>
                  <a:ext uri="{FF2B5EF4-FFF2-40B4-BE49-F238E27FC236}">
                    <a16:creationId xmlns:a16="http://schemas.microsoft.com/office/drawing/2014/main" id="{FE350CF6-2815-FFC8-ABB9-2C78080A08CF}"/>
                  </a:ext>
                </a:extLst>
              </p:cNvPr>
              <p:cNvGrpSpPr/>
              <p:nvPr/>
            </p:nvGrpSpPr>
            <p:grpSpPr>
              <a:xfrm>
                <a:off x="9606710" y="3994661"/>
                <a:ext cx="367224" cy="240304"/>
                <a:chOff x="7493876" y="2774731"/>
                <a:chExt cx="1481958" cy="894622"/>
              </a:xfrm>
            </p:grpSpPr>
            <p:sp>
              <p:nvSpPr>
                <p:cNvPr id="54" name="Freeform 546">
                  <a:extLst>
                    <a:ext uri="{FF2B5EF4-FFF2-40B4-BE49-F238E27FC236}">
                      <a16:creationId xmlns:a16="http://schemas.microsoft.com/office/drawing/2014/main" id="{43D3DD5A-9DEF-59C2-339F-4A8C54FB36A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55" name="Oval 547">
                  <a:extLst>
                    <a:ext uri="{FF2B5EF4-FFF2-40B4-BE49-F238E27FC236}">
                      <a16:creationId xmlns:a16="http://schemas.microsoft.com/office/drawing/2014/main" id="{06950F48-1B9F-2833-795D-E8C762D9DDF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56" name="Group 548">
                  <a:extLst>
                    <a:ext uri="{FF2B5EF4-FFF2-40B4-BE49-F238E27FC236}">
                      <a16:creationId xmlns:a16="http://schemas.microsoft.com/office/drawing/2014/main" id="{7442C673-BD83-3EE9-35C5-A4969A94FBC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7" name="Freeform 549">
                    <a:extLst>
                      <a:ext uri="{FF2B5EF4-FFF2-40B4-BE49-F238E27FC236}">
                        <a16:creationId xmlns:a16="http://schemas.microsoft.com/office/drawing/2014/main" id="{EF4B7BAA-8B34-FF24-9871-0B1FE2A5147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8" name="Freeform 550">
                    <a:extLst>
                      <a:ext uri="{FF2B5EF4-FFF2-40B4-BE49-F238E27FC236}">
                        <a16:creationId xmlns:a16="http://schemas.microsoft.com/office/drawing/2014/main" id="{4C6EFC7F-1F36-F729-70F0-1B2EED6F6E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9" name="Freeform 551">
                    <a:extLst>
                      <a:ext uri="{FF2B5EF4-FFF2-40B4-BE49-F238E27FC236}">
                        <a16:creationId xmlns:a16="http://schemas.microsoft.com/office/drawing/2014/main" id="{5363138F-1CB5-FF3F-F70D-313DB4B646A1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0" name="Freeform 552">
                    <a:extLst>
                      <a:ext uri="{FF2B5EF4-FFF2-40B4-BE49-F238E27FC236}">
                        <a16:creationId xmlns:a16="http://schemas.microsoft.com/office/drawing/2014/main" id="{FEE8F1D4-8DEA-A52D-E96F-8823A49A2E5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30" name="Group 622">
                <a:extLst>
                  <a:ext uri="{FF2B5EF4-FFF2-40B4-BE49-F238E27FC236}">
                    <a16:creationId xmlns:a16="http://schemas.microsoft.com/office/drawing/2014/main" id="{B831D9B1-08D4-50FA-BF97-B27571989370}"/>
                  </a:ext>
                </a:extLst>
              </p:cNvPr>
              <p:cNvGrpSpPr/>
              <p:nvPr/>
            </p:nvGrpSpPr>
            <p:grpSpPr>
              <a:xfrm>
                <a:off x="10380415" y="3987223"/>
                <a:ext cx="353678" cy="198344"/>
                <a:chOff x="7493876" y="2774731"/>
                <a:chExt cx="1481958" cy="894622"/>
              </a:xfrm>
            </p:grpSpPr>
            <p:sp>
              <p:nvSpPr>
                <p:cNvPr id="47" name="Freeform 623">
                  <a:extLst>
                    <a:ext uri="{FF2B5EF4-FFF2-40B4-BE49-F238E27FC236}">
                      <a16:creationId xmlns:a16="http://schemas.microsoft.com/office/drawing/2014/main" id="{B739A533-F04E-B0F7-2BDA-27B394BAC5C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48" name="Oval 624">
                  <a:extLst>
                    <a:ext uri="{FF2B5EF4-FFF2-40B4-BE49-F238E27FC236}">
                      <a16:creationId xmlns:a16="http://schemas.microsoft.com/office/drawing/2014/main" id="{7E6BC626-B89D-B6B5-09BF-C209FBAF09E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49" name="Group 625">
                  <a:extLst>
                    <a:ext uri="{FF2B5EF4-FFF2-40B4-BE49-F238E27FC236}">
                      <a16:creationId xmlns:a16="http://schemas.microsoft.com/office/drawing/2014/main" id="{CB1C872D-E58C-B627-B4B1-92607CCCF23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0" name="Freeform 626">
                    <a:extLst>
                      <a:ext uri="{FF2B5EF4-FFF2-40B4-BE49-F238E27FC236}">
                        <a16:creationId xmlns:a16="http://schemas.microsoft.com/office/drawing/2014/main" id="{B2321CB4-DDD6-569B-0F6F-E24AD6D2126E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1" name="Freeform 627">
                    <a:extLst>
                      <a:ext uri="{FF2B5EF4-FFF2-40B4-BE49-F238E27FC236}">
                        <a16:creationId xmlns:a16="http://schemas.microsoft.com/office/drawing/2014/main" id="{11EBE23F-48F8-E553-BD42-CE57FEC4E8B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" name="Freeform 628">
                    <a:extLst>
                      <a:ext uri="{FF2B5EF4-FFF2-40B4-BE49-F238E27FC236}">
                        <a16:creationId xmlns:a16="http://schemas.microsoft.com/office/drawing/2014/main" id="{B4BABB91-4717-13D8-FA6E-CA6CDBAB4A7A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3" name="Freeform 629">
                    <a:extLst>
                      <a:ext uri="{FF2B5EF4-FFF2-40B4-BE49-F238E27FC236}">
                        <a16:creationId xmlns:a16="http://schemas.microsoft.com/office/drawing/2014/main" id="{BC35AF40-14CF-49C5-A323-F5E4C798024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31" name="Group 462">
                <a:extLst>
                  <a:ext uri="{FF2B5EF4-FFF2-40B4-BE49-F238E27FC236}">
                    <a16:creationId xmlns:a16="http://schemas.microsoft.com/office/drawing/2014/main" id="{34E781A4-D90A-E9C5-23B5-E574068A8993}"/>
                  </a:ext>
                </a:extLst>
              </p:cNvPr>
              <p:cNvGrpSpPr/>
              <p:nvPr/>
            </p:nvGrpSpPr>
            <p:grpSpPr>
              <a:xfrm>
                <a:off x="9253049" y="4770584"/>
                <a:ext cx="393760" cy="218578"/>
                <a:chOff x="7493876" y="2774731"/>
                <a:chExt cx="1481958" cy="894622"/>
              </a:xfrm>
            </p:grpSpPr>
            <p:sp>
              <p:nvSpPr>
                <p:cNvPr id="40" name="Freeform 463">
                  <a:extLst>
                    <a:ext uri="{FF2B5EF4-FFF2-40B4-BE49-F238E27FC236}">
                      <a16:creationId xmlns:a16="http://schemas.microsoft.com/office/drawing/2014/main" id="{D23AB41C-C7CF-D285-5109-525BF14AE6C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41" name="Oval 464">
                  <a:extLst>
                    <a:ext uri="{FF2B5EF4-FFF2-40B4-BE49-F238E27FC236}">
                      <a16:creationId xmlns:a16="http://schemas.microsoft.com/office/drawing/2014/main" id="{E02F75AA-C3CC-1918-34C9-990F64FD85B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42" name="Group 465">
                  <a:extLst>
                    <a:ext uri="{FF2B5EF4-FFF2-40B4-BE49-F238E27FC236}">
                      <a16:creationId xmlns:a16="http://schemas.microsoft.com/office/drawing/2014/main" id="{0AC43A3B-637B-BCC8-55D5-D7B9CE2F9C9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3" name="Freeform 466">
                    <a:extLst>
                      <a:ext uri="{FF2B5EF4-FFF2-40B4-BE49-F238E27FC236}">
                        <a16:creationId xmlns:a16="http://schemas.microsoft.com/office/drawing/2014/main" id="{71C96D16-1569-1761-495D-8EA133C9BF5E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4" name="Freeform 467">
                    <a:extLst>
                      <a:ext uri="{FF2B5EF4-FFF2-40B4-BE49-F238E27FC236}">
                        <a16:creationId xmlns:a16="http://schemas.microsoft.com/office/drawing/2014/main" id="{E274FA5B-864E-39BF-D70F-7273DFE143DE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" name="Freeform 468">
                    <a:extLst>
                      <a:ext uri="{FF2B5EF4-FFF2-40B4-BE49-F238E27FC236}">
                        <a16:creationId xmlns:a16="http://schemas.microsoft.com/office/drawing/2014/main" id="{8BC2E85C-7E37-54CC-0264-7778E95A1E4A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6" name="Freeform 469">
                    <a:extLst>
                      <a:ext uri="{FF2B5EF4-FFF2-40B4-BE49-F238E27FC236}">
                        <a16:creationId xmlns:a16="http://schemas.microsoft.com/office/drawing/2014/main" id="{0F9C57E8-B4E9-3BCA-B87D-32C91D5605BB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32" name="Group 446">
                <a:extLst>
                  <a:ext uri="{FF2B5EF4-FFF2-40B4-BE49-F238E27FC236}">
                    <a16:creationId xmlns:a16="http://schemas.microsoft.com/office/drawing/2014/main" id="{71B66F7F-118A-1450-083C-995CBAA6142D}"/>
                  </a:ext>
                </a:extLst>
              </p:cNvPr>
              <p:cNvGrpSpPr/>
              <p:nvPr/>
            </p:nvGrpSpPr>
            <p:grpSpPr>
              <a:xfrm>
                <a:off x="10931138" y="4364023"/>
                <a:ext cx="228295" cy="120400"/>
                <a:chOff x="7493876" y="2774731"/>
                <a:chExt cx="1481958" cy="894622"/>
              </a:xfrm>
            </p:grpSpPr>
            <p:sp>
              <p:nvSpPr>
                <p:cNvPr id="33" name="Freeform 447">
                  <a:extLst>
                    <a:ext uri="{FF2B5EF4-FFF2-40B4-BE49-F238E27FC236}">
                      <a16:creationId xmlns:a16="http://schemas.microsoft.com/office/drawing/2014/main" id="{AEF19729-B317-0250-B95B-473F93D3E46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34" name="Oval 448">
                  <a:extLst>
                    <a:ext uri="{FF2B5EF4-FFF2-40B4-BE49-F238E27FC236}">
                      <a16:creationId xmlns:a16="http://schemas.microsoft.com/office/drawing/2014/main" id="{C75B6488-F574-3EC5-6D08-382D83152CD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35" name="Group 449">
                  <a:extLst>
                    <a:ext uri="{FF2B5EF4-FFF2-40B4-BE49-F238E27FC236}">
                      <a16:creationId xmlns:a16="http://schemas.microsoft.com/office/drawing/2014/main" id="{E5D8923F-A34C-C806-BCED-DFE1445AE251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6" name="Freeform 450">
                    <a:extLst>
                      <a:ext uri="{FF2B5EF4-FFF2-40B4-BE49-F238E27FC236}">
                        <a16:creationId xmlns:a16="http://schemas.microsoft.com/office/drawing/2014/main" id="{FF769195-8C61-95A5-F336-E429F3FD946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7" name="Freeform 451">
                    <a:extLst>
                      <a:ext uri="{FF2B5EF4-FFF2-40B4-BE49-F238E27FC236}">
                        <a16:creationId xmlns:a16="http://schemas.microsoft.com/office/drawing/2014/main" id="{2791A14A-DCAB-64F7-433D-4480D4F736B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Freeform 452">
                    <a:extLst>
                      <a:ext uri="{FF2B5EF4-FFF2-40B4-BE49-F238E27FC236}">
                        <a16:creationId xmlns:a16="http://schemas.microsoft.com/office/drawing/2014/main" id="{BE556C12-D13E-CF81-7CFF-6A42B3191AA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9" name="Freeform 453">
                    <a:extLst>
                      <a:ext uri="{FF2B5EF4-FFF2-40B4-BE49-F238E27FC236}">
                        <a16:creationId xmlns:a16="http://schemas.microsoft.com/office/drawing/2014/main" id="{3174F80F-5745-E9F5-0987-0ECDBE1B71D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</p:grpSp>
      <p:sp>
        <p:nvSpPr>
          <p:cNvPr id="87436" name="文本框 87435">
            <a:extLst>
              <a:ext uri="{FF2B5EF4-FFF2-40B4-BE49-F238E27FC236}">
                <a16:creationId xmlns:a16="http://schemas.microsoft.com/office/drawing/2014/main" id="{E70BDBAC-4A0C-4DD3-B15B-9854718B4B07}"/>
              </a:ext>
            </a:extLst>
          </p:cNvPr>
          <p:cNvSpPr txBox="1"/>
          <p:nvPr/>
        </p:nvSpPr>
        <p:spPr>
          <a:xfrm>
            <a:off x="593235" y="5552154"/>
            <a:ext cx="4572000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ja-JP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take a stepwise approach to describe current Internet structure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56" name="Picture 2" descr="查看源图像">
            <a:extLst>
              <a:ext uri="{FF2B5EF4-FFF2-40B4-BE49-F238E27FC236}">
                <a16:creationId xmlns:a16="http://schemas.microsoft.com/office/drawing/2014/main" id="{62AB9388-293E-8F22-03F0-826BCE1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Internet structure: network of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7025" y="888138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millions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891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891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891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891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4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891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3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891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3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891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3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891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3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891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3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891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2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891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2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891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2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891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2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891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2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891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1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891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1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sp>
          <p:nvSpPr>
            <p:cNvPr id="8911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911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911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911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911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8911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pic>
        <p:nvPicPr>
          <p:cNvPr id="19" name="Picture 2" descr="查看源图像">
            <a:extLst>
              <a:ext uri="{FF2B5EF4-FFF2-40B4-BE49-F238E27FC236}">
                <a16:creationId xmlns:a16="http://schemas.microsoft.com/office/drawing/2014/main" id="{7A12DDC8-C779-839E-E4CD-78DA9445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Internet structure: network of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50250" y="985841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1: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140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93687" y="1482732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12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9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12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7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12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5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12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3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12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41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12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9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12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7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12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5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12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3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12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31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12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29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12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27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12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25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12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23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12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21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12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19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sp>
          <p:nvSpPr>
            <p:cNvPr id="91212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1213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1214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1215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1216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1217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883232" y="1867589"/>
            <a:ext cx="7204075" cy="4135431"/>
            <a:chOff x="888125" y="1928263"/>
            <a:chExt cx="7204597" cy="4136489"/>
          </a:xfrm>
        </p:grpSpPr>
        <p:cxnSp>
          <p:nvCxnSpPr>
            <p:cNvPr id="91176" name="Straight Connector 7"/>
            <p:cNvCxnSpPr>
              <a:cxnSpLocks noChangeShapeType="1"/>
              <a:stCxn id="91242" idx="0"/>
            </p:cNvCxnSpPr>
            <p:nvPr/>
          </p:nvCxnSpPr>
          <p:spPr bwMode="auto">
            <a:xfrm flipV="1">
              <a:off x="1504235" y="22041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77" name="Straight Connector 188"/>
            <p:cNvCxnSpPr>
              <a:cxnSpLocks noChangeShapeType="1"/>
              <a:stCxn id="91242" idx="0"/>
            </p:cNvCxnSpPr>
            <p:nvPr/>
          </p:nvCxnSpPr>
          <p:spPr bwMode="auto">
            <a:xfrm flipH="1" flipV="1">
              <a:off x="1351981" y="26656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78" name="Straight Connector 190"/>
            <p:cNvCxnSpPr>
              <a:cxnSpLocks noChangeShapeType="1"/>
              <a:stCxn id="91242" idx="0"/>
            </p:cNvCxnSpPr>
            <p:nvPr/>
          </p:nvCxnSpPr>
          <p:spPr bwMode="auto">
            <a:xfrm flipH="1" flipV="1">
              <a:off x="1028112" y="30847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79" name="Straight Connector 192"/>
            <p:cNvCxnSpPr>
              <a:cxnSpLocks noChangeShapeType="1"/>
              <a:stCxn id="91242" idx="0"/>
            </p:cNvCxnSpPr>
            <p:nvPr/>
          </p:nvCxnSpPr>
          <p:spPr bwMode="auto">
            <a:xfrm flipH="1" flipV="1">
              <a:off x="1024393" y="3931899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0" name="Straight Connector 195"/>
            <p:cNvCxnSpPr>
              <a:cxnSpLocks noChangeShapeType="1"/>
              <a:stCxn id="91242" idx="0"/>
            </p:cNvCxnSpPr>
            <p:nvPr/>
          </p:nvCxnSpPr>
          <p:spPr bwMode="auto">
            <a:xfrm flipH="1" flipV="1">
              <a:off x="1229712" y="46134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1" name="Straight Connector 197"/>
            <p:cNvCxnSpPr>
              <a:cxnSpLocks noChangeShapeType="1"/>
              <a:endCxn id="91242" idx="0"/>
            </p:cNvCxnSpPr>
            <p:nvPr/>
          </p:nvCxnSpPr>
          <p:spPr bwMode="auto">
            <a:xfrm flipH="1" flipV="1">
              <a:off x="1504235" y="5006838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2" name="Straight Connector 199"/>
            <p:cNvCxnSpPr>
              <a:cxnSpLocks noChangeShapeType="1"/>
              <a:endCxn id="91242" idx="0"/>
            </p:cNvCxnSpPr>
            <p:nvPr/>
          </p:nvCxnSpPr>
          <p:spPr bwMode="auto">
            <a:xfrm flipH="1" flipV="1">
              <a:off x="1523450" y="49927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3" name="Straight Connector 201"/>
            <p:cNvCxnSpPr>
              <a:cxnSpLocks noChangeShapeType="1"/>
              <a:endCxn id="91242" idx="0"/>
            </p:cNvCxnSpPr>
            <p:nvPr/>
          </p:nvCxnSpPr>
          <p:spPr bwMode="auto">
            <a:xfrm flipH="1" flipV="1">
              <a:off x="1523450" y="49927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4" name="Straight Connector 203"/>
            <p:cNvCxnSpPr>
              <a:cxnSpLocks noChangeShapeType="1"/>
              <a:endCxn id="91242" idx="0"/>
            </p:cNvCxnSpPr>
            <p:nvPr/>
          </p:nvCxnSpPr>
          <p:spPr bwMode="auto">
            <a:xfrm flipH="1">
              <a:off x="1523450" y="48179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5" name="Straight Connector 204"/>
            <p:cNvCxnSpPr>
              <a:cxnSpLocks noChangeShapeType="1"/>
              <a:endCxn id="91242" idx="0"/>
            </p:cNvCxnSpPr>
            <p:nvPr/>
          </p:nvCxnSpPr>
          <p:spPr bwMode="auto">
            <a:xfrm flipH="1" flipV="1">
              <a:off x="1523450" y="49927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6" name="Straight Connector 207"/>
            <p:cNvCxnSpPr>
              <a:cxnSpLocks noChangeShapeType="1"/>
              <a:endCxn id="91242" idx="0"/>
            </p:cNvCxnSpPr>
            <p:nvPr/>
          </p:nvCxnSpPr>
          <p:spPr bwMode="auto">
            <a:xfrm flipH="1">
              <a:off x="1523450" y="39450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7" name="Straight Connector 209"/>
            <p:cNvCxnSpPr>
              <a:cxnSpLocks noChangeShapeType="1"/>
              <a:endCxn id="91242" idx="0"/>
            </p:cNvCxnSpPr>
            <p:nvPr/>
          </p:nvCxnSpPr>
          <p:spPr bwMode="auto">
            <a:xfrm flipH="1">
              <a:off x="1523450" y="2906754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8" name="Straight Connector 211"/>
            <p:cNvCxnSpPr>
              <a:cxnSpLocks noChangeShapeType="1"/>
              <a:endCxn id="91242" idx="0"/>
            </p:cNvCxnSpPr>
            <p:nvPr/>
          </p:nvCxnSpPr>
          <p:spPr bwMode="auto">
            <a:xfrm flipH="1">
              <a:off x="1523450" y="2417509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89" name="Straight Connector 213"/>
            <p:cNvCxnSpPr>
              <a:cxnSpLocks noChangeShapeType="1"/>
              <a:endCxn id="91242" idx="0"/>
            </p:cNvCxnSpPr>
            <p:nvPr/>
          </p:nvCxnSpPr>
          <p:spPr bwMode="auto">
            <a:xfrm flipH="1">
              <a:off x="1523450" y="19282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90" name="Straight Connector 215"/>
            <p:cNvCxnSpPr>
              <a:cxnSpLocks noChangeShapeType="1"/>
              <a:endCxn id="91242" idx="0"/>
            </p:cNvCxnSpPr>
            <p:nvPr/>
          </p:nvCxnSpPr>
          <p:spPr bwMode="auto">
            <a:xfrm flipH="1">
              <a:off x="1523450" y="19285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1191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/>
                <a:t>…</a:t>
              </a:r>
            </a:p>
          </p:txBody>
        </p:sp>
        <p:sp>
          <p:nvSpPr>
            <p:cNvPr id="91192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/>
                <a:t>…</a:t>
              </a:r>
            </a:p>
          </p:txBody>
        </p:sp>
        <p:sp>
          <p:nvSpPr>
            <p:cNvPr id="91193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…</a:t>
              </a:r>
            </a:p>
          </p:txBody>
        </p:sp>
        <p:sp>
          <p:nvSpPr>
            <p:cNvPr id="91194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…</a:t>
              </a:r>
            </a:p>
          </p:txBody>
        </p:sp>
        <p:sp>
          <p:nvSpPr>
            <p:cNvPr id="91195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001712" y="1938344"/>
            <a:ext cx="7094538" cy="3695700"/>
            <a:chOff x="862570" y="2361120"/>
            <a:chExt cx="7094553" cy="3695520"/>
          </a:xfrm>
        </p:grpSpPr>
        <p:cxnSp>
          <p:nvCxnSpPr>
            <p:cNvPr id="91161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62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63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64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65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66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67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68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69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70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71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72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73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74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75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938212" y="1828807"/>
            <a:ext cx="7158038" cy="3798887"/>
            <a:chOff x="799176" y="2251902"/>
            <a:chExt cx="7158126" cy="3799069"/>
          </a:xfrm>
        </p:grpSpPr>
        <p:cxnSp>
          <p:nvCxnSpPr>
            <p:cNvPr id="91146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47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48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49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0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1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2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3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4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5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6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7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8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59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1160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339975" y="3036894"/>
            <a:ext cx="4268787" cy="10156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each access ISP to each other directly </a:t>
            </a:r>
            <a:r>
              <a:rPr lang="en-US" altLang="zh-CN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doesn</a:t>
            </a:r>
            <a:r>
              <a:rPr lang="en-US" altLang="en-US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scale: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connections.</a:t>
            </a:r>
          </a:p>
        </p:txBody>
      </p:sp>
      <p:pic>
        <p:nvPicPr>
          <p:cNvPr id="22" name="Picture 2" descr="查看源图像">
            <a:extLst>
              <a:ext uri="{FF2B5EF4-FFF2-40B4-BE49-F238E27FC236}">
                <a16:creationId xmlns:a16="http://schemas.microsoft.com/office/drawing/2014/main" id="{A344CFA7-3D51-EE25-AE40-4BC158EB2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Internet structure: network of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3187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33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4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33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3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33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3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33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3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33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3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33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3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33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2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33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2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33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2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33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2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33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2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33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1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33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1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33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1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33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1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33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1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sp>
          <p:nvSpPr>
            <p:cNvPr id="9330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330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330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330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330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330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93189" name="Rectangle 3"/>
          <p:cNvSpPr txBox="1">
            <a:spLocks noChangeArrowheads="1"/>
          </p:cNvSpPr>
          <p:nvPr/>
        </p:nvSpPr>
        <p:spPr bwMode="auto">
          <a:xfrm>
            <a:off x="391320" y="100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2: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each access ISP to a global transit ISP?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ISPs have economic agreement.</a:t>
            </a:r>
          </a:p>
        </p:txBody>
      </p:sp>
      <p:sp>
        <p:nvSpPr>
          <p:cNvPr id="93190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  <p:grpSp>
        <p:nvGrpSpPr>
          <p:cNvPr id="19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9328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8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8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328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8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8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8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932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327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7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7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9326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6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6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4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327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7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6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6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9325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5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5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6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326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6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6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6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9324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4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5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8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325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5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5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5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9324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4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4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3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324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4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4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4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932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93184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323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3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3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3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3185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932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932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93188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932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2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3199" name="Straight Connector 10"/>
          <p:cNvCxnSpPr>
            <a:cxnSpLocks noChangeShapeType="1"/>
            <a:stCxn id="93229" idx="0"/>
            <a:endCxn id="93260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0" name="Straight Connector 297"/>
          <p:cNvCxnSpPr>
            <a:cxnSpLocks noChangeShapeType="1"/>
            <a:endCxn id="93266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1" name="Straight Connector 298"/>
          <p:cNvCxnSpPr>
            <a:cxnSpLocks noChangeShapeType="1"/>
            <a:endCxn id="93268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2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3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4" name="Straight Connector 301"/>
          <p:cNvCxnSpPr>
            <a:cxnSpLocks noChangeShapeType="1"/>
            <a:stCxn id="93242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5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6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7" name="Straight Connector 304"/>
          <p:cNvCxnSpPr>
            <a:cxnSpLocks noChangeShapeType="1"/>
            <a:endCxn id="93224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8" name="Straight Connector 22"/>
          <p:cNvCxnSpPr>
            <a:cxnSpLocks noChangeShapeType="1"/>
            <a:endCxn id="93226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09" name="Straight Connector 305"/>
          <p:cNvCxnSpPr>
            <a:cxnSpLocks noChangeShapeType="1"/>
            <a:endCxn id="93228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0" name="Straight Connector 306"/>
          <p:cNvCxnSpPr>
            <a:cxnSpLocks noChangeShapeType="1"/>
            <a:endCxn id="93228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1" name="Straight Connector 307"/>
          <p:cNvCxnSpPr>
            <a:cxnSpLocks noChangeShapeType="1"/>
            <a:endCxn id="93284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2" name="Straight Connector 308"/>
          <p:cNvCxnSpPr>
            <a:cxnSpLocks noChangeShapeType="1"/>
            <a:endCxn id="93280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3" name="Straight Connector 309"/>
          <p:cNvCxnSpPr>
            <a:cxnSpLocks noChangeShapeType="1"/>
            <a:endCxn id="93280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4" name="Straight Connector 310"/>
          <p:cNvCxnSpPr>
            <a:cxnSpLocks noChangeShapeType="1"/>
            <a:stCxn id="93311" idx="0"/>
            <a:endCxn id="93280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5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6" name="Straight Connector 312"/>
          <p:cNvCxnSpPr>
            <a:cxnSpLocks noChangeShapeType="1"/>
            <a:stCxn id="93314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7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8" name="Straight Connector 314"/>
          <p:cNvCxnSpPr>
            <a:cxnSpLocks noChangeShapeType="1"/>
            <a:endCxn id="93237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19" name="Straight Connector 315"/>
          <p:cNvCxnSpPr>
            <a:cxnSpLocks noChangeShapeType="1"/>
            <a:endCxn id="93237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20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21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3222" name="Straight Connector 318"/>
          <p:cNvCxnSpPr>
            <a:cxnSpLocks noChangeShapeType="1"/>
            <a:stCxn id="93322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93223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76174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</a:t>
            </a:r>
          </a:p>
        </p:txBody>
      </p:sp>
      <p:pic>
        <p:nvPicPr>
          <p:cNvPr id="32" name="Picture 2" descr="查看源图像">
            <a:extLst>
              <a:ext uri="{FF2B5EF4-FFF2-40B4-BE49-F238E27FC236}">
                <a16:creationId xmlns:a16="http://schemas.microsoft.com/office/drawing/2014/main" id="{17ACD185-4119-6EF0-D684-20382D8F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Internet structure: network of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235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55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59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55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57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55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55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55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53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55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51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55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49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55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47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55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45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55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43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55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41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55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39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55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37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55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35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55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33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55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31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55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29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sp>
          <p:nvSpPr>
            <p:cNvPr id="95522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5523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5524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5525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5526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5527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95237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But if one global ISP is viable business, there will be competitors ….</a:t>
            </a:r>
          </a:p>
        </p:txBody>
      </p: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5423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2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549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9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50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50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50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50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0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5425" name="Straight Connector 10"/>
            <p:cNvCxnSpPr>
              <a:cxnSpLocks noChangeShapeType="1"/>
              <a:stCxn id="95503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426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427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428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429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430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431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432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433" name="Straight Connector 304"/>
            <p:cNvCxnSpPr>
              <a:cxnSpLocks noChangeShapeType="1"/>
              <a:endCxn id="95498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5434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 dirty="0"/>
                <a:t>ISP B</a:t>
              </a:r>
            </a:p>
          </p:txBody>
        </p:sp>
        <p:grpSp>
          <p:nvGrpSpPr>
            <p:cNvPr id="2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549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9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9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9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9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9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9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548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8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8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8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8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86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87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547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7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7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54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7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7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54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6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6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23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54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2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54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55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23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54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2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4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47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5239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5340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9524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541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1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1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2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2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2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1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2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5342" name="Straight Connector 334"/>
            <p:cNvCxnSpPr>
              <a:cxnSpLocks noChangeShapeType="1"/>
              <a:stCxn id="95420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343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344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345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346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347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348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349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350" name="Straight Connector 342"/>
            <p:cNvCxnSpPr>
              <a:cxnSpLocks noChangeShapeType="1"/>
              <a:endCxn id="95415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5351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 dirty="0"/>
                <a:t>ISP A</a:t>
              </a:r>
            </a:p>
          </p:txBody>
        </p:sp>
        <p:grpSp>
          <p:nvGrpSpPr>
            <p:cNvPr id="95269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54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2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1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1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1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1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27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53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4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2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40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40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40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40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27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53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2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9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9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9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9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275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538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8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8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2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8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9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8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88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287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53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2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7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80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30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53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31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7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7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319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53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3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6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6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5335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5257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95341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5332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3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3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3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3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3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3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3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5259" name="Straight Connector 419"/>
            <p:cNvCxnSpPr>
              <a:cxnSpLocks noChangeShapeType="1"/>
              <a:stCxn id="95337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260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261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262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263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264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265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266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5267" name="Straight Connector 427"/>
            <p:cNvCxnSpPr>
              <a:cxnSpLocks noChangeShapeType="1"/>
              <a:endCxn id="95332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5268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 dirty="0"/>
                <a:t>ISP C</a:t>
              </a:r>
            </a:p>
          </p:txBody>
        </p:sp>
        <p:grpSp>
          <p:nvGrpSpPr>
            <p:cNvPr id="95353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53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3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3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3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2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2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35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53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3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20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21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357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53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3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1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1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36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53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3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3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3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3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30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0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37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52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2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2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3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2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2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29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9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394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52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2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2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40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2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2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28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8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541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52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2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52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541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52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2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528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28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cxnSp>
        <p:nvCxnSpPr>
          <p:cNvPr id="95241" name="Straight Connector 12"/>
          <p:cNvCxnSpPr>
            <a:cxnSpLocks noChangeShapeType="1"/>
            <a:endCxn id="95417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42" name="Straight Connector 500"/>
          <p:cNvCxnSpPr>
            <a:cxnSpLocks noChangeShapeType="1"/>
            <a:endCxn id="95419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43" name="Straight Connector 501"/>
          <p:cNvCxnSpPr>
            <a:cxnSpLocks noChangeShapeType="1"/>
            <a:endCxn id="95415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44" name="Straight Connector 502"/>
          <p:cNvCxnSpPr>
            <a:cxnSpLocks noChangeShapeType="1"/>
            <a:endCxn id="95385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45" name="Straight Connector 503"/>
          <p:cNvCxnSpPr>
            <a:cxnSpLocks noChangeShapeType="1"/>
            <a:endCxn id="95385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46" name="Straight Connector 504"/>
          <p:cNvCxnSpPr>
            <a:cxnSpLocks noChangeShapeType="1"/>
            <a:endCxn id="95468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47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48" name="Straight Connector 506"/>
          <p:cNvCxnSpPr>
            <a:cxnSpLocks noChangeShapeType="1"/>
            <a:stCxn id="95534" idx="4"/>
            <a:endCxn id="95463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49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50" name="Straight Connector 508"/>
          <p:cNvCxnSpPr>
            <a:cxnSpLocks noChangeShapeType="1"/>
            <a:endCxn id="95450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51" name="Straight Connector 509"/>
          <p:cNvCxnSpPr>
            <a:cxnSpLocks noChangeShapeType="1"/>
            <a:stCxn id="95532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52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53" name="Straight Connector 511"/>
          <p:cNvCxnSpPr>
            <a:cxnSpLocks noChangeShapeType="1"/>
            <a:stCxn id="95529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54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55" name="Straight Connector 513"/>
          <p:cNvCxnSpPr>
            <a:cxnSpLocks noChangeShapeType="1"/>
            <a:endCxn id="95280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5256" name="Straight Connector 514"/>
          <p:cNvCxnSpPr>
            <a:cxnSpLocks noChangeShapeType="1"/>
            <a:endCxn id="95336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pic>
        <p:nvPicPr>
          <p:cNvPr id="32" name="Picture 2" descr="查看源图像">
            <a:extLst>
              <a:ext uri="{FF2B5EF4-FFF2-40B4-BE49-F238E27FC236}">
                <a16:creationId xmlns:a16="http://schemas.microsoft.com/office/drawing/2014/main" id="{5C630CF6-D477-3A57-27C2-2852D613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Internet structure: network of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7283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76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30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76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28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76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26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76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24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76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22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76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20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76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18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76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16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76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14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76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12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76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10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76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08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76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06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76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04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76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02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75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00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sp>
          <p:nvSpPr>
            <p:cNvPr id="97593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594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595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596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597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7598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97285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7494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2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75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5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57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574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7496" name="Straight Connector 10"/>
            <p:cNvCxnSpPr>
              <a:cxnSpLocks noChangeShapeType="1"/>
              <a:stCxn id="9757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97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98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99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500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501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502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503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504" name="Straight Connector 304"/>
            <p:cNvCxnSpPr>
              <a:cxnSpLocks noChangeShapeType="1"/>
              <a:endCxn id="9756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7505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/>
                <a:t>ISP B</a:t>
              </a:r>
            </a:p>
          </p:txBody>
        </p:sp>
        <p:grpSp>
          <p:nvGrpSpPr>
            <p:cNvPr id="2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75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5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56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56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75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5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557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558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754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4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4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5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55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549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55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75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4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54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54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54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752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3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3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3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53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53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53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280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752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2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2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2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2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52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52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526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28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751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1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51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2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51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52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51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518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7287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7411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9728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74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49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91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7413" name="Straight Connector 334"/>
            <p:cNvCxnSpPr>
              <a:cxnSpLocks noChangeShapeType="1"/>
              <a:stCxn id="97491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14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15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16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17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18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19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20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421" name="Straight Connector 342"/>
            <p:cNvCxnSpPr>
              <a:cxnSpLocks noChangeShapeType="1"/>
              <a:endCxn id="97486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7422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/>
                <a:t>ISP A</a:t>
              </a:r>
            </a:p>
          </p:txBody>
        </p:sp>
        <p:grpSp>
          <p:nvGrpSpPr>
            <p:cNvPr id="9730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74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48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8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30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74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0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47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75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31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74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46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67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32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74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4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45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59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34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74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45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51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34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74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44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43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345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74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43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3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7350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7328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9735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7403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4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40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0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7330" name="Straight Connector 419"/>
            <p:cNvCxnSpPr>
              <a:cxnSpLocks noChangeShapeType="1"/>
              <a:stCxn id="9740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331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332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333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334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335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336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337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7338" name="Straight Connector 427"/>
            <p:cNvCxnSpPr>
              <a:cxnSpLocks noChangeShapeType="1"/>
              <a:endCxn id="9740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7339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/>
                <a:t>ISP C</a:t>
              </a:r>
            </a:p>
          </p:txBody>
        </p:sp>
        <p:grpSp>
          <p:nvGrpSpPr>
            <p:cNvPr id="9737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73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4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39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00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390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73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3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3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391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92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40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73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4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3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38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8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42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73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42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3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37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7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42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73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42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3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36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6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42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73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4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3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35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6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7429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73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73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74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73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3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735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5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cxnSp>
        <p:nvCxnSpPr>
          <p:cNvPr id="97289" name="Straight Connector 12"/>
          <p:cNvCxnSpPr>
            <a:cxnSpLocks noChangeShapeType="1"/>
            <a:endCxn id="97488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0" name="Straight Connector 500"/>
          <p:cNvCxnSpPr>
            <a:cxnSpLocks noChangeShapeType="1"/>
            <a:endCxn id="97490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1" name="Straight Connector 501"/>
          <p:cNvCxnSpPr>
            <a:cxnSpLocks noChangeShapeType="1"/>
            <a:endCxn id="97486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2" name="Straight Connector 502"/>
          <p:cNvCxnSpPr>
            <a:cxnSpLocks noChangeShapeType="1"/>
            <a:endCxn id="97456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3" name="Straight Connector 503"/>
          <p:cNvCxnSpPr>
            <a:cxnSpLocks noChangeShapeType="1"/>
            <a:endCxn id="97456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4" name="Straight Connector 504"/>
          <p:cNvCxnSpPr>
            <a:cxnSpLocks noChangeShapeType="1"/>
            <a:endCxn id="97539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5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6" name="Straight Connector 506"/>
          <p:cNvCxnSpPr>
            <a:cxnSpLocks noChangeShapeType="1"/>
            <a:stCxn id="97605" idx="4"/>
            <a:endCxn id="97534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7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8" name="Straight Connector 508"/>
          <p:cNvCxnSpPr>
            <a:cxnSpLocks noChangeShapeType="1"/>
            <a:endCxn id="97521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299" name="Straight Connector 509"/>
          <p:cNvCxnSpPr>
            <a:cxnSpLocks noChangeShapeType="1"/>
            <a:stCxn id="97603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300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301" name="Straight Connector 511"/>
          <p:cNvCxnSpPr>
            <a:cxnSpLocks noChangeShapeType="1"/>
            <a:stCxn id="97600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302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303" name="Straight Connector 513"/>
          <p:cNvCxnSpPr>
            <a:cxnSpLocks noChangeShapeType="1"/>
            <a:endCxn id="97351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304" name="Straight Connector 514"/>
          <p:cNvCxnSpPr>
            <a:cxnSpLocks noChangeShapeType="1"/>
            <a:endCxn id="97407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97441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97449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732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9732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7324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7325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7457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97317" name="Straight Connector 515"/>
            <p:cNvCxnSpPr>
              <a:cxnSpLocks noChangeShapeType="1"/>
              <a:stCxn id="97373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97465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7321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97322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7319" name="Straight Connector 519"/>
            <p:cNvCxnSpPr>
              <a:cxnSpLocks noChangeShapeType="1"/>
              <a:stCxn id="97321" idx="6"/>
              <a:endCxn id="97573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7320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7473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97314" name="Straight Connector 7"/>
            <p:cNvCxnSpPr>
              <a:cxnSpLocks noChangeShapeType="1"/>
              <a:stCxn id="97446" idx="5"/>
              <a:endCxn id="97571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7315" name="Straight Connector 415"/>
            <p:cNvCxnSpPr>
              <a:cxnSpLocks noChangeShapeType="1"/>
              <a:endCxn id="97405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7316" name="Straight Connector 523"/>
            <p:cNvCxnSpPr>
              <a:cxnSpLocks noChangeShapeType="1"/>
              <a:stCxn id="97368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7481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97312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97313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7489" name="Group 39950"/>
          <p:cNvGrpSpPr>
            <a:grpSpLocks/>
          </p:cNvGrpSpPr>
          <p:nvPr/>
        </p:nvGrpSpPr>
        <p:grpSpPr bwMode="auto">
          <a:xfrm>
            <a:off x="5270500" y="1701800"/>
            <a:ext cx="3403600" cy="1169988"/>
            <a:chOff x="5270500" y="1701800"/>
            <a:chExt cx="3402978" cy="1169232"/>
          </a:xfrm>
        </p:grpSpPr>
        <p:sp>
          <p:nvSpPr>
            <p:cNvPr id="97310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02978" cy="461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srgbClr val="CC0000"/>
                  </a:solidFill>
                </a:rPr>
                <a:t>Internet exchange point</a:t>
              </a:r>
            </a:p>
          </p:txBody>
        </p:sp>
        <p:cxnSp>
          <p:nvCxnSpPr>
            <p:cNvPr id="97311" name="Straight Connector 39948"/>
            <p:cNvCxnSpPr>
              <a:cxnSpLocks noChangeShapeType="1"/>
              <a:endCxn id="97327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pic>
        <p:nvPicPr>
          <p:cNvPr id="351" name="Picture 2" descr="查看源图像">
            <a:extLst>
              <a:ext uri="{FF2B5EF4-FFF2-40B4-BE49-F238E27FC236}">
                <a16:creationId xmlns:a16="http://schemas.microsoft.com/office/drawing/2014/main" id="{5C630CF6-D477-3A57-27C2-2852D613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Internet structure: network of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331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996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7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996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7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996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7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996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7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996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6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996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6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996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6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996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6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996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6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996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5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996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5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996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5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996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5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996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5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996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4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996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4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sp>
          <p:nvSpPr>
            <p:cNvPr id="9964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64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64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64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64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9964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99333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and regional networks may arise to connect access nets to ISPS </a:t>
            </a:r>
          </a:p>
        </p:txBody>
      </p: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99541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2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96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6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6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6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6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62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2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9543" name="Straight Connector 10"/>
            <p:cNvCxnSpPr>
              <a:cxnSpLocks noChangeShapeType="1"/>
              <a:stCxn id="99621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544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545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546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547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548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549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550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551" name="Straight Connector 304"/>
            <p:cNvCxnSpPr>
              <a:cxnSpLocks noChangeShapeType="1"/>
              <a:endCxn id="99616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9552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/>
                <a:t>ISP B</a:t>
              </a:r>
            </a:p>
          </p:txBody>
        </p:sp>
        <p:grpSp>
          <p:nvGrpSpPr>
            <p:cNvPr id="2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96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6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6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6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6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61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1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96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6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6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6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6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604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05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95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9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95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8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8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95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8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8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36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95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3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72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73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376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95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3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6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65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9388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99458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99389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95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3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3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3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9460" name="Straight Connector 334"/>
            <p:cNvCxnSpPr>
              <a:cxnSpLocks noChangeShapeType="1"/>
              <a:stCxn id="9953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461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462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463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464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465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466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467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468" name="Straight Connector 342"/>
            <p:cNvCxnSpPr>
              <a:cxnSpLocks noChangeShapeType="1"/>
              <a:endCxn id="9953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9469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/>
                <a:t>ISP A</a:t>
              </a:r>
            </a:p>
          </p:txBody>
        </p:sp>
        <p:grpSp>
          <p:nvGrpSpPr>
            <p:cNvPr id="9939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95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3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2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3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39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95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3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2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2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405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95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4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1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1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42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95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5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4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5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50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06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437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94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4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5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9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9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45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94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45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8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9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47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94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47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8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8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9472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99375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9947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99450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4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5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55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9377" name="Straight Connector 419"/>
            <p:cNvCxnSpPr>
              <a:cxnSpLocks noChangeShapeType="1"/>
              <a:stCxn id="9945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378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379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380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381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382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383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384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99385" name="Straight Connector 427"/>
            <p:cNvCxnSpPr>
              <a:cxnSpLocks noChangeShapeType="1"/>
              <a:endCxn id="9945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99386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/>
                <a:t>ISP C</a:t>
              </a:r>
            </a:p>
          </p:txBody>
        </p:sp>
        <p:grpSp>
          <p:nvGrpSpPr>
            <p:cNvPr id="99475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994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47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4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4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480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994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4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38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39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49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994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5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3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3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51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994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5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2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2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52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994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5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1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1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54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994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4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5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40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0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955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993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3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993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995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94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4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939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9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cxnSp>
        <p:nvCxnSpPr>
          <p:cNvPr id="99337" name="Straight Connector 12"/>
          <p:cNvCxnSpPr>
            <a:cxnSpLocks noChangeShapeType="1"/>
            <a:endCxn id="99535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38" name="Straight Connector 500"/>
          <p:cNvCxnSpPr>
            <a:cxnSpLocks noChangeShapeType="1"/>
            <a:stCxn id="99660" idx="8"/>
            <a:endCxn id="99358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39" name="Straight Connector 501"/>
          <p:cNvCxnSpPr>
            <a:cxnSpLocks noChangeShapeType="1"/>
            <a:endCxn id="99358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0" name="Straight Connector 502"/>
          <p:cNvCxnSpPr>
            <a:cxnSpLocks noChangeShapeType="1"/>
            <a:endCxn id="99503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1" name="Straight Connector 503"/>
          <p:cNvCxnSpPr>
            <a:cxnSpLocks noChangeShapeType="1"/>
            <a:endCxn id="99503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2" name="Straight Connector 504"/>
          <p:cNvCxnSpPr>
            <a:cxnSpLocks noChangeShapeType="1"/>
            <a:endCxn id="99586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3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4" name="Straight Connector 506"/>
          <p:cNvCxnSpPr>
            <a:cxnSpLocks noChangeShapeType="1"/>
            <a:stCxn id="99652" idx="4"/>
            <a:endCxn id="99581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5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6" name="Straight Connector 508"/>
          <p:cNvCxnSpPr>
            <a:cxnSpLocks noChangeShapeType="1"/>
            <a:endCxn id="99568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7" name="Straight Connector 509"/>
          <p:cNvCxnSpPr>
            <a:cxnSpLocks noChangeShapeType="1"/>
            <a:stCxn id="99650" idx="0"/>
            <a:endCxn id="99356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8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49" name="Straight Connector 511"/>
          <p:cNvCxnSpPr>
            <a:cxnSpLocks noChangeShapeType="1"/>
            <a:stCxn id="99647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50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51" name="Straight Connector 513"/>
          <p:cNvCxnSpPr>
            <a:cxnSpLocks noChangeShapeType="1"/>
            <a:stCxn id="99669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52" name="Straight Connector 514"/>
          <p:cNvCxnSpPr>
            <a:cxnSpLocks noChangeShapeType="1"/>
            <a:endCxn id="99358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99556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99557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99373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99374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9371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9372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9558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99364" name="Straight Connector 515"/>
            <p:cNvCxnSpPr>
              <a:cxnSpLocks noChangeShapeType="1"/>
              <a:stCxn id="99420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99559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99368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99369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99366" name="Straight Connector 519"/>
            <p:cNvCxnSpPr>
              <a:cxnSpLocks noChangeShapeType="1"/>
              <a:stCxn id="99368" idx="6"/>
              <a:endCxn id="99620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9367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99563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99361" name="Straight Connector 7"/>
            <p:cNvCxnSpPr>
              <a:cxnSpLocks noChangeShapeType="1"/>
              <a:stCxn id="99493" idx="5"/>
              <a:endCxn id="99618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9362" name="Straight Connector 415"/>
            <p:cNvCxnSpPr>
              <a:cxnSpLocks noChangeShapeType="1"/>
              <a:endCxn id="99452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99363" name="Straight Connector 523"/>
            <p:cNvCxnSpPr>
              <a:cxnSpLocks noChangeShapeType="1"/>
              <a:stCxn id="99415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99356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99357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i="1"/>
              <a:t>regional net</a:t>
            </a:r>
          </a:p>
        </p:txBody>
      </p:sp>
      <p:sp>
        <p:nvSpPr>
          <p:cNvPr id="99358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  <p:cxnSp>
        <p:nvCxnSpPr>
          <p:cNvPr id="99359" name="Straight Connector 39941"/>
          <p:cNvCxnSpPr>
            <a:cxnSpLocks noChangeShapeType="1"/>
            <a:stCxn id="99358" idx="0"/>
            <a:endCxn id="99481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9360" name="Straight Connector 524"/>
          <p:cNvCxnSpPr>
            <a:cxnSpLocks noChangeShapeType="1"/>
            <a:endCxn id="99454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pic>
        <p:nvPicPr>
          <p:cNvPr id="350" name="Picture 2" descr="查看源图像">
            <a:extLst>
              <a:ext uri="{FF2B5EF4-FFF2-40B4-BE49-F238E27FC236}">
                <a16:creationId xmlns:a16="http://schemas.microsoft.com/office/drawing/2014/main" id="{5C630CF6-D477-3A57-27C2-2852D613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Internet structure: network of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379" name="Picture 7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1017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36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1017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34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1017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32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1017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30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1017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28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1017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26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1017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24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1017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22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1017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20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1017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18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1017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16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1017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14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1017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12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1017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10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1017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08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1017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06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/>
                  <a:t>net</a:t>
                </a:r>
              </a:p>
            </p:txBody>
          </p:sp>
        </p:grpSp>
        <p:sp>
          <p:nvSpPr>
            <p:cNvPr id="101699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700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701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702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703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101704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101381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and content provider networks  (e.g., Google,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Microsoft)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run their own network, to bring services, content close to end users</a:t>
            </a:r>
          </a:p>
        </p:txBody>
      </p: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101600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2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16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6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6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67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68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101602" name="Straight Connector 10"/>
            <p:cNvCxnSpPr>
              <a:cxnSpLocks noChangeShapeType="1"/>
              <a:stCxn id="101680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603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604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605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606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607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608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609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610" name="Straight Connector 304"/>
            <p:cNvCxnSpPr>
              <a:cxnSpLocks noChangeShapeType="1"/>
              <a:endCxn id="101675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1611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/>
                <a:t>ISP B</a:t>
              </a:r>
            </a:p>
          </p:txBody>
        </p:sp>
        <p:grpSp>
          <p:nvGrpSpPr>
            <p:cNvPr id="2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16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6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6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67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67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16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6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6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663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664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16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6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6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65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65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16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6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6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64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64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16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6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6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63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64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57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16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5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6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6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63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63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58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16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6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5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6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6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62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624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160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101517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101612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15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9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101519" name="Straight Connector 334"/>
            <p:cNvCxnSpPr>
              <a:cxnSpLocks noChangeShapeType="1"/>
              <a:stCxn id="101597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520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521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522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523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524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525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526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527" name="Straight Connector 342"/>
            <p:cNvCxnSpPr>
              <a:cxnSpLocks noChangeShapeType="1"/>
              <a:endCxn id="101592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1528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/>
                <a:t>ISP A</a:t>
              </a:r>
            </a:p>
          </p:txBody>
        </p:sp>
        <p:grpSp>
          <p:nvGrpSpPr>
            <p:cNvPr id="10161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15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1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8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89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16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15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1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8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8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1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15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7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7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3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15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6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65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46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15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5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5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6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15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4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49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78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15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4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41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1684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101434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zh-CN"/>
            </a:p>
          </p:txBody>
        </p:sp>
        <p:grpSp>
          <p:nvGrpSpPr>
            <p:cNvPr id="101685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101509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8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1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101436" name="Straight Connector 419"/>
            <p:cNvCxnSpPr>
              <a:cxnSpLocks noChangeShapeType="1"/>
              <a:stCxn id="10151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437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438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439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440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441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442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443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1444" name="Straight Connector 427"/>
            <p:cNvCxnSpPr>
              <a:cxnSpLocks noChangeShapeType="1"/>
              <a:endCxn id="10150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1445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i="1"/>
                <a:t>ISP B</a:t>
              </a:r>
            </a:p>
          </p:txBody>
        </p:sp>
        <p:grpSp>
          <p:nvGrpSpPr>
            <p:cNvPr id="10168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1015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5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5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50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50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8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1014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4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5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497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98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91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1014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9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4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4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4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9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9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1014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4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4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4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9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1014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4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4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47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7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69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1014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6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4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4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46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6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173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1014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014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grpSp>
            <p:nvGrpSpPr>
              <p:cNvPr id="1017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4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4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145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5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cxnSp>
        <p:nvCxnSpPr>
          <p:cNvPr id="101385" name="Straight Connector 12"/>
          <p:cNvCxnSpPr>
            <a:cxnSpLocks noChangeShapeType="1"/>
            <a:endCxn id="101594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86" name="Straight Connector 500"/>
          <p:cNvCxnSpPr>
            <a:cxnSpLocks noChangeShapeType="1"/>
            <a:stCxn id="101719" idx="8"/>
            <a:endCxn id="101406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87" name="Straight Connector 501"/>
          <p:cNvCxnSpPr>
            <a:cxnSpLocks noChangeShapeType="1"/>
            <a:endCxn id="101406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88" name="Straight Connector 502"/>
          <p:cNvCxnSpPr>
            <a:cxnSpLocks noChangeShapeType="1"/>
            <a:endCxn id="101562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89" name="Straight Connector 503"/>
          <p:cNvCxnSpPr>
            <a:cxnSpLocks noChangeShapeType="1"/>
            <a:endCxn id="101562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0" name="Straight Connector 504"/>
          <p:cNvCxnSpPr>
            <a:cxnSpLocks noChangeShapeType="1"/>
            <a:endCxn id="101645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1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2" name="Straight Connector 506"/>
          <p:cNvCxnSpPr>
            <a:cxnSpLocks noChangeShapeType="1"/>
            <a:stCxn id="101711" idx="4"/>
            <a:endCxn id="101640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3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4" name="Straight Connector 508"/>
          <p:cNvCxnSpPr>
            <a:cxnSpLocks noChangeShapeType="1"/>
            <a:endCxn id="101627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5" name="Straight Connector 509"/>
          <p:cNvCxnSpPr>
            <a:cxnSpLocks noChangeShapeType="1"/>
            <a:stCxn id="101709" idx="0"/>
            <a:endCxn id="101404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6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7" name="Straight Connector 511"/>
          <p:cNvCxnSpPr>
            <a:cxnSpLocks noChangeShapeType="1"/>
            <a:stCxn id="101706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8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399" name="Straight Connector 513"/>
          <p:cNvCxnSpPr>
            <a:cxnSpLocks noChangeShapeType="1"/>
            <a:stCxn id="101728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400" name="Straight Connector 514"/>
          <p:cNvCxnSpPr>
            <a:cxnSpLocks noChangeShapeType="1"/>
            <a:endCxn id="101406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1739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101740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101432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101433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1430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101431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101741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101423" name="Straight Connector 515"/>
            <p:cNvCxnSpPr>
              <a:cxnSpLocks noChangeShapeType="1"/>
              <a:stCxn id="101479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101742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101427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zh-CN"/>
              </a:p>
            </p:txBody>
          </p:sp>
          <p:sp>
            <p:nvSpPr>
              <p:cNvPr id="101428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101425" name="Straight Connector 519"/>
            <p:cNvCxnSpPr>
              <a:cxnSpLocks noChangeShapeType="1"/>
              <a:stCxn id="101427" idx="6"/>
              <a:endCxn id="101679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101426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101743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101420" name="Straight Connector 7"/>
            <p:cNvCxnSpPr>
              <a:cxnSpLocks noChangeShapeType="1"/>
              <a:stCxn id="101552" idx="5"/>
              <a:endCxn id="101677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101421" name="Straight Connector 415"/>
            <p:cNvCxnSpPr>
              <a:cxnSpLocks noChangeShapeType="1"/>
              <a:endCxn id="101511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101422" name="Straight Connector 523"/>
            <p:cNvCxnSpPr>
              <a:cxnSpLocks noChangeShapeType="1"/>
              <a:stCxn id="101474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101404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101405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i="1"/>
              <a:t>regional net</a:t>
            </a:r>
          </a:p>
        </p:txBody>
      </p:sp>
      <p:sp>
        <p:nvSpPr>
          <p:cNvPr id="101406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  <p:cxnSp>
        <p:nvCxnSpPr>
          <p:cNvPr id="101407" name="Straight Connector 39941"/>
          <p:cNvCxnSpPr>
            <a:cxnSpLocks noChangeShapeType="1"/>
            <a:stCxn id="101406" idx="0"/>
            <a:endCxn id="101540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408" name="Straight Connector 524"/>
          <p:cNvCxnSpPr>
            <a:cxnSpLocks noChangeShapeType="1"/>
            <a:endCxn id="101513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1409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101410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bg1"/>
                </a:solidFill>
              </a:rPr>
              <a:t>Content provider network</a:t>
            </a:r>
          </a:p>
        </p:txBody>
      </p:sp>
      <p:cxnSp>
        <p:nvCxnSpPr>
          <p:cNvPr id="101411" name="Straight Connector 19"/>
          <p:cNvCxnSpPr>
            <a:cxnSpLocks noChangeShapeType="1"/>
            <a:stCxn id="101732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412" name="Straight Connector 525"/>
          <p:cNvCxnSpPr>
            <a:cxnSpLocks noChangeShapeType="1"/>
            <a:endCxn id="101409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413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101414" name="Straight Connector 527"/>
          <p:cNvCxnSpPr>
            <a:cxnSpLocks noChangeShapeType="1"/>
            <a:endCxn id="101409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101415" name="Straight Connector 528"/>
          <p:cNvCxnSpPr>
            <a:cxnSpLocks noChangeShapeType="1"/>
            <a:endCxn id="101479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101416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417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418" name="Straight Connector 531"/>
          <p:cNvCxnSpPr>
            <a:cxnSpLocks noChangeShapeType="1"/>
            <a:stCxn id="101711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1419" name="Straight Connector 532"/>
          <p:cNvCxnSpPr>
            <a:cxnSpLocks noChangeShapeType="1"/>
            <a:stCxn id="101713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pic>
        <p:nvPicPr>
          <p:cNvPr id="361" name="Picture 2" descr="查看源图像">
            <a:extLst>
              <a:ext uri="{FF2B5EF4-FFF2-40B4-BE49-F238E27FC236}">
                <a16:creationId xmlns:a16="http://schemas.microsoft.com/office/drawing/2014/main" id="{5C630CF6-D477-3A57-27C2-2852D613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查看源图像">
            <a:extLst>
              <a:ext uri="{FF2B5EF4-FFF2-40B4-BE49-F238E27FC236}">
                <a16:creationId xmlns:a16="http://schemas.microsoft.com/office/drawing/2014/main" id="{5C630CF6-D477-3A57-27C2-2852D613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Internet structure: network of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-40788" y="5011738"/>
            <a:ext cx="9221299" cy="4702174"/>
          </a:xfrm>
        </p:spPr>
        <p:txBody>
          <a:bodyPr/>
          <a:lstStyle/>
          <a:p>
            <a:pPr lvl="1" eaLnBrk="1" hangingPunct="1"/>
            <a:r>
              <a:rPr lang="ja-JP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solidFill>
                  <a:srgbClr val="0070C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</a:t>
            </a:r>
            <a:r>
              <a:rPr lang="en-US" altLang="ja-JP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ier-1</a:t>
            </a:r>
            <a:r>
              <a:rPr lang="ja-JP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”</a:t>
            </a:r>
            <a:r>
              <a:rPr lang="en-US" altLang="ja-JP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solidFill>
                  <a:srgbClr val="0070C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commercial ISPs </a:t>
            </a:r>
            <a:r>
              <a:rPr lang="en-US" altLang="ja-JP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(e.g., Level 3, Sprint, AT&amp;T, NTT), national &amp; international </a:t>
            </a:r>
            <a:r>
              <a:rPr lang="en-US" altLang="ja-JP" sz="2000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coverage</a:t>
            </a:r>
          </a:p>
          <a:p>
            <a:pPr lvl="1" eaLnBrk="1" hangingPunct="1"/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Multi-homing</a:t>
            </a:r>
            <a:r>
              <a:rPr lang="zh-CN" altLang="en-US" sz="2000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to connect to two or more provider ISPs</a:t>
            </a:r>
          </a:p>
          <a:p>
            <a:pPr lvl="1" eaLnBrk="1" hangingPunct="1"/>
            <a:r>
              <a:rPr lang="en-US" altLang="ja-JP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Peer</a:t>
            </a:r>
            <a:r>
              <a:rPr lang="en-US" altLang="ja-JP" sz="2000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: a pair of nearby ISPs at the same level</a:t>
            </a:r>
            <a:endParaRPr lang="en-US" altLang="ja-JP" sz="2000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ontent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provider network </a:t>
            </a: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e.g</a:t>
            </a: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, Google): private network that connects it data centers to Internet, often bypassing tier-1, regional ISPs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CN" sz="20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103429" name="Picture 76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1054100" y="1038225"/>
            <a:ext cx="7658100" cy="3984625"/>
            <a:chOff x="1066800" y="1371600"/>
            <a:chExt cx="7194549" cy="3984625"/>
          </a:xfrm>
        </p:grpSpPr>
        <p:sp>
          <p:nvSpPr>
            <p:cNvPr id="103432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/>
                <a:t>access</a:t>
              </a:r>
            </a:p>
            <a:p>
              <a:pPr algn="ctr"/>
              <a:r>
                <a:rPr lang="en-US" altLang="zh-CN" sz="1600"/>
                <a:t>ISP</a:t>
              </a:r>
            </a:p>
          </p:txBody>
        </p:sp>
        <p:sp>
          <p:nvSpPr>
            <p:cNvPr id="103433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/>
                <a:t>access</a:t>
              </a:r>
            </a:p>
            <a:p>
              <a:pPr algn="ctr"/>
              <a:r>
                <a:rPr lang="en-US" altLang="zh-CN" sz="1600"/>
                <a:t>ISP</a:t>
              </a:r>
            </a:p>
          </p:txBody>
        </p:sp>
        <p:sp>
          <p:nvSpPr>
            <p:cNvPr id="103434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/>
                <a:t>access</a:t>
              </a:r>
            </a:p>
            <a:p>
              <a:pPr algn="ctr"/>
              <a:r>
                <a:rPr lang="en-US" altLang="zh-CN" sz="1600"/>
                <a:t>ISP</a:t>
              </a:r>
            </a:p>
          </p:txBody>
        </p:sp>
        <p:sp>
          <p:nvSpPr>
            <p:cNvPr id="103435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/>
                <a:t>access</a:t>
              </a:r>
            </a:p>
            <a:p>
              <a:pPr algn="ctr"/>
              <a:r>
                <a:rPr lang="en-US" altLang="zh-CN" sz="1600"/>
                <a:t>ISP</a:t>
              </a:r>
            </a:p>
          </p:txBody>
        </p:sp>
        <p:sp>
          <p:nvSpPr>
            <p:cNvPr id="103436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/>
                <a:t>access</a:t>
              </a:r>
            </a:p>
            <a:p>
              <a:pPr algn="ctr"/>
              <a:r>
                <a:rPr lang="en-US" altLang="zh-CN" sz="1600"/>
                <a:t>ISP</a:t>
              </a:r>
            </a:p>
          </p:txBody>
        </p:sp>
        <p:sp>
          <p:nvSpPr>
            <p:cNvPr id="103437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/>
                <a:t>access</a:t>
              </a:r>
            </a:p>
            <a:p>
              <a:pPr algn="ctr"/>
              <a:r>
                <a:rPr lang="en-US" altLang="zh-CN" sz="1600"/>
                <a:t>ISP</a:t>
              </a:r>
            </a:p>
          </p:txBody>
        </p:sp>
        <p:sp>
          <p:nvSpPr>
            <p:cNvPr id="103438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/>
                <a:t>access</a:t>
              </a:r>
            </a:p>
            <a:p>
              <a:pPr algn="ctr"/>
              <a:r>
                <a:rPr lang="en-US" altLang="zh-CN" sz="1600"/>
                <a:t>ISP</a:t>
              </a:r>
            </a:p>
          </p:txBody>
        </p:sp>
        <p:sp>
          <p:nvSpPr>
            <p:cNvPr id="103439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/>
                <a:t>access</a:t>
              </a:r>
            </a:p>
            <a:p>
              <a:pPr algn="ctr"/>
              <a:r>
                <a:rPr lang="en-US" altLang="zh-CN" sz="1600"/>
                <a:t>ISP</a:t>
              </a:r>
            </a:p>
          </p:txBody>
        </p:sp>
        <p:sp>
          <p:nvSpPr>
            <p:cNvPr id="103440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103441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103444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Tier 1 ISP</a:t>
              </a:r>
              <a:endParaRPr lang="en-US" altLang="zh-CN"/>
            </a:p>
          </p:txBody>
        </p:sp>
        <p:sp>
          <p:nvSpPr>
            <p:cNvPr id="103445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Tier 1 ISP</a:t>
              </a:r>
              <a:endParaRPr lang="en-US" altLang="zh-CN"/>
            </a:p>
          </p:txBody>
        </p:sp>
        <p:sp>
          <p:nvSpPr>
            <p:cNvPr id="103446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Google</a:t>
              </a:r>
              <a:endParaRPr lang="en-US" altLang="zh-CN"/>
            </a:p>
          </p:txBody>
        </p:sp>
        <p:cxnSp>
          <p:nvCxnSpPr>
            <p:cNvPr id="84" name="Straight Connector 83"/>
            <p:cNvCxnSpPr>
              <a:endCxn id="103433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103440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103440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03441" idx="2"/>
              <a:endCxn id="103440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03441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3446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03444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5612" y="5873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Chapter 1: roadmap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5612" y="1649413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1.1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what is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1.2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1.3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1.4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1.5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1.6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1.7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history</a:t>
            </a:r>
          </a:p>
          <a:p>
            <a:pPr eaLnBrk="1" hangingPunct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1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Freeform 417">
            <a:extLst>
              <a:ext uri="{FF2B5EF4-FFF2-40B4-BE49-F238E27FC236}">
                <a16:creationId xmlns:a16="http://schemas.microsoft.com/office/drawing/2014/main" id="{F705D6E8-49A7-AA46-A818-65E5953EC2BE}"/>
              </a:ext>
            </a:extLst>
          </p:cNvPr>
          <p:cNvSpPr>
            <a:spLocks/>
          </p:cNvSpPr>
          <p:nvPr/>
        </p:nvSpPr>
        <p:spPr bwMode="auto">
          <a:xfrm>
            <a:off x="7918925" y="4865724"/>
            <a:ext cx="857636" cy="510400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sz="1350"/>
          </a:p>
        </p:txBody>
      </p:sp>
      <p:grpSp>
        <p:nvGrpSpPr>
          <p:cNvPr id="7" name="组合 6"/>
          <p:cNvGrpSpPr/>
          <p:nvPr/>
        </p:nvGrpSpPr>
        <p:grpSpPr>
          <a:xfrm>
            <a:off x="243069" y="1670967"/>
            <a:ext cx="3447498" cy="3644971"/>
            <a:chOff x="5391968" y="1973596"/>
            <a:chExt cx="3447498" cy="36449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376764-E8EE-2343-BDE8-8A38CADB2B10}"/>
                </a:ext>
              </a:extLst>
            </p:cNvPr>
            <p:cNvSpPr txBox="1"/>
            <p:nvPr/>
          </p:nvSpPr>
          <p:spPr>
            <a:xfrm>
              <a:off x="6892830" y="3466957"/>
              <a:ext cx="10647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Internet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DDBC9A-D563-454D-A345-7C56FB5C09DB}"/>
                </a:ext>
              </a:extLst>
            </p:cNvPr>
            <p:cNvSpPr/>
            <p:nvPr/>
          </p:nvSpPr>
          <p:spPr>
            <a:xfrm>
              <a:off x="6937727" y="3502146"/>
              <a:ext cx="1168691" cy="404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120F2BC7-BB63-8D47-A127-7655CBFA7174}"/>
                </a:ext>
              </a:extLst>
            </p:cNvPr>
            <p:cNvGrpSpPr/>
            <p:nvPr/>
          </p:nvGrpSpPr>
          <p:grpSpPr>
            <a:xfrm>
              <a:off x="5404013" y="1973596"/>
              <a:ext cx="3435453" cy="3644971"/>
              <a:chOff x="7268561" y="1458365"/>
              <a:chExt cx="4580604" cy="4859961"/>
            </a:xfrm>
          </p:grpSpPr>
          <p:sp>
            <p:nvSpPr>
              <p:cNvPr id="371" name="Freeform 370">
                <a:extLst>
                  <a:ext uri="{FF2B5EF4-FFF2-40B4-BE49-F238E27FC236}">
                    <a16:creationId xmlns:a16="http://schemas.microsoft.com/office/drawing/2014/main" id="{21662630-62BB-AE4A-A779-AEACD21E6D7C}"/>
                  </a:ext>
                </a:extLst>
              </p:cNvPr>
              <p:cNvSpPr/>
              <p:nvPr/>
            </p:nvSpPr>
            <p:spPr>
              <a:xfrm>
                <a:off x="9048399" y="3035682"/>
                <a:ext cx="1124807" cy="1337915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82604 w 1558990"/>
                  <a:gd name="connsiteY0" fmla="*/ 534641 h 1810599"/>
                  <a:gd name="connsiteX1" fmla="*/ 22252 w 1558990"/>
                  <a:gd name="connsiteY1" fmla="*/ 940200 h 1810599"/>
                  <a:gd name="connsiteX2" fmla="*/ 167457 w 1558990"/>
                  <a:gd name="connsiteY2" fmla="*/ 1672556 h 1810599"/>
                  <a:gd name="connsiteX3" fmla="*/ 1208772 w 1558990"/>
                  <a:gd name="connsiteY3" fmla="*/ 1775650 h 1810599"/>
                  <a:gd name="connsiteX4" fmla="*/ 1543003 w 1558990"/>
                  <a:gd name="connsiteY4" fmla="*/ 1257671 h 1810599"/>
                  <a:gd name="connsiteX5" fmla="*/ 1490762 w 1558990"/>
                  <a:gd name="connsiteY5" fmla="*/ 672856 h 1810599"/>
                  <a:gd name="connsiteX6" fmla="*/ 1359176 w 1558990"/>
                  <a:gd name="connsiteY6" fmla="*/ 154877 h 1810599"/>
                  <a:gd name="connsiteX7" fmla="*/ 861336 w 1558990"/>
                  <a:gd name="connsiteY7" fmla="*/ 21205 h 1810599"/>
                  <a:gd name="connsiteX8" fmla="*/ 382604 w 1558990"/>
                  <a:gd name="connsiteY8" fmla="*/ 534641 h 1810599"/>
                  <a:gd name="connsiteX0" fmla="*/ 393458 w 1593840"/>
                  <a:gd name="connsiteY0" fmla="*/ 534641 h 1793264"/>
                  <a:gd name="connsiteX1" fmla="*/ 33106 w 1593840"/>
                  <a:gd name="connsiteY1" fmla="*/ 940200 h 1793264"/>
                  <a:gd name="connsiteX2" fmla="*/ 178311 w 1593840"/>
                  <a:gd name="connsiteY2" fmla="*/ 1672556 h 1793264"/>
                  <a:gd name="connsiteX3" fmla="*/ 1464139 w 1593840"/>
                  <a:gd name="connsiteY3" fmla="*/ 1752440 h 1793264"/>
                  <a:gd name="connsiteX4" fmla="*/ 1553857 w 1593840"/>
                  <a:gd name="connsiteY4" fmla="*/ 1257671 h 1793264"/>
                  <a:gd name="connsiteX5" fmla="*/ 1501616 w 1593840"/>
                  <a:gd name="connsiteY5" fmla="*/ 672856 h 1793264"/>
                  <a:gd name="connsiteX6" fmla="*/ 1370030 w 1593840"/>
                  <a:gd name="connsiteY6" fmla="*/ 154877 h 1793264"/>
                  <a:gd name="connsiteX7" fmla="*/ 872190 w 1593840"/>
                  <a:gd name="connsiteY7" fmla="*/ 21205 h 1793264"/>
                  <a:gd name="connsiteX8" fmla="*/ 393458 w 1593840"/>
                  <a:gd name="connsiteY8" fmla="*/ 534641 h 1793264"/>
                  <a:gd name="connsiteX0" fmla="*/ 393458 w 1566550"/>
                  <a:gd name="connsiteY0" fmla="*/ 534641 h 1840341"/>
                  <a:gd name="connsiteX1" fmla="*/ 33106 w 1566550"/>
                  <a:gd name="connsiteY1" fmla="*/ 940200 h 1840341"/>
                  <a:gd name="connsiteX2" fmla="*/ 178311 w 1566550"/>
                  <a:gd name="connsiteY2" fmla="*/ 1672556 h 1840341"/>
                  <a:gd name="connsiteX3" fmla="*/ 1464139 w 1566550"/>
                  <a:gd name="connsiteY3" fmla="*/ 1752440 h 1840341"/>
                  <a:gd name="connsiteX4" fmla="*/ 1553857 w 1566550"/>
                  <a:gd name="connsiteY4" fmla="*/ 1257671 h 1840341"/>
                  <a:gd name="connsiteX5" fmla="*/ 1501616 w 1566550"/>
                  <a:gd name="connsiteY5" fmla="*/ 672856 h 1840341"/>
                  <a:gd name="connsiteX6" fmla="*/ 1370030 w 1566550"/>
                  <a:gd name="connsiteY6" fmla="*/ 154877 h 1840341"/>
                  <a:gd name="connsiteX7" fmla="*/ 872190 w 1566550"/>
                  <a:gd name="connsiteY7" fmla="*/ 21205 h 1840341"/>
                  <a:gd name="connsiteX8" fmla="*/ 393458 w 1566550"/>
                  <a:gd name="connsiteY8" fmla="*/ 534641 h 1840341"/>
                  <a:gd name="connsiteX0" fmla="*/ 393458 w 1555557"/>
                  <a:gd name="connsiteY0" fmla="*/ 534641 h 1787187"/>
                  <a:gd name="connsiteX1" fmla="*/ 33106 w 1555557"/>
                  <a:gd name="connsiteY1" fmla="*/ 940200 h 1787187"/>
                  <a:gd name="connsiteX2" fmla="*/ 178311 w 1555557"/>
                  <a:gd name="connsiteY2" fmla="*/ 1672556 h 1787187"/>
                  <a:gd name="connsiteX3" fmla="*/ 1464139 w 1555557"/>
                  <a:gd name="connsiteY3" fmla="*/ 1752440 h 1787187"/>
                  <a:gd name="connsiteX4" fmla="*/ 1553857 w 1555557"/>
                  <a:gd name="connsiteY4" fmla="*/ 1257671 h 1787187"/>
                  <a:gd name="connsiteX5" fmla="*/ 1501616 w 1555557"/>
                  <a:gd name="connsiteY5" fmla="*/ 672856 h 1787187"/>
                  <a:gd name="connsiteX6" fmla="*/ 1370030 w 1555557"/>
                  <a:gd name="connsiteY6" fmla="*/ 154877 h 1787187"/>
                  <a:gd name="connsiteX7" fmla="*/ 872190 w 1555557"/>
                  <a:gd name="connsiteY7" fmla="*/ 21205 h 1787187"/>
                  <a:gd name="connsiteX8" fmla="*/ 393458 w 1555557"/>
                  <a:gd name="connsiteY8" fmla="*/ 534641 h 1787187"/>
                  <a:gd name="connsiteX0" fmla="*/ 401126 w 1664928"/>
                  <a:gd name="connsiteY0" fmla="*/ 534641 h 1783934"/>
                  <a:gd name="connsiteX1" fmla="*/ 40774 w 1664928"/>
                  <a:gd name="connsiteY1" fmla="*/ 940200 h 1783934"/>
                  <a:gd name="connsiteX2" fmla="*/ 185979 w 1664928"/>
                  <a:gd name="connsiteY2" fmla="*/ 1672556 h 1783934"/>
                  <a:gd name="connsiteX3" fmla="*/ 1618513 w 1664928"/>
                  <a:gd name="connsiteY3" fmla="*/ 1747798 h 1783934"/>
                  <a:gd name="connsiteX4" fmla="*/ 1561525 w 1664928"/>
                  <a:gd name="connsiteY4" fmla="*/ 1257671 h 1783934"/>
                  <a:gd name="connsiteX5" fmla="*/ 1509284 w 1664928"/>
                  <a:gd name="connsiteY5" fmla="*/ 672856 h 1783934"/>
                  <a:gd name="connsiteX6" fmla="*/ 1377698 w 1664928"/>
                  <a:gd name="connsiteY6" fmla="*/ 154877 h 1783934"/>
                  <a:gd name="connsiteX7" fmla="*/ 879858 w 1664928"/>
                  <a:gd name="connsiteY7" fmla="*/ 21205 h 1783934"/>
                  <a:gd name="connsiteX8" fmla="*/ 401126 w 1664928"/>
                  <a:gd name="connsiteY8" fmla="*/ 534641 h 1783934"/>
                  <a:gd name="connsiteX0" fmla="*/ 408119 w 1718774"/>
                  <a:gd name="connsiteY0" fmla="*/ 534641 h 1826522"/>
                  <a:gd name="connsiteX1" fmla="*/ 47767 w 1718774"/>
                  <a:gd name="connsiteY1" fmla="*/ 940200 h 1826522"/>
                  <a:gd name="connsiteX2" fmla="*/ 179001 w 1718774"/>
                  <a:gd name="connsiteY2" fmla="*/ 1742186 h 1826522"/>
                  <a:gd name="connsiteX3" fmla="*/ 1625506 w 1718774"/>
                  <a:gd name="connsiteY3" fmla="*/ 1747798 h 1826522"/>
                  <a:gd name="connsiteX4" fmla="*/ 1568518 w 1718774"/>
                  <a:gd name="connsiteY4" fmla="*/ 1257671 h 1826522"/>
                  <a:gd name="connsiteX5" fmla="*/ 1516277 w 1718774"/>
                  <a:gd name="connsiteY5" fmla="*/ 672856 h 1826522"/>
                  <a:gd name="connsiteX6" fmla="*/ 1384691 w 1718774"/>
                  <a:gd name="connsiteY6" fmla="*/ 154877 h 1826522"/>
                  <a:gd name="connsiteX7" fmla="*/ 886851 w 1718774"/>
                  <a:gd name="connsiteY7" fmla="*/ 21205 h 1826522"/>
                  <a:gd name="connsiteX8" fmla="*/ 408119 w 1718774"/>
                  <a:gd name="connsiteY8" fmla="*/ 534641 h 1826522"/>
                  <a:gd name="connsiteX0" fmla="*/ 477759 w 1796623"/>
                  <a:gd name="connsiteY0" fmla="*/ 534641 h 1818043"/>
                  <a:gd name="connsiteX1" fmla="*/ 117407 w 1796623"/>
                  <a:gd name="connsiteY1" fmla="*/ 940200 h 1818043"/>
                  <a:gd name="connsiteX2" fmla="*/ 136864 w 1796623"/>
                  <a:gd name="connsiteY2" fmla="*/ 1728260 h 1818043"/>
                  <a:gd name="connsiteX3" fmla="*/ 1695146 w 1796623"/>
                  <a:gd name="connsiteY3" fmla="*/ 1747798 h 1818043"/>
                  <a:gd name="connsiteX4" fmla="*/ 1638158 w 1796623"/>
                  <a:gd name="connsiteY4" fmla="*/ 1257671 h 1818043"/>
                  <a:gd name="connsiteX5" fmla="*/ 1585917 w 1796623"/>
                  <a:gd name="connsiteY5" fmla="*/ 672856 h 1818043"/>
                  <a:gd name="connsiteX6" fmla="*/ 1454331 w 1796623"/>
                  <a:gd name="connsiteY6" fmla="*/ 154877 h 1818043"/>
                  <a:gd name="connsiteX7" fmla="*/ 956491 w 1796623"/>
                  <a:gd name="connsiteY7" fmla="*/ 21205 h 1818043"/>
                  <a:gd name="connsiteX8" fmla="*/ 477759 w 1796623"/>
                  <a:gd name="connsiteY8" fmla="*/ 534641 h 1818043"/>
                  <a:gd name="connsiteX0" fmla="*/ 396783 w 1688820"/>
                  <a:gd name="connsiteY0" fmla="*/ 534641 h 1815615"/>
                  <a:gd name="connsiteX1" fmla="*/ 36431 w 1688820"/>
                  <a:gd name="connsiteY1" fmla="*/ 940200 h 1815615"/>
                  <a:gd name="connsiteX2" fmla="*/ 55888 w 1688820"/>
                  <a:gd name="connsiteY2" fmla="*/ 1728260 h 1815615"/>
                  <a:gd name="connsiteX3" fmla="*/ 421834 w 1688820"/>
                  <a:gd name="connsiteY3" fmla="*/ 1798118 h 1815615"/>
                  <a:gd name="connsiteX4" fmla="*/ 1614170 w 1688820"/>
                  <a:gd name="connsiteY4" fmla="*/ 1747798 h 1815615"/>
                  <a:gd name="connsiteX5" fmla="*/ 1557182 w 1688820"/>
                  <a:gd name="connsiteY5" fmla="*/ 1257671 h 1815615"/>
                  <a:gd name="connsiteX6" fmla="*/ 1504941 w 1688820"/>
                  <a:gd name="connsiteY6" fmla="*/ 672856 h 1815615"/>
                  <a:gd name="connsiteX7" fmla="*/ 1373355 w 1688820"/>
                  <a:gd name="connsiteY7" fmla="*/ 154877 h 1815615"/>
                  <a:gd name="connsiteX8" fmla="*/ 875515 w 1688820"/>
                  <a:gd name="connsiteY8" fmla="*/ 21205 h 1815615"/>
                  <a:gd name="connsiteX9" fmla="*/ 396783 w 1688820"/>
                  <a:gd name="connsiteY9" fmla="*/ 534641 h 1815615"/>
                  <a:gd name="connsiteX0" fmla="*/ 394951 w 1689541"/>
                  <a:gd name="connsiteY0" fmla="*/ 534641 h 1877271"/>
                  <a:gd name="connsiteX1" fmla="*/ 34599 w 1689541"/>
                  <a:gd name="connsiteY1" fmla="*/ 940200 h 1877271"/>
                  <a:gd name="connsiteX2" fmla="*/ 54056 w 1689541"/>
                  <a:gd name="connsiteY2" fmla="*/ 1728260 h 1877271"/>
                  <a:gd name="connsiteX3" fmla="*/ 385071 w 1689541"/>
                  <a:gd name="connsiteY3" fmla="*/ 1877032 h 1877271"/>
                  <a:gd name="connsiteX4" fmla="*/ 1612338 w 1689541"/>
                  <a:gd name="connsiteY4" fmla="*/ 1747798 h 1877271"/>
                  <a:gd name="connsiteX5" fmla="*/ 1555350 w 1689541"/>
                  <a:gd name="connsiteY5" fmla="*/ 1257671 h 1877271"/>
                  <a:gd name="connsiteX6" fmla="*/ 1503109 w 1689541"/>
                  <a:gd name="connsiteY6" fmla="*/ 672856 h 1877271"/>
                  <a:gd name="connsiteX7" fmla="*/ 1371523 w 1689541"/>
                  <a:gd name="connsiteY7" fmla="*/ 154877 h 1877271"/>
                  <a:gd name="connsiteX8" fmla="*/ 873683 w 1689541"/>
                  <a:gd name="connsiteY8" fmla="*/ 21205 h 1877271"/>
                  <a:gd name="connsiteX9" fmla="*/ 394951 w 1689541"/>
                  <a:gd name="connsiteY9" fmla="*/ 534641 h 1877271"/>
                  <a:gd name="connsiteX0" fmla="*/ 394949 w 1689541"/>
                  <a:gd name="connsiteY0" fmla="*/ 534641 h 1877032"/>
                  <a:gd name="connsiteX1" fmla="*/ 34597 w 1689541"/>
                  <a:gd name="connsiteY1" fmla="*/ 940200 h 1877032"/>
                  <a:gd name="connsiteX2" fmla="*/ 54054 w 1689541"/>
                  <a:gd name="connsiteY2" fmla="*/ 1728260 h 1877032"/>
                  <a:gd name="connsiteX3" fmla="*/ 385069 w 1689541"/>
                  <a:gd name="connsiteY3" fmla="*/ 1877032 h 1877032"/>
                  <a:gd name="connsiteX4" fmla="*/ 1612336 w 1689541"/>
                  <a:gd name="connsiteY4" fmla="*/ 1747798 h 1877032"/>
                  <a:gd name="connsiteX5" fmla="*/ 1555348 w 1689541"/>
                  <a:gd name="connsiteY5" fmla="*/ 1257671 h 1877032"/>
                  <a:gd name="connsiteX6" fmla="*/ 1503107 w 1689541"/>
                  <a:gd name="connsiteY6" fmla="*/ 672856 h 1877032"/>
                  <a:gd name="connsiteX7" fmla="*/ 1371521 w 1689541"/>
                  <a:gd name="connsiteY7" fmla="*/ 154877 h 1877032"/>
                  <a:gd name="connsiteX8" fmla="*/ 873681 w 1689541"/>
                  <a:gd name="connsiteY8" fmla="*/ 21205 h 1877032"/>
                  <a:gd name="connsiteX9" fmla="*/ 394949 w 1689541"/>
                  <a:gd name="connsiteY9" fmla="*/ 534641 h 1877032"/>
                  <a:gd name="connsiteX0" fmla="*/ 394949 w 1683795"/>
                  <a:gd name="connsiteY0" fmla="*/ 534641 h 1877032"/>
                  <a:gd name="connsiteX1" fmla="*/ 34597 w 1683795"/>
                  <a:gd name="connsiteY1" fmla="*/ 940200 h 1877032"/>
                  <a:gd name="connsiteX2" fmla="*/ 54054 w 1683795"/>
                  <a:gd name="connsiteY2" fmla="*/ 1728260 h 1877032"/>
                  <a:gd name="connsiteX3" fmla="*/ 385069 w 1683795"/>
                  <a:gd name="connsiteY3" fmla="*/ 1877032 h 1877032"/>
                  <a:gd name="connsiteX4" fmla="*/ 1605349 w 1683795"/>
                  <a:gd name="connsiteY4" fmla="*/ 1798860 h 1877032"/>
                  <a:gd name="connsiteX5" fmla="*/ 1555348 w 1683795"/>
                  <a:gd name="connsiteY5" fmla="*/ 1257671 h 1877032"/>
                  <a:gd name="connsiteX6" fmla="*/ 1503107 w 1683795"/>
                  <a:gd name="connsiteY6" fmla="*/ 672856 h 1877032"/>
                  <a:gd name="connsiteX7" fmla="*/ 1371521 w 1683795"/>
                  <a:gd name="connsiteY7" fmla="*/ 154877 h 1877032"/>
                  <a:gd name="connsiteX8" fmla="*/ 873681 w 1683795"/>
                  <a:gd name="connsiteY8" fmla="*/ 21205 h 1877032"/>
                  <a:gd name="connsiteX9" fmla="*/ 394949 w 1683795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720794"/>
                  <a:gd name="connsiteY0" fmla="*/ 534641 h 1877032"/>
                  <a:gd name="connsiteX1" fmla="*/ 34597 w 1720794"/>
                  <a:gd name="connsiteY1" fmla="*/ 940200 h 1877032"/>
                  <a:gd name="connsiteX2" fmla="*/ 54054 w 1720794"/>
                  <a:gd name="connsiteY2" fmla="*/ 1728260 h 1877032"/>
                  <a:gd name="connsiteX3" fmla="*/ 385069 w 1720794"/>
                  <a:gd name="connsiteY3" fmla="*/ 1877032 h 1877032"/>
                  <a:gd name="connsiteX4" fmla="*/ 1605349 w 1720794"/>
                  <a:gd name="connsiteY4" fmla="*/ 1798860 h 1877032"/>
                  <a:gd name="connsiteX5" fmla="*/ 1555348 w 1720794"/>
                  <a:gd name="connsiteY5" fmla="*/ 1257671 h 1877032"/>
                  <a:gd name="connsiteX6" fmla="*/ 1503107 w 1720794"/>
                  <a:gd name="connsiteY6" fmla="*/ 672856 h 1877032"/>
                  <a:gd name="connsiteX7" fmla="*/ 1371521 w 1720794"/>
                  <a:gd name="connsiteY7" fmla="*/ 154877 h 1877032"/>
                  <a:gd name="connsiteX8" fmla="*/ 873681 w 1720794"/>
                  <a:gd name="connsiteY8" fmla="*/ 21205 h 1877032"/>
                  <a:gd name="connsiteX9" fmla="*/ 394949 w 1720794"/>
                  <a:gd name="connsiteY9" fmla="*/ 534641 h 1877032"/>
                  <a:gd name="connsiteX0" fmla="*/ 394949 w 1671512"/>
                  <a:gd name="connsiteY0" fmla="*/ 534641 h 1877032"/>
                  <a:gd name="connsiteX1" fmla="*/ 34597 w 1671512"/>
                  <a:gd name="connsiteY1" fmla="*/ 940200 h 1877032"/>
                  <a:gd name="connsiteX2" fmla="*/ 54054 w 1671512"/>
                  <a:gd name="connsiteY2" fmla="*/ 1728260 h 1877032"/>
                  <a:gd name="connsiteX3" fmla="*/ 385069 w 1671512"/>
                  <a:gd name="connsiteY3" fmla="*/ 1877032 h 1877032"/>
                  <a:gd name="connsiteX4" fmla="*/ 1605349 w 1671512"/>
                  <a:gd name="connsiteY4" fmla="*/ 1798860 h 1877032"/>
                  <a:gd name="connsiteX5" fmla="*/ 1555348 w 1671512"/>
                  <a:gd name="connsiteY5" fmla="*/ 1257671 h 1877032"/>
                  <a:gd name="connsiteX6" fmla="*/ 1503107 w 1671512"/>
                  <a:gd name="connsiteY6" fmla="*/ 672856 h 1877032"/>
                  <a:gd name="connsiteX7" fmla="*/ 1371521 w 1671512"/>
                  <a:gd name="connsiteY7" fmla="*/ 154877 h 1877032"/>
                  <a:gd name="connsiteX8" fmla="*/ 873681 w 1671512"/>
                  <a:gd name="connsiteY8" fmla="*/ 21205 h 1877032"/>
                  <a:gd name="connsiteX9" fmla="*/ 394949 w 1671512"/>
                  <a:gd name="connsiteY9" fmla="*/ 534641 h 1877032"/>
                  <a:gd name="connsiteX0" fmla="*/ 394949 w 1677296"/>
                  <a:gd name="connsiteY0" fmla="*/ 534641 h 1877032"/>
                  <a:gd name="connsiteX1" fmla="*/ 34597 w 1677296"/>
                  <a:gd name="connsiteY1" fmla="*/ 940200 h 1877032"/>
                  <a:gd name="connsiteX2" fmla="*/ 54054 w 1677296"/>
                  <a:gd name="connsiteY2" fmla="*/ 1728260 h 1877032"/>
                  <a:gd name="connsiteX3" fmla="*/ 385069 w 1677296"/>
                  <a:gd name="connsiteY3" fmla="*/ 1877032 h 1877032"/>
                  <a:gd name="connsiteX4" fmla="*/ 1612334 w 1677296"/>
                  <a:gd name="connsiteY4" fmla="*/ 1840637 h 1877032"/>
                  <a:gd name="connsiteX5" fmla="*/ 1555348 w 1677296"/>
                  <a:gd name="connsiteY5" fmla="*/ 1257671 h 1877032"/>
                  <a:gd name="connsiteX6" fmla="*/ 1503107 w 1677296"/>
                  <a:gd name="connsiteY6" fmla="*/ 672856 h 1877032"/>
                  <a:gd name="connsiteX7" fmla="*/ 1371521 w 1677296"/>
                  <a:gd name="connsiteY7" fmla="*/ 154877 h 1877032"/>
                  <a:gd name="connsiteX8" fmla="*/ 873681 w 1677296"/>
                  <a:gd name="connsiteY8" fmla="*/ 21205 h 1877032"/>
                  <a:gd name="connsiteX9" fmla="*/ 394949 w 1677296"/>
                  <a:gd name="connsiteY9" fmla="*/ 534641 h 1877032"/>
                  <a:gd name="connsiteX0" fmla="*/ 394949 w 1677298"/>
                  <a:gd name="connsiteY0" fmla="*/ 534641 h 1877032"/>
                  <a:gd name="connsiteX1" fmla="*/ 34597 w 1677298"/>
                  <a:gd name="connsiteY1" fmla="*/ 940200 h 1877032"/>
                  <a:gd name="connsiteX2" fmla="*/ 54054 w 1677298"/>
                  <a:gd name="connsiteY2" fmla="*/ 1728260 h 1877032"/>
                  <a:gd name="connsiteX3" fmla="*/ 385069 w 1677298"/>
                  <a:gd name="connsiteY3" fmla="*/ 1877032 h 1877032"/>
                  <a:gd name="connsiteX4" fmla="*/ 1612334 w 1677298"/>
                  <a:gd name="connsiteY4" fmla="*/ 1840637 h 1877032"/>
                  <a:gd name="connsiteX5" fmla="*/ 1555348 w 1677298"/>
                  <a:gd name="connsiteY5" fmla="*/ 1257671 h 1877032"/>
                  <a:gd name="connsiteX6" fmla="*/ 1503107 w 1677298"/>
                  <a:gd name="connsiteY6" fmla="*/ 672856 h 1877032"/>
                  <a:gd name="connsiteX7" fmla="*/ 1371521 w 1677298"/>
                  <a:gd name="connsiteY7" fmla="*/ 154877 h 1877032"/>
                  <a:gd name="connsiteX8" fmla="*/ 873681 w 1677298"/>
                  <a:gd name="connsiteY8" fmla="*/ 21205 h 1877032"/>
                  <a:gd name="connsiteX9" fmla="*/ 394949 w 1677298"/>
                  <a:gd name="connsiteY9" fmla="*/ 534641 h 1877032"/>
                  <a:gd name="connsiteX0" fmla="*/ 394949 w 1677296"/>
                  <a:gd name="connsiteY0" fmla="*/ 534641 h 1904936"/>
                  <a:gd name="connsiteX1" fmla="*/ 34597 w 1677296"/>
                  <a:gd name="connsiteY1" fmla="*/ 940200 h 1904936"/>
                  <a:gd name="connsiteX2" fmla="*/ 54054 w 1677296"/>
                  <a:gd name="connsiteY2" fmla="*/ 1728260 h 1904936"/>
                  <a:gd name="connsiteX3" fmla="*/ 385069 w 1677296"/>
                  <a:gd name="connsiteY3" fmla="*/ 1877032 h 1904936"/>
                  <a:gd name="connsiteX4" fmla="*/ 1612334 w 1677296"/>
                  <a:gd name="connsiteY4" fmla="*/ 1840637 h 1904936"/>
                  <a:gd name="connsiteX5" fmla="*/ 1555348 w 1677296"/>
                  <a:gd name="connsiteY5" fmla="*/ 1257671 h 1904936"/>
                  <a:gd name="connsiteX6" fmla="*/ 1503107 w 1677296"/>
                  <a:gd name="connsiteY6" fmla="*/ 672856 h 1904936"/>
                  <a:gd name="connsiteX7" fmla="*/ 1371521 w 1677296"/>
                  <a:gd name="connsiteY7" fmla="*/ 154877 h 1904936"/>
                  <a:gd name="connsiteX8" fmla="*/ 873681 w 1677296"/>
                  <a:gd name="connsiteY8" fmla="*/ 21205 h 1904936"/>
                  <a:gd name="connsiteX9" fmla="*/ 394949 w 1677296"/>
                  <a:gd name="connsiteY9" fmla="*/ 534641 h 1904936"/>
                  <a:gd name="connsiteX0" fmla="*/ 461539 w 1743887"/>
                  <a:gd name="connsiteY0" fmla="*/ 534641 h 1904936"/>
                  <a:gd name="connsiteX1" fmla="*/ 101187 w 1743887"/>
                  <a:gd name="connsiteY1" fmla="*/ 940200 h 1904936"/>
                  <a:gd name="connsiteX2" fmla="*/ 22840 w 1743887"/>
                  <a:gd name="connsiteY2" fmla="*/ 1737812 h 1904936"/>
                  <a:gd name="connsiteX3" fmla="*/ 451659 w 1743887"/>
                  <a:gd name="connsiteY3" fmla="*/ 1877032 h 1904936"/>
                  <a:gd name="connsiteX4" fmla="*/ 1678924 w 1743887"/>
                  <a:gd name="connsiteY4" fmla="*/ 1840637 h 1904936"/>
                  <a:gd name="connsiteX5" fmla="*/ 1621938 w 1743887"/>
                  <a:gd name="connsiteY5" fmla="*/ 1257671 h 1904936"/>
                  <a:gd name="connsiteX6" fmla="*/ 1569697 w 1743887"/>
                  <a:gd name="connsiteY6" fmla="*/ 672856 h 1904936"/>
                  <a:gd name="connsiteX7" fmla="*/ 1438111 w 1743887"/>
                  <a:gd name="connsiteY7" fmla="*/ 154877 h 1904936"/>
                  <a:gd name="connsiteX8" fmla="*/ 940271 w 1743887"/>
                  <a:gd name="connsiteY8" fmla="*/ 21205 h 1904936"/>
                  <a:gd name="connsiteX9" fmla="*/ 461539 w 1743887"/>
                  <a:gd name="connsiteY9" fmla="*/ 534641 h 1904936"/>
                  <a:gd name="connsiteX0" fmla="*/ 452050 w 1756359"/>
                  <a:gd name="connsiteY0" fmla="*/ 534641 h 1891359"/>
                  <a:gd name="connsiteX1" fmla="*/ 91698 w 1756359"/>
                  <a:gd name="connsiteY1" fmla="*/ 940200 h 1891359"/>
                  <a:gd name="connsiteX2" fmla="*/ 13351 w 1756359"/>
                  <a:gd name="connsiteY2" fmla="*/ 1737812 h 1891359"/>
                  <a:gd name="connsiteX3" fmla="*/ 309435 w 1756359"/>
                  <a:gd name="connsiteY3" fmla="*/ 1891359 h 1891359"/>
                  <a:gd name="connsiteX4" fmla="*/ 1669435 w 1756359"/>
                  <a:gd name="connsiteY4" fmla="*/ 1840637 h 1891359"/>
                  <a:gd name="connsiteX5" fmla="*/ 1612449 w 1756359"/>
                  <a:gd name="connsiteY5" fmla="*/ 1257671 h 1891359"/>
                  <a:gd name="connsiteX6" fmla="*/ 1560208 w 1756359"/>
                  <a:gd name="connsiteY6" fmla="*/ 672856 h 1891359"/>
                  <a:gd name="connsiteX7" fmla="*/ 1428622 w 1756359"/>
                  <a:gd name="connsiteY7" fmla="*/ 154877 h 1891359"/>
                  <a:gd name="connsiteX8" fmla="*/ 930782 w 1756359"/>
                  <a:gd name="connsiteY8" fmla="*/ 21205 h 1891359"/>
                  <a:gd name="connsiteX9" fmla="*/ 452050 w 1756359"/>
                  <a:gd name="connsiteY9" fmla="*/ 534641 h 1891359"/>
                  <a:gd name="connsiteX0" fmla="*/ 452050 w 1756257"/>
                  <a:gd name="connsiteY0" fmla="*/ 534641 h 1891359"/>
                  <a:gd name="connsiteX1" fmla="*/ 91698 w 1756257"/>
                  <a:gd name="connsiteY1" fmla="*/ 940200 h 1891359"/>
                  <a:gd name="connsiteX2" fmla="*/ 13351 w 1756257"/>
                  <a:gd name="connsiteY2" fmla="*/ 1737812 h 1891359"/>
                  <a:gd name="connsiteX3" fmla="*/ 309435 w 1756257"/>
                  <a:gd name="connsiteY3" fmla="*/ 1891359 h 1891359"/>
                  <a:gd name="connsiteX4" fmla="*/ 1669435 w 1756257"/>
                  <a:gd name="connsiteY4" fmla="*/ 1840637 h 1891359"/>
                  <a:gd name="connsiteX5" fmla="*/ 1612449 w 1756257"/>
                  <a:gd name="connsiteY5" fmla="*/ 1257671 h 1891359"/>
                  <a:gd name="connsiteX6" fmla="*/ 1563496 w 1756257"/>
                  <a:gd name="connsiteY6" fmla="*/ 959631 h 1891359"/>
                  <a:gd name="connsiteX7" fmla="*/ 1560208 w 1756257"/>
                  <a:gd name="connsiteY7" fmla="*/ 672856 h 1891359"/>
                  <a:gd name="connsiteX8" fmla="*/ 1428622 w 1756257"/>
                  <a:gd name="connsiteY8" fmla="*/ 154877 h 1891359"/>
                  <a:gd name="connsiteX9" fmla="*/ 930782 w 1756257"/>
                  <a:gd name="connsiteY9" fmla="*/ 21205 h 1891359"/>
                  <a:gd name="connsiteX10" fmla="*/ 452050 w 1756257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64592"/>
                  <a:gd name="connsiteY0" fmla="*/ 534641 h 1891359"/>
                  <a:gd name="connsiteX1" fmla="*/ 91698 w 1764592"/>
                  <a:gd name="connsiteY1" fmla="*/ 940200 h 1891359"/>
                  <a:gd name="connsiteX2" fmla="*/ 13351 w 1764592"/>
                  <a:gd name="connsiteY2" fmla="*/ 1737812 h 1891359"/>
                  <a:gd name="connsiteX3" fmla="*/ 309435 w 1764592"/>
                  <a:gd name="connsiteY3" fmla="*/ 1891359 h 1891359"/>
                  <a:gd name="connsiteX4" fmla="*/ 1669435 w 1764592"/>
                  <a:gd name="connsiteY4" fmla="*/ 1840637 h 1891359"/>
                  <a:gd name="connsiteX5" fmla="*/ 1612449 w 1764592"/>
                  <a:gd name="connsiteY5" fmla="*/ 1257671 h 1891359"/>
                  <a:gd name="connsiteX6" fmla="*/ 1309780 w 1764592"/>
                  <a:gd name="connsiteY6" fmla="*/ 1046341 h 1891359"/>
                  <a:gd name="connsiteX7" fmla="*/ 1560208 w 1764592"/>
                  <a:gd name="connsiteY7" fmla="*/ 672856 h 1891359"/>
                  <a:gd name="connsiteX8" fmla="*/ 1428622 w 1764592"/>
                  <a:gd name="connsiteY8" fmla="*/ 154877 h 1891359"/>
                  <a:gd name="connsiteX9" fmla="*/ 930782 w 1764592"/>
                  <a:gd name="connsiteY9" fmla="*/ 21205 h 1891359"/>
                  <a:gd name="connsiteX10" fmla="*/ 452050 w 1764592"/>
                  <a:gd name="connsiteY10" fmla="*/ 534641 h 1891359"/>
                  <a:gd name="connsiteX0" fmla="*/ 452050 w 1764590"/>
                  <a:gd name="connsiteY0" fmla="*/ 534641 h 1891359"/>
                  <a:gd name="connsiteX1" fmla="*/ 91698 w 1764590"/>
                  <a:gd name="connsiteY1" fmla="*/ 940200 h 1891359"/>
                  <a:gd name="connsiteX2" fmla="*/ 13351 w 1764590"/>
                  <a:gd name="connsiteY2" fmla="*/ 1737812 h 1891359"/>
                  <a:gd name="connsiteX3" fmla="*/ 309435 w 1764590"/>
                  <a:gd name="connsiteY3" fmla="*/ 1891359 h 1891359"/>
                  <a:gd name="connsiteX4" fmla="*/ 1669435 w 1764590"/>
                  <a:gd name="connsiteY4" fmla="*/ 1840637 h 1891359"/>
                  <a:gd name="connsiteX5" fmla="*/ 1612449 w 1764590"/>
                  <a:gd name="connsiteY5" fmla="*/ 1257671 h 1891359"/>
                  <a:gd name="connsiteX6" fmla="*/ 1309780 w 1764590"/>
                  <a:gd name="connsiteY6" fmla="*/ 1046341 h 1891359"/>
                  <a:gd name="connsiteX7" fmla="*/ 1560208 w 1764590"/>
                  <a:gd name="connsiteY7" fmla="*/ 672856 h 1891359"/>
                  <a:gd name="connsiteX8" fmla="*/ 1428622 w 1764590"/>
                  <a:gd name="connsiteY8" fmla="*/ 154877 h 1891359"/>
                  <a:gd name="connsiteX9" fmla="*/ 930782 w 1764590"/>
                  <a:gd name="connsiteY9" fmla="*/ 21205 h 1891359"/>
                  <a:gd name="connsiteX10" fmla="*/ 452050 w 1764590"/>
                  <a:gd name="connsiteY10" fmla="*/ 534641 h 1891359"/>
                  <a:gd name="connsiteX0" fmla="*/ 452050 w 1792731"/>
                  <a:gd name="connsiteY0" fmla="*/ 534641 h 1891359"/>
                  <a:gd name="connsiteX1" fmla="*/ 91698 w 1792731"/>
                  <a:gd name="connsiteY1" fmla="*/ 940200 h 1891359"/>
                  <a:gd name="connsiteX2" fmla="*/ 13351 w 1792731"/>
                  <a:gd name="connsiteY2" fmla="*/ 1737812 h 1891359"/>
                  <a:gd name="connsiteX3" fmla="*/ 309435 w 1792731"/>
                  <a:gd name="connsiteY3" fmla="*/ 1891359 h 1891359"/>
                  <a:gd name="connsiteX4" fmla="*/ 1669435 w 1792731"/>
                  <a:gd name="connsiteY4" fmla="*/ 1840637 h 1891359"/>
                  <a:gd name="connsiteX5" fmla="*/ 1688563 w 1792731"/>
                  <a:gd name="connsiteY5" fmla="*/ 1292355 h 1891359"/>
                  <a:gd name="connsiteX6" fmla="*/ 1309780 w 1792731"/>
                  <a:gd name="connsiteY6" fmla="*/ 1046341 h 1891359"/>
                  <a:gd name="connsiteX7" fmla="*/ 1560208 w 1792731"/>
                  <a:gd name="connsiteY7" fmla="*/ 672856 h 1891359"/>
                  <a:gd name="connsiteX8" fmla="*/ 1428622 w 1792731"/>
                  <a:gd name="connsiteY8" fmla="*/ 154877 h 1891359"/>
                  <a:gd name="connsiteX9" fmla="*/ 930782 w 1792731"/>
                  <a:gd name="connsiteY9" fmla="*/ 21205 h 1891359"/>
                  <a:gd name="connsiteX10" fmla="*/ 452050 w 1792731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560208 w 1814809"/>
                  <a:gd name="connsiteY7" fmla="*/ 672856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34641 h 1891359"/>
                  <a:gd name="connsiteX1" fmla="*/ 91698 w 1814809"/>
                  <a:gd name="connsiteY1" fmla="*/ 940200 h 1891359"/>
                  <a:gd name="connsiteX2" fmla="*/ 13351 w 1814809"/>
                  <a:gd name="connsiteY2" fmla="*/ 1737812 h 1891359"/>
                  <a:gd name="connsiteX3" fmla="*/ 309435 w 1814809"/>
                  <a:gd name="connsiteY3" fmla="*/ 1891359 h 1891359"/>
                  <a:gd name="connsiteX4" fmla="*/ 1669435 w 1814809"/>
                  <a:gd name="connsiteY4" fmla="*/ 1840637 h 1891359"/>
                  <a:gd name="connsiteX5" fmla="*/ 1688563 w 1814809"/>
                  <a:gd name="connsiteY5" fmla="*/ 1292355 h 1891359"/>
                  <a:gd name="connsiteX6" fmla="*/ 1309780 w 1814809"/>
                  <a:gd name="connsiteY6" fmla="*/ 1046341 h 1891359"/>
                  <a:gd name="connsiteX7" fmla="*/ 1619996 w 1814809"/>
                  <a:gd name="connsiteY7" fmla="*/ 526399 h 1891359"/>
                  <a:gd name="connsiteX8" fmla="*/ 1428622 w 1814809"/>
                  <a:gd name="connsiteY8" fmla="*/ 154877 h 1891359"/>
                  <a:gd name="connsiteX9" fmla="*/ 930782 w 1814809"/>
                  <a:gd name="connsiteY9" fmla="*/ 21205 h 1891359"/>
                  <a:gd name="connsiteX10" fmla="*/ 452050 w 1814809"/>
                  <a:gd name="connsiteY10" fmla="*/ 534641 h 1891359"/>
                  <a:gd name="connsiteX0" fmla="*/ 452050 w 1814809"/>
                  <a:gd name="connsiteY0" fmla="*/ 542872 h 1899590"/>
                  <a:gd name="connsiteX1" fmla="*/ 91698 w 1814809"/>
                  <a:gd name="connsiteY1" fmla="*/ 948431 h 1899590"/>
                  <a:gd name="connsiteX2" fmla="*/ 13351 w 1814809"/>
                  <a:gd name="connsiteY2" fmla="*/ 1746043 h 1899590"/>
                  <a:gd name="connsiteX3" fmla="*/ 309435 w 1814809"/>
                  <a:gd name="connsiteY3" fmla="*/ 1899590 h 1899590"/>
                  <a:gd name="connsiteX4" fmla="*/ 1669435 w 1814809"/>
                  <a:gd name="connsiteY4" fmla="*/ 1848868 h 1899590"/>
                  <a:gd name="connsiteX5" fmla="*/ 1688563 w 1814809"/>
                  <a:gd name="connsiteY5" fmla="*/ 1300586 h 1899590"/>
                  <a:gd name="connsiteX6" fmla="*/ 1309780 w 1814809"/>
                  <a:gd name="connsiteY6" fmla="*/ 1054572 h 1899590"/>
                  <a:gd name="connsiteX7" fmla="*/ 1619996 w 1814809"/>
                  <a:gd name="connsiteY7" fmla="*/ 534630 h 1899590"/>
                  <a:gd name="connsiteX8" fmla="*/ 1488411 w 1814809"/>
                  <a:gd name="connsiteY8" fmla="*/ 129049 h 1899590"/>
                  <a:gd name="connsiteX9" fmla="*/ 930782 w 1814809"/>
                  <a:gd name="connsiteY9" fmla="*/ 29436 h 1899590"/>
                  <a:gd name="connsiteX10" fmla="*/ 452050 w 1814809"/>
                  <a:gd name="connsiteY10" fmla="*/ 542872 h 1899590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452050 w 1814809"/>
                  <a:gd name="connsiteY0" fmla="*/ 540513 h 1897231"/>
                  <a:gd name="connsiteX1" fmla="*/ 91698 w 1814809"/>
                  <a:gd name="connsiteY1" fmla="*/ 946072 h 1897231"/>
                  <a:gd name="connsiteX2" fmla="*/ 13351 w 1814809"/>
                  <a:gd name="connsiteY2" fmla="*/ 1743684 h 1897231"/>
                  <a:gd name="connsiteX3" fmla="*/ 309435 w 1814809"/>
                  <a:gd name="connsiteY3" fmla="*/ 1897231 h 1897231"/>
                  <a:gd name="connsiteX4" fmla="*/ 1669435 w 1814809"/>
                  <a:gd name="connsiteY4" fmla="*/ 1846509 h 1897231"/>
                  <a:gd name="connsiteX5" fmla="*/ 1688563 w 1814809"/>
                  <a:gd name="connsiteY5" fmla="*/ 1298227 h 1897231"/>
                  <a:gd name="connsiteX6" fmla="*/ 1309780 w 1814809"/>
                  <a:gd name="connsiteY6" fmla="*/ 1052213 h 1897231"/>
                  <a:gd name="connsiteX7" fmla="*/ 1619996 w 1814809"/>
                  <a:gd name="connsiteY7" fmla="*/ 532271 h 1897231"/>
                  <a:gd name="connsiteX8" fmla="*/ 1488411 w 1814809"/>
                  <a:gd name="connsiteY8" fmla="*/ 126690 h 1897231"/>
                  <a:gd name="connsiteX9" fmla="*/ 930782 w 1814809"/>
                  <a:gd name="connsiteY9" fmla="*/ 27077 h 1897231"/>
                  <a:gd name="connsiteX10" fmla="*/ 452050 w 1814809"/>
                  <a:gd name="connsiteY10" fmla="*/ 540513 h 1897231"/>
                  <a:gd name="connsiteX0" fmla="*/ 288567 w 1811701"/>
                  <a:gd name="connsiteY0" fmla="*/ 555674 h 1898251"/>
                  <a:gd name="connsiteX1" fmla="*/ 88590 w 1811701"/>
                  <a:gd name="connsiteY1" fmla="*/ 947092 h 1898251"/>
                  <a:gd name="connsiteX2" fmla="*/ 10243 w 1811701"/>
                  <a:gd name="connsiteY2" fmla="*/ 1744704 h 1898251"/>
                  <a:gd name="connsiteX3" fmla="*/ 306327 w 1811701"/>
                  <a:gd name="connsiteY3" fmla="*/ 1898251 h 1898251"/>
                  <a:gd name="connsiteX4" fmla="*/ 1666327 w 1811701"/>
                  <a:gd name="connsiteY4" fmla="*/ 1847529 h 1898251"/>
                  <a:gd name="connsiteX5" fmla="*/ 1685455 w 1811701"/>
                  <a:gd name="connsiteY5" fmla="*/ 1299247 h 1898251"/>
                  <a:gd name="connsiteX6" fmla="*/ 1306672 w 1811701"/>
                  <a:gd name="connsiteY6" fmla="*/ 1053233 h 1898251"/>
                  <a:gd name="connsiteX7" fmla="*/ 1616888 w 1811701"/>
                  <a:gd name="connsiteY7" fmla="*/ 533291 h 1898251"/>
                  <a:gd name="connsiteX8" fmla="*/ 1485303 w 1811701"/>
                  <a:gd name="connsiteY8" fmla="*/ 127710 h 1898251"/>
                  <a:gd name="connsiteX9" fmla="*/ 927674 w 1811701"/>
                  <a:gd name="connsiteY9" fmla="*/ 28097 h 1898251"/>
                  <a:gd name="connsiteX10" fmla="*/ 288567 w 1811701"/>
                  <a:gd name="connsiteY10" fmla="*/ 555674 h 1898251"/>
                  <a:gd name="connsiteX0" fmla="*/ 288567 w 1811701"/>
                  <a:gd name="connsiteY0" fmla="*/ 479828 h 1822405"/>
                  <a:gd name="connsiteX1" fmla="*/ 88590 w 1811701"/>
                  <a:gd name="connsiteY1" fmla="*/ 871246 h 1822405"/>
                  <a:gd name="connsiteX2" fmla="*/ 10243 w 1811701"/>
                  <a:gd name="connsiteY2" fmla="*/ 1668858 h 1822405"/>
                  <a:gd name="connsiteX3" fmla="*/ 306327 w 1811701"/>
                  <a:gd name="connsiteY3" fmla="*/ 1822405 h 1822405"/>
                  <a:gd name="connsiteX4" fmla="*/ 1666327 w 1811701"/>
                  <a:gd name="connsiteY4" fmla="*/ 1771683 h 1822405"/>
                  <a:gd name="connsiteX5" fmla="*/ 1685455 w 1811701"/>
                  <a:gd name="connsiteY5" fmla="*/ 1223401 h 1822405"/>
                  <a:gd name="connsiteX6" fmla="*/ 1306672 w 1811701"/>
                  <a:gd name="connsiteY6" fmla="*/ 977387 h 1822405"/>
                  <a:gd name="connsiteX7" fmla="*/ 1616888 w 1811701"/>
                  <a:gd name="connsiteY7" fmla="*/ 457445 h 1822405"/>
                  <a:gd name="connsiteX8" fmla="*/ 1485303 w 1811701"/>
                  <a:gd name="connsiteY8" fmla="*/ 51864 h 1822405"/>
                  <a:gd name="connsiteX9" fmla="*/ 895599 w 1811701"/>
                  <a:gd name="connsiteY9" fmla="*/ 79530 h 1822405"/>
                  <a:gd name="connsiteX10" fmla="*/ 288567 w 1811701"/>
                  <a:gd name="connsiteY10" fmla="*/ 479828 h 1822405"/>
                  <a:gd name="connsiteX0" fmla="*/ 288567 w 1811701"/>
                  <a:gd name="connsiteY0" fmla="*/ 419258 h 1761835"/>
                  <a:gd name="connsiteX1" fmla="*/ 88590 w 1811701"/>
                  <a:gd name="connsiteY1" fmla="*/ 810676 h 1761835"/>
                  <a:gd name="connsiteX2" fmla="*/ 10243 w 1811701"/>
                  <a:gd name="connsiteY2" fmla="*/ 1608288 h 1761835"/>
                  <a:gd name="connsiteX3" fmla="*/ 306327 w 1811701"/>
                  <a:gd name="connsiteY3" fmla="*/ 1761835 h 1761835"/>
                  <a:gd name="connsiteX4" fmla="*/ 1666327 w 1811701"/>
                  <a:gd name="connsiteY4" fmla="*/ 1711113 h 1761835"/>
                  <a:gd name="connsiteX5" fmla="*/ 1685455 w 1811701"/>
                  <a:gd name="connsiteY5" fmla="*/ 1162831 h 1761835"/>
                  <a:gd name="connsiteX6" fmla="*/ 1306672 w 1811701"/>
                  <a:gd name="connsiteY6" fmla="*/ 916817 h 1761835"/>
                  <a:gd name="connsiteX7" fmla="*/ 1616888 w 1811701"/>
                  <a:gd name="connsiteY7" fmla="*/ 396875 h 1761835"/>
                  <a:gd name="connsiteX8" fmla="*/ 1373040 w 1811701"/>
                  <a:gd name="connsiteY8" fmla="*/ 118574 h 1761835"/>
                  <a:gd name="connsiteX9" fmla="*/ 895599 w 1811701"/>
                  <a:gd name="connsiteY9" fmla="*/ 18960 h 1761835"/>
                  <a:gd name="connsiteX10" fmla="*/ 288567 w 1811701"/>
                  <a:gd name="connsiteY10" fmla="*/ 419258 h 1761835"/>
                  <a:gd name="connsiteX0" fmla="*/ 288567 w 1811701"/>
                  <a:gd name="connsiteY0" fmla="*/ 419258 h 1761835"/>
                  <a:gd name="connsiteX1" fmla="*/ 88590 w 1811701"/>
                  <a:gd name="connsiteY1" fmla="*/ 810676 h 1761835"/>
                  <a:gd name="connsiteX2" fmla="*/ 10243 w 1811701"/>
                  <a:gd name="connsiteY2" fmla="*/ 1608288 h 1761835"/>
                  <a:gd name="connsiteX3" fmla="*/ 306327 w 1811701"/>
                  <a:gd name="connsiteY3" fmla="*/ 1761835 h 1761835"/>
                  <a:gd name="connsiteX4" fmla="*/ 1666327 w 1811701"/>
                  <a:gd name="connsiteY4" fmla="*/ 1711113 h 1761835"/>
                  <a:gd name="connsiteX5" fmla="*/ 1685455 w 1811701"/>
                  <a:gd name="connsiteY5" fmla="*/ 1162831 h 1761835"/>
                  <a:gd name="connsiteX6" fmla="*/ 1306672 w 1811701"/>
                  <a:gd name="connsiteY6" fmla="*/ 916817 h 1761835"/>
                  <a:gd name="connsiteX7" fmla="*/ 1584814 w 1811701"/>
                  <a:gd name="connsiteY7" fmla="*/ 510012 h 1761835"/>
                  <a:gd name="connsiteX8" fmla="*/ 1373040 w 1811701"/>
                  <a:gd name="connsiteY8" fmla="*/ 118574 h 1761835"/>
                  <a:gd name="connsiteX9" fmla="*/ 895599 w 1811701"/>
                  <a:gd name="connsiteY9" fmla="*/ 18960 h 1761835"/>
                  <a:gd name="connsiteX10" fmla="*/ 288567 w 1811701"/>
                  <a:gd name="connsiteY10" fmla="*/ 419258 h 1761835"/>
                  <a:gd name="connsiteX0" fmla="*/ 288567 w 1770444"/>
                  <a:gd name="connsiteY0" fmla="*/ 419258 h 1761835"/>
                  <a:gd name="connsiteX1" fmla="*/ 88590 w 1770444"/>
                  <a:gd name="connsiteY1" fmla="*/ 810676 h 1761835"/>
                  <a:gd name="connsiteX2" fmla="*/ 10243 w 1770444"/>
                  <a:gd name="connsiteY2" fmla="*/ 1608288 h 1761835"/>
                  <a:gd name="connsiteX3" fmla="*/ 306327 w 1770444"/>
                  <a:gd name="connsiteY3" fmla="*/ 1761835 h 1761835"/>
                  <a:gd name="connsiteX4" fmla="*/ 1666327 w 1770444"/>
                  <a:gd name="connsiteY4" fmla="*/ 1711113 h 1761835"/>
                  <a:gd name="connsiteX5" fmla="*/ 1589229 w 1770444"/>
                  <a:gd name="connsiteY5" fmla="*/ 1176973 h 1761835"/>
                  <a:gd name="connsiteX6" fmla="*/ 1306672 w 1770444"/>
                  <a:gd name="connsiteY6" fmla="*/ 916817 h 1761835"/>
                  <a:gd name="connsiteX7" fmla="*/ 1584814 w 1770444"/>
                  <a:gd name="connsiteY7" fmla="*/ 510012 h 1761835"/>
                  <a:gd name="connsiteX8" fmla="*/ 1373040 w 1770444"/>
                  <a:gd name="connsiteY8" fmla="*/ 118574 h 1761835"/>
                  <a:gd name="connsiteX9" fmla="*/ 895599 w 1770444"/>
                  <a:gd name="connsiteY9" fmla="*/ 18960 h 1761835"/>
                  <a:gd name="connsiteX10" fmla="*/ 288567 w 1770444"/>
                  <a:gd name="connsiteY10" fmla="*/ 419258 h 1761835"/>
                  <a:gd name="connsiteX0" fmla="*/ 288567 w 1592514"/>
                  <a:gd name="connsiteY0" fmla="*/ 419258 h 1863058"/>
                  <a:gd name="connsiteX1" fmla="*/ 88590 w 1592514"/>
                  <a:gd name="connsiteY1" fmla="*/ 810676 h 1863058"/>
                  <a:gd name="connsiteX2" fmla="*/ 10243 w 1592514"/>
                  <a:gd name="connsiteY2" fmla="*/ 1608288 h 1863058"/>
                  <a:gd name="connsiteX3" fmla="*/ 306327 w 1592514"/>
                  <a:gd name="connsiteY3" fmla="*/ 1761835 h 1863058"/>
                  <a:gd name="connsiteX4" fmla="*/ 1377650 w 1592514"/>
                  <a:gd name="connsiteY4" fmla="*/ 1838393 h 1863058"/>
                  <a:gd name="connsiteX5" fmla="*/ 1589229 w 1592514"/>
                  <a:gd name="connsiteY5" fmla="*/ 1176973 h 1863058"/>
                  <a:gd name="connsiteX6" fmla="*/ 1306672 w 1592514"/>
                  <a:gd name="connsiteY6" fmla="*/ 916817 h 1863058"/>
                  <a:gd name="connsiteX7" fmla="*/ 1584814 w 1592514"/>
                  <a:gd name="connsiteY7" fmla="*/ 510012 h 1863058"/>
                  <a:gd name="connsiteX8" fmla="*/ 1373040 w 1592514"/>
                  <a:gd name="connsiteY8" fmla="*/ 118574 h 1863058"/>
                  <a:gd name="connsiteX9" fmla="*/ 895599 w 1592514"/>
                  <a:gd name="connsiteY9" fmla="*/ 18960 h 1863058"/>
                  <a:gd name="connsiteX10" fmla="*/ 288567 w 1592514"/>
                  <a:gd name="connsiteY10" fmla="*/ 419258 h 1863058"/>
                  <a:gd name="connsiteX0" fmla="*/ 421322 w 1594935"/>
                  <a:gd name="connsiteY0" fmla="*/ 616342 h 1876292"/>
                  <a:gd name="connsiteX1" fmla="*/ 91011 w 1594935"/>
                  <a:gd name="connsiteY1" fmla="*/ 823910 h 1876292"/>
                  <a:gd name="connsiteX2" fmla="*/ 12664 w 1594935"/>
                  <a:gd name="connsiteY2" fmla="*/ 1621522 h 1876292"/>
                  <a:gd name="connsiteX3" fmla="*/ 308748 w 1594935"/>
                  <a:gd name="connsiteY3" fmla="*/ 1775069 h 1876292"/>
                  <a:gd name="connsiteX4" fmla="*/ 1380071 w 1594935"/>
                  <a:gd name="connsiteY4" fmla="*/ 1851627 h 1876292"/>
                  <a:gd name="connsiteX5" fmla="*/ 1591650 w 1594935"/>
                  <a:gd name="connsiteY5" fmla="*/ 1190207 h 1876292"/>
                  <a:gd name="connsiteX6" fmla="*/ 1309093 w 1594935"/>
                  <a:gd name="connsiteY6" fmla="*/ 930051 h 1876292"/>
                  <a:gd name="connsiteX7" fmla="*/ 1587235 w 1594935"/>
                  <a:gd name="connsiteY7" fmla="*/ 523246 h 1876292"/>
                  <a:gd name="connsiteX8" fmla="*/ 1375461 w 1594935"/>
                  <a:gd name="connsiteY8" fmla="*/ 131808 h 1876292"/>
                  <a:gd name="connsiteX9" fmla="*/ 898020 w 1594935"/>
                  <a:gd name="connsiteY9" fmla="*/ 32194 h 1876292"/>
                  <a:gd name="connsiteX10" fmla="*/ 421322 w 1594935"/>
                  <a:gd name="connsiteY10" fmla="*/ 616342 h 1876292"/>
                  <a:gd name="connsiteX0" fmla="*/ 413257 w 1586870"/>
                  <a:gd name="connsiteY0" fmla="*/ 616342 h 1876292"/>
                  <a:gd name="connsiteX1" fmla="*/ 140873 w 1586870"/>
                  <a:gd name="connsiteY1" fmla="*/ 993617 h 1876292"/>
                  <a:gd name="connsiteX2" fmla="*/ 4599 w 1586870"/>
                  <a:gd name="connsiteY2" fmla="*/ 1621522 h 1876292"/>
                  <a:gd name="connsiteX3" fmla="*/ 300683 w 1586870"/>
                  <a:gd name="connsiteY3" fmla="*/ 1775069 h 1876292"/>
                  <a:gd name="connsiteX4" fmla="*/ 1372006 w 1586870"/>
                  <a:gd name="connsiteY4" fmla="*/ 1851627 h 1876292"/>
                  <a:gd name="connsiteX5" fmla="*/ 1583585 w 1586870"/>
                  <a:gd name="connsiteY5" fmla="*/ 1190207 h 1876292"/>
                  <a:gd name="connsiteX6" fmla="*/ 1301028 w 1586870"/>
                  <a:gd name="connsiteY6" fmla="*/ 930051 h 1876292"/>
                  <a:gd name="connsiteX7" fmla="*/ 1579170 w 1586870"/>
                  <a:gd name="connsiteY7" fmla="*/ 523246 h 1876292"/>
                  <a:gd name="connsiteX8" fmla="*/ 1367396 w 1586870"/>
                  <a:gd name="connsiteY8" fmla="*/ 131808 h 1876292"/>
                  <a:gd name="connsiteX9" fmla="*/ 889955 w 1586870"/>
                  <a:gd name="connsiteY9" fmla="*/ 32194 h 1876292"/>
                  <a:gd name="connsiteX10" fmla="*/ 413257 w 1586870"/>
                  <a:gd name="connsiteY10" fmla="*/ 616342 h 1876292"/>
                  <a:gd name="connsiteX0" fmla="*/ 284962 w 1458575"/>
                  <a:gd name="connsiteY0" fmla="*/ 616342 h 1908017"/>
                  <a:gd name="connsiteX1" fmla="*/ 12578 w 1458575"/>
                  <a:gd name="connsiteY1" fmla="*/ 993617 h 1908017"/>
                  <a:gd name="connsiteX2" fmla="*/ 172388 w 1458575"/>
                  <a:gd name="connsiteY2" fmla="*/ 1775069 h 1908017"/>
                  <a:gd name="connsiteX3" fmla="*/ 1243711 w 1458575"/>
                  <a:gd name="connsiteY3" fmla="*/ 1851627 h 1908017"/>
                  <a:gd name="connsiteX4" fmla="*/ 1455290 w 1458575"/>
                  <a:gd name="connsiteY4" fmla="*/ 1190207 h 1908017"/>
                  <a:gd name="connsiteX5" fmla="*/ 1172733 w 1458575"/>
                  <a:gd name="connsiteY5" fmla="*/ 930051 h 1908017"/>
                  <a:gd name="connsiteX6" fmla="*/ 1450875 w 1458575"/>
                  <a:gd name="connsiteY6" fmla="*/ 523246 h 1908017"/>
                  <a:gd name="connsiteX7" fmla="*/ 1239101 w 1458575"/>
                  <a:gd name="connsiteY7" fmla="*/ 131808 h 1908017"/>
                  <a:gd name="connsiteX8" fmla="*/ 761660 w 1458575"/>
                  <a:gd name="connsiteY8" fmla="*/ 32194 h 1908017"/>
                  <a:gd name="connsiteX9" fmla="*/ 284962 w 1458575"/>
                  <a:gd name="connsiteY9" fmla="*/ 616342 h 1908017"/>
                  <a:gd name="connsiteX0" fmla="*/ 343858 w 1519131"/>
                  <a:gd name="connsiteY0" fmla="*/ 616342 h 1885036"/>
                  <a:gd name="connsiteX1" fmla="*/ 71474 w 1519131"/>
                  <a:gd name="connsiteY1" fmla="*/ 993617 h 1885036"/>
                  <a:gd name="connsiteX2" fmla="*/ 115432 w 1519131"/>
                  <a:gd name="connsiteY2" fmla="*/ 1704358 h 1885036"/>
                  <a:gd name="connsiteX3" fmla="*/ 1302607 w 1519131"/>
                  <a:gd name="connsiteY3" fmla="*/ 1851627 h 1885036"/>
                  <a:gd name="connsiteX4" fmla="*/ 1514186 w 1519131"/>
                  <a:gd name="connsiteY4" fmla="*/ 1190207 h 1885036"/>
                  <a:gd name="connsiteX5" fmla="*/ 1231629 w 1519131"/>
                  <a:gd name="connsiteY5" fmla="*/ 930051 h 1885036"/>
                  <a:gd name="connsiteX6" fmla="*/ 1509771 w 1519131"/>
                  <a:gd name="connsiteY6" fmla="*/ 523246 h 1885036"/>
                  <a:gd name="connsiteX7" fmla="*/ 1297997 w 1519131"/>
                  <a:gd name="connsiteY7" fmla="*/ 131808 h 1885036"/>
                  <a:gd name="connsiteX8" fmla="*/ 820556 w 1519131"/>
                  <a:gd name="connsiteY8" fmla="*/ 32194 h 1885036"/>
                  <a:gd name="connsiteX9" fmla="*/ 343858 w 1519131"/>
                  <a:gd name="connsiteY9" fmla="*/ 616342 h 1885036"/>
                  <a:gd name="connsiteX0" fmla="*/ 343858 w 1549812"/>
                  <a:gd name="connsiteY0" fmla="*/ 616342 h 1800235"/>
                  <a:gd name="connsiteX1" fmla="*/ 71474 w 1549812"/>
                  <a:gd name="connsiteY1" fmla="*/ 993617 h 1800235"/>
                  <a:gd name="connsiteX2" fmla="*/ 115432 w 1549812"/>
                  <a:gd name="connsiteY2" fmla="*/ 1704358 h 1800235"/>
                  <a:gd name="connsiteX3" fmla="*/ 1389496 w 1549812"/>
                  <a:gd name="connsiteY3" fmla="*/ 1724347 h 1800235"/>
                  <a:gd name="connsiteX4" fmla="*/ 1514186 w 1549812"/>
                  <a:gd name="connsiteY4" fmla="*/ 1190207 h 1800235"/>
                  <a:gd name="connsiteX5" fmla="*/ 1231629 w 1549812"/>
                  <a:gd name="connsiteY5" fmla="*/ 930051 h 1800235"/>
                  <a:gd name="connsiteX6" fmla="*/ 1509771 w 1549812"/>
                  <a:gd name="connsiteY6" fmla="*/ 523246 h 1800235"/>
                  <a:gd name="connsiteX7" fmla="*/ 1297997 w 1549812"/>
                  <a:gd name="connsiteY7" fmla="*/ 131808 h 1800235"/>
                  <a:gd name="connsiteX8" fmla="*/ 820556 w 1549812"/>
                  <a:gd name="connsiteY8" fmla="*/ 32194 h 1800235"/>
                  <a:gd name="connsiteX9" fmla="*/ 343858 w 1549812"/>
                  <a:gd name="connsiteY9" fmla="*/ 616342 h 180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9812" h="1800235">
                    <a:moveTo>
                      <a:pt x="343858" y="616342"/>
                    </a:moveTo>
                    <a:cubicBezTo>
                      <a:pt x="219011" y="776579"/>
                      <a:pt x="109545" y="812281"/>
                      <a:pt x="71474" y="993617"/>
                    </a:cubicBezTo>
                    <a:cubicBezTo>
                      <a:pt x="33403" y="1174953"/>
                      <a:pt x="-89757" y="1561356"/>
                      <a:pt x="115432" y="1704358"/>
                    </a:cubicBezTo>
                    <a:cubicBezTo>
                      <a:pt x="320621" y="1847360"/>
                      <a:pt x="1156371" y="1810039"/>
                      <a:pt x="1389496" y="1724347"/>
                    </a:cubicBezTo>
                    <a:cubicBezTo>
                      <a:pt x="1622621" y="1638655"/>
                      <a:pt x="1540497" y="1322590"/>
                      <a:pt x="1514186" y="1190207"/>
                    </a:cubicBezTo>
                    <a:cubicBezTo>
                      <a:pt x="1487875" y="1057824"/>
                      <a:pt x="1240336" y="1148914"/>
                      <a:pt x="1231629" y="930051"/>
                    </a:cubicBezTo>
                    <a:cubicBezTo>
                      <a:pt x="1248292" y="693847"/>
                      <a:pt x="1498710" y="656286"/>
                      <a:pt x="1509771" y="523246"/>
                    </a:cubicBezTo>
                    <a:cubicBezTo>
                      <a:pt x="1520832" y="390206"/>
                      <a:pt x="1431655" y="305130"/>
                      <a:pt x="1297997" y="131808"/>
                    </a:cubicBezTo>
                    <a:cubicBezTo>
                      <a:pt x="1189251" y="36824"/>
                      <a:pt x="979579" y="-48562"/>
                      <a:pt x="820556" y="32194"/>
                    </a:cubicBezTo>
                    <a:cubicBezTo>
                      <a:pt x="661533" y="112950"/>
                      <a:pt x="468705" y="456105"/>
                      <a:pt x="343858" y="616342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Freeform 417">
                <a:extLst>
                  <a:ext uri="{FF2B5EF4-FFF2-40B4-BE49-F238E27FC236}">
                    <a16:creationId xmlns:a16="http://schemas.microsoft.com/office/drawing/2014/main" id="{22352293-C7A6-4C41-9DD8-CAA48CB29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7287" y="1795939"/>
                <a:ext cx="1736725" cy="1317704"/>
              </a:xfrm>
              <a:custGeom>
                <a:avLst/>
                <a:gdLst>
                  <a:gd name="T0" fmla="*/ 2147483646 w 1036"/>
                  <a:gd name="T1" fmla="*/ 2147483646 h 675"/>
                  <a:gd name="T2" fmla="*/ 2147483646 w 1036"/>
                  <a:gd name="T3" fmla="*/ 2147483646 h 675"/>
                  <a:gd name="T4" fmla="*/ 2147483646 w 1036"/>
                  <a:gd name="T5" fmla="*/ 2147483646 h 675"/>
                  <a:gd name="T6" fmla="*/ 2147483646 w 1036"/>
                  <a:gd name="T7" fmla="*/ 2147483646 h 675"/>
                  <a:gd name="T8" fmla="*/ 2147483646 w 1036"/>
                  <a:gd name="T9" fmla="*/ 2147483646 h 675"/>
                  <a:gd name="T10" fmla="*/ 2147483646 w 1036"/>
                  <a:gd name="T11" fmla="*/ 2147483646 h 675"/>
                  <a:gd name="T12" fmla="*/ 2147483646 w 1036"/>
                  <a:gd name="T13" fmla="*/ 2147483646 h 675"/>
                  <a:gd name="T14" fmla="*/ 2147483646 w 1036"/>
                  <a:gd name="T15" fmla="*/ 2147483646 h 675"/>
                  <a:gd name="T16" fmla="*/ 2147483646 w 1036"/>
                  <a:gd name="T17" fmla="*/ 2147483646 h 675"/>
                  <a:gd name="T18" fmla="*/ 2147483646 w 1036"/>
                  <a:gd name="T19" fmla="*/ 2147483646 h 675"/>
                  <a:gd name="T20" fmla="*/ 2147483646 w 1036"/>
                  <a:gd name="T21" fmla="*/ 2147483646 h 675"/>
                  <a:gd name="T22" fmla="*/ 2147483646 w 1036"/>
                  <a:gd name="T23" fmla="*/ 2147483646 h 675"/>
                  <a:gd name="T24" fmla="*/ 2147483646 w 1036"/>
                  <a:gd name="T25" fmla="*/ 2147483646 h 675"/>
                  <a:gd name="T26" fmla="*/ 2147483646 w 1036"/>
                  <a:gd name="T27" fmla="*/ 2147483646 h 675"/>
                  <a:gd name="T28" fmla="*/ 2147483646 w 1036"/>
                  <a:gd name="T29" fmla="*/ 2147483646 h 675"/>
                  <a:gd name="T30" fmla="*/ 2147483646 w 1036"/>
                  <a:gd name="T31" fmla="*/ 2147483646 h 675"/>
                  <a:gd name="T32" fmla="*/ 2147483646 w 1036"/>
                  <a:gd name="T33" fmla="*/ 2147483646 h 675"/>
                  <a:gd name="T34" fmla="*/ 2147483646 w 1036"/>
                  <a:gd name="T35" fmla="*/ 2147483646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14" name="Group 418">
                <a:extLst>
                  <a:ext uri="{FF2B5EF4-FFF2-40B4-BE49-F238E27FC236}">
                    <a16:creationId xmlns:a16="http://schemas.microsoft.com/office/drawing/2014/main" id="{BE0D451A-5CE4-4C4B-B3DF-A408288EDA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68561" y="3259155"/>
                <a:ext cx="1458912" cy="933450"/>
                <a:chOff x="2889" y="1631"/>
                <a:chExt cx="980" cy="743"/>
              </a:xfrm>
            </p:grpSpPr>
            <p:sp>
              <p:nvSpPr>
                <p:cNvPr id="369" name="Rectangle 419">
                  <a:extLst>
                    <a:ext uri="{FF2B5EF4-FFF2-40B4-BE49-F238E27FC236}">
                      <a16:creationId xmlns:a16="http://schemas.microsoft.com/office/drawing/2014/main" id="{F39DA03D-3BDA-2344-B3D3-3A95FB5EE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6" y="1841"/>
                  <a:ext cx="663" cy="533"/>
                </a:xfrm>
                <a:prstGeom prst="rect">
                  <a:avLst/>
                </a:prstGeom>
                <a:solidFill>
                  <a:srgbClr val="9CDF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" name="AutoShape 420">
                  <a:extLst>
                    <a:ext uri="{FF2B5EF4-FFF2-40B4-BE49-F238E27FC236}">
                      <a16:creationId xmlns:a16="http://schemas.microsoft.com/office/drawing/2014/main" id="{579866B0-F884-A84A-B74A-EFEA50EBF8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9" y="1631"/>
                  <a:ext cx="980" cy="25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9CDF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solidFill>
                      <a:srgbClr val="00CCFF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Freeform 427">
                <a:extLst>
                  <a:ext uri="{FF2B5EF4-FFF2-40B4-BE49-F238E27FC236}">
                    <a16:creationId xmlns:a16="http://schemas.microsoft.com/office/drawing/2014/main" id="{3F97D486-CCD5-C043-940C-EC1740EC7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5612" y="4653038"/>
                <a:ext cx="3079750" cy="1665288"/>
              </a:xfrm>
              <a:custGeom>
                <a:avLst/>
                <a:gdLst>
                  <a:gd name="T0" fmla="*/ 2147483646 w 1940"/>
                  <a:gd name="T1" fmla="*/ 2147483646 h 1049"/>
                  <a:gd name="T2" fmla="*/ 2147483646 w 1940"/>
                  <a:gd name="T3" fmla="*/ 2147483646 h 1049"/>
                  <a:gd name="T4" fmla="*/ 2147483646 w 1940"/>
                  <a:gd name="T5" fmla="*/ 2147483646 h 1049"/>
                  <a:gd name="T6" fmla="*/ 2147483646 w 1940"/>
                  <a:gd name="T7" fmla="*/ 2147483646 h 1049"/>
                  <a:gd name="T8" fmla="*/ 2147483646 w 1940"/>
                  <a:gd name="T9" fmla="*/ 2147483646 h 1049"/>
                  <a:gd name="T10" fmla="*/ 2147483646 w 1940"/>
                  <a:gd name="T11" fmla="*/ 2147483646 h 1049"/>
                  <a:gd name="T12" fmla="*/ 2147483646 w 1940"/>
                  <a:gd name="T13" fmla="*/ 2147483646 h 1049"/>
                  <a:gd name="T14" fmla="*/ 2147483646 w 1940"/>
                  <a:gd name="T15" fmla="*/ 2147483646 h 1049"/>
                  <a:gd name="T16" fmla="*/ 2147483646 w 1940"/>
                  <a:gd name="T17" fmla="*/ 2147483646 h 1049"/>
                  <a:gd name="T18" fmla="*/ 2147483646 w 1940"/>
                  <a:gd name="T19" fmla="*/ 2147483646 h 1049"/>
                  <a:gd name="T20" fmla="*/ 2147483646 w 1940"/>
                  <a:gd name="T21" fmla="*/ 2147483646 h 1049"/>
                  <a:gd name="T22" fmla="*/ 2147483646 w 1940"/>
                  <a:gd name="T23" fmla="*/ 2147483646 h 1049"/>
                  <a:gd name="T24" fmla="*/ 2147483646 w 1940"/>
                  <a:gd name="T25" fmla="*/ 2147483646 h 1049"/>
                  <a:gd name="T26" fmla="*/ 2147483646 w 1940"/>
                  <a:gd name="T27" fmla="*/ 2147483646 h 1049"/>
                  <a:gd name="T28" fmla="*/ 2147483646 w 1940"/>
                  <a:gd name="T29" fmla="*/ 2147483646 h 1049"/>
                  <a:gd name="T30" fmla="*/ 2147483646 w 1940"/>
                  <a:gd name="T31" fmla="*/ 2147483646 h 104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940"/>
                  <a:gd name="T49" fmla="*/ 0 h 1049"/>
                  <a:gd name="T50" fmla="*/ 1940 w 1940"/>
                  <a:gd name="T51" fmla="*/ 1049 h 104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940" h="1049">
                    <a:moveTo>
                      <a:pt x="952" y="26"/>
                    </a:moveTo>
                    <a:cubicBezTo>
                      <a:pt x="867" y="45"/>
                      <a:pt x="832" y="118"/>
                      <a:pt x="755" y="125"/>
                    </a:cubicBezTo>
                    <a:cubicBezTo>
                      <a:pt x="678" y="132"/>
                      <a:pt x="587" y="72"/>
                      <a:pt x="488" y="68"/>
                    </a:cubicBezTo>
                    <a:cubicBezTo>
                      <a:pt x="389" y="64"/>
                      <a:pt x="237" y="48"/>
                      <a:pt x="158" y="101"/>
                    </a:cubicBezTo>
                    <a:cubicBezTo>
                      <a:pt x="79" y="154"/>
                      <a:pt x="28" y="298"/>
                      <a:pt x="14" y="389"/>
                    </a:cubicBezTo>
                    <a:cubicBezTo>
                      <a:pt x="0" y="480"/>
                      <a:pt x="25" y="595"/>
                      <a:pt x="71" y="648"/>
                    </a:cubicBezTo>
                    <a:cubicBezTo>
                      <a:pt x="117" y="701"/>
                      <a:pt x="205" y="665"/>
                      <a:pt x="288" y="706"/>
                    </a:cubicBezTo>
                    <a:cubicBezTo>
                      <a:pt x="371" y="747"/>
                      <a:pt x="450" y="842"/>
                      <a:pt x="568" y="893"/>
                    </a:cubicBezTo>
                    <a:cubicBezTo>
                      <a:pt x="686" y="944"/>
                      <a:pt x="852" y="991"/>
                      <a:pt x="996" y="1014"/>
                    </a:cubicBezTo>
                    <a:cubicBezTo>
                      <a:pt x="1140" y="1036"/>
                      <a:pt x="1309" y="1049"/>
                      <a:pt x="1433" y="1031"/>
                    </a:cubicBezTo>
                    <a:cubicBezTo>
                      <a:pt x="1557" y="1012"/>
                      <a:pt x="1657" y="960"/>
                      <a:pt x="1739" y="907"/>
                    </a:cubicBezTo>
                    <a:cubicBezTo>
                      <a:pt x="1821" y="855"/>
                      <a:pt x="1906" y="824"/>
                      <a:pt x="1923" y="714"/>
                    </a:cubicBezTo>
                    <a:cubicBezTo>
                      <a:pt x="1940" y="604"/>
                      <a:pt x="1898" y="350"/>
                      <a:pt x="1839" y="251"/>
                    </a:cubicBezTo>
                    <a:cubicBezTo>
                      <a:pt x="1780" y="151"/>
                      <a:pt x="1662" y="153"/>
                      <a:pt x="1566" y="114"/>
                    </a:cubicBezTo>
                    <a:cubicBezTo>
                      <a:pt x="1470" y="76"/>
                      <a:pt x="1365" y="30"/>
                      <a:pt x="1263" y="15"/>
                    </a:cubicBezTo>
                    <a:cubicBezTo>
                      <a:pt x="1161" y="0"/>
                      <a:pt x="1037" y="8"/>
                      <a:pt x="952" y="26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66" name="Text Box 580">
                <a:extLst>
                  <a:ext uri="{FF2B5EF4-FFF2-40B4-BE49-F238E27FC236}">
                    <a16:creationId xmlns:a16="http://schemas.microsoft.com/office/drawing/2014/main" id="{16C4E384-62E0-DC41-883F-EB2C4C99F8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42485" y="1458365"/>
                <a:ext cx="1402521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 dirty="0">
                    <a:latin typeface="+mn-lt"/>
                  </a:rPr>
                  <a:t>mobile network</a:t>
                </a:r>
              </a:p>
            </p:txBody>
          </p:sp>
          <p:sp>
            <p:nvSpPr>
              <p:cNvPr id="69" name="Text Box 580">
                <a:extLst>
                  <a:ext uri="{FF2B5EF4-FFF2-40B4-BE49-F238E27FC236}">
                    <a16:creationId xmlns:a16="http://schemas.microsoft.com/office/drawing/2014/main" id="{9AC056F8-729E-D344-BD7D-9178102179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4046" y="4161826"/>
                <a:ext cx="1955647" cy="295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 dirty="0">
                    <a:latin typeface="+mn-lt"/>
                  </a:rPr>
                  <a:t>home network</a:t>
                </a:r>
              </a:p>
            </p:txBody>
          </p:sp>
          <p:sp>
            <p:nvSpPr>
              <p:cNvPr id="70" name="Text Box 580">
                <a:extLst>
                  <a:ext uri="{FF2B5EF4-FFF2-40B4-BE49-F238E27FC236}">
                    <a16:creationId xmlns:a16="http://schemas.microsoft.com/office/drawing/2014/main" id="{8A1A4F41-0243-4946-9F02-F301CBD596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70120" y="5749679"/>
                <a:ext cx="1355500" cy="467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 dirty="0">
                    <a:latin typeface="+mn-lt"/>
                  </a:rPr>
                  <a:t>enterprise</a:t>
                </a:r>
              </a:p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 dirty="0">
                    <a:latin typeface="+mn-lt"/>
                  </a:rPr>
                  <a:t>          network</a:t>
                </a: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C89E7C56-1DE4-7143-8EEB-E5965035CC42}"/>
                  </a:ext>
                </a:extLst>
              </p:cNvPr>
              <p:cNvSpPr/>
              <p:nvPr/>
            </p:nvSpPr>
            <p:spPr>
              <a:xfrm>
                <a:off x="10285357" y="3149444"/>
                <a:ext cx="1273167" cy="1935748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60355 w 1534770"/>
                  <a:gd name="connsiteY0" fmla="*/ 553225 h 1800672"/>
                  <a:gd name="connsiteX1" fmla="*/ 3 w 1534770"/>
                  <a:gd name="connsiteY1" fmla="*/ 958784 h 1800672"/>
                  <a:gd name="connsiteX2" fmla="*/ 367657 w 1534770"/>
                  <a:gd name="connsiteY2" fmla="*/ 1526890 h 1800672"/>
                  <a:gd name="connsiteX3" fmla="*/ 1186523 w 1534770"/>
                  <a:gd name="connsiteY3" fmla="*/ 1794234 h 1800672"/>
                  <a:gd name="connsiteX4" fmla="*/ 1520754 w 1534770"/>
                  <a:gd name="connsiteY4" fmla="*/ 1276255 h 1800672"/>
                  <a:gd name="connsiteX5" fmla="*/ 1468513 w 1534770"/>
                  <a:gd name="connsiteY5" fmla="*/ 691440 h 1800672"/>
                  <a:gd name="connsiteX6" fmla="*/ 1435794 w 1534770"/>
                  <a:gd name="connsiteY6" fmla="*/ 107761 h 1800672"/>
                  <a:gd name="connsiteX7" fmla="*/ 839087 w 1534770"/>
                  <a:gd name="connsiteY7" fmla="*/ 39789 h 1800672"/>
                  <a:gd name="connsiteX8" fmla="*/ 360355 w 1534770"/>
                  <a:gd name="connsiteY8" fmla="*/ 553225 h 1800672"/>
                  <a:gd name="connsiteX0" fmla="*/ 360355 w 1580585"/>
                  <a:gd name="connsiteY0" fmla="*/ 553225 h 1880420"/>
                  <a:gd name="connsiteX1" fmla="*/ 3 w 1580585"/>
                  <a:gd name="connsiteY1" fmla="*/ 958784 h 1880420"/>
                  <a:gd name="connsiteX2" fmla="*/ 367657 w 1580585"/>
                  <a:gd name="connsiteY2" fmla="*/ 1526890 h 1880420"/>
                  <a:gd name="connsiteX3" fmla="*/ 1186523 w 1580585"/>
                  <a:gd name="connsiteY3" fmla="*/ 1794234 h 1880420"/>
                  <a:gd name="connsiteX4" fmla="*/ 1570188 w 1580585"/>
                  <a:gd name="connsiteY4" fmla="*/ 1785433 h 1880420"/>
                  <a:gd name="connsiteX5" fmla="*/ 1468513 w 1580585"/>
                  <a:gd name="connsiteY5" fmla="*/ 691440 h 1880420"/>
                  <a:gd name="connsiteX6" fmla="*/ 1435794 w 1580585"/>
                  <a:gd name="connsiteY6" fmla="*/ 107761 h 1880420"/>
                  <a:gd name="connsiteX7" fmla="*/ 839087 w 1580585"/>
                  <a:gd name="connsiteY7" fmla="*/ 39789 h 1880420"/>
                  <a:gd name="connsiteX8" fmla="*/ 360355 w 1580585"/>
                  <a:gd name="connsiteY8" fmla="*/ 553225 h 1880420"/>
                  <a:gd name="connsiteX0" fmla="*/ 316588 w 1580732"/>
                  <a:gd name="connsiteY0" fmla="*/ 359285 h 1867156"/>
                  <a:gd name="connsiteX1" fmla="*/ 150 w 1580732"/>
                  <a:gd name="connsiteY1" fmla="*/ 945520 h 1867156"/>
                  <a:gd name="connsiteX2" fmla="*/ 367804 w 1580732"/>
                  <a:gd name="connsiteY2" fmla="*/ 1513626 h 1867156"/>
                  <a:gd name="connsiteX3" fmla="*/ 1186670 w 1580732"/>
                  <a:gd name="connsiteY3" fmla="*/ 1780970 h 1867156"/>
                  <a:gd name="connsiteX4" fmla="*/ 1570335 w 1580732"/>
                  <a:gd name="connsiteY4" fmla="*/ 1772169 h 1867156"/>
                  <a:gd name="connsiteX5" fmla="*/ 1468660 w 1580732"/>
                  <a:gd name="connsiteY5" fmla="*/ 678176 h 1867156"/>
                  <a:gd name="connsiteX6" fmla="*/ 1435941 w 1580732"/>
                  <a:gd name="connsiteY6" fmla="*/ 94497 h 1867156"/>
                  <a:gd name="connsiteX7" fmla="*/ 839234 w 1580732"/>
                  <a:gd name="connsiteY7" fmla="*/ 26525 h 1867156"/>
                  <a:gd name="connsiteX8" fmla="*/ 316588 w 1580732"/>
                  <a:gd name="connsiteY8" fmla="*/ 359285 h 1867156"/>
                  <a:gd name="connsiteX0" fmla="*/ 163575 w 1427719"/>
                  <a:gd name="connsiteY0" fmla="*/ 359285 h 1867156"/>
                  <a:gd name="connsiteX1" fmla="*/ 836 w 1427719"/>
                  <a:gd name="connsiteY1" fmla="*/ 1076921 h 1867156"/>
                  <a:gd name="connsiteX2" fmla="*/ 214791 w 1427719"/>
                  <a:gd name="connsiteY2" fmla="*/ 1513626 h 1867156"/>
                  <a:gd name="connsiteX3" fmla="*/ 1033657 w 1427719"/>
                  <a:gd name="connsiteY3" fmla="*/ 1780970 h 1867156"/>
                  <a:gd name="connsiteX4" fmla="*/ 1417322 w 1427719"/>
                  <a:gd name="connsiteY4" fmla="*/ 1772169 h 1867156"/>
                  <a:gd name="connsiteX5" fmla="*/ 1315647 w 1427719"/>
                  <a:gd name="connsiteY5" fmla="*/ 678176 h 1867156"/>
                  <a:gd name="connsiteX6" fmla="*/ 1282928 w 1427719"/>
                  <a:gd name="connsiteY6" fmla="*/ 94497 h 1867156"/>
                  <a:gd name="connsiteX7" fmla="*/ 686221 w 1427719"/>
                  <a:gd name="connsiteY7" fmla="*/ 26525 h 1867156"/>
                  <a:gd name="connsiteX8" fmla="*/ 163575 w 1427719"/>
                  <a:gd name="connsiteY8" fmla="*/ 359285 h 1867156"/>
                  <a:gd name="connsiteX0" fmla="*/ 163575 w 1426632"/>
                  <a:gd name="connsiteY0" fmla="*/ 394322 h 1902193"/>
                  <a:gd name="connsiteX1" fmla="*/ 836 w 1426632"/>
                  <a:gd name="connsiteY1" fmla="*/ 1111958 h 1902193"/>
                  <a:gd name="connsiteX2" fmla="*/ 214791 w 1426632"/>
                  <a:gd name="connsiteY2" fmla="*/ 1548663 h 1902193"/>
                  <a:gd name="connsiteX3" fmla="*/ 1033657 w 1426632"/>
                  <a:gd name="connsiteY3" fmla="*/ 1816007 h 1902193"/>
                  <a:gd name="connsiteX4" fmla="*/ 1417322 w 1426632"/>
                  <a:gd name="connsiteY4" fmla="*/ 1807206 h 1902193"/>
                  <a:gd name="connsiteX5" fmla="*/ 1315647 w 1426632"/>
                  <a:gd name="connsiteY5" fmla="*/ 713213 h 1902193"/>
                  <a:gd name="connsiteX6" fmla="*/ 1401843 w 1426632"/>
                  <a:gd name="connsiteY6" fmla="*/ 63834 h 1902193"/>
                  <a:gd name="connsiteX7" fmla="*/ 686221 w 1426632"/>
                  <a:gd name="connsiteY7" fmla="*/ 61562 h 1902193"/>
                  <a:gd name="connsiteX8" fmla="*/ 163575 w 1426632"/>
                  <a:gd name="connsiteY8" fmla="*/ 394322 h 1902193"/>
                  <a:gd name="connsiteX0" fmla="*/ 163575 w 1435249"/>
                  <a:gd name="connsiteY0" fmla="*/ 394322 h 1885560"/>
                  <a:gd name="connsiteX1" fmla="*/ 836 w 1435249"/>
                  <a:gd name="connsiteY1" fmla="*/ 1111958 h 1885560"/>
                  <a:gd name="connsiteX2" fmla="*/ 214791 w 1435249"/>
                  <a:gd name="connsiteY2" fmla="*/ 1548663 h 1885560"/>
                  <a:gd name="connsiteX3" fmla="*/ 1033657 w 1435249"/>
                  <a:gd name="connsiteY3" fmla="*/ 1816007 h 1885560"/>
                  <a:gd name="connsiteX4" fmla="*/ 1417322 w 1435249"/>
                  <a:gd name="connsiteY4" fmla="*/ 1807206 h 1885560"/>
                  <a:gd name="connsiteX5" fmla="*/ 1375103 w 1435249"/>
                  <a:gd name="connsiteY5" fmla="*/ 943164 h 1885560"/>
                  <a:gd name="connsiteX6" fmla="*/ 1401843 w 1435249"/>
                  <a:gd name="connsiteY6" fmla="*/ 63834 h 1885560"/>
                  <a:gd name="connsiteX7" fmla="*/ 686221 w 1435249"/>
                  <a:gd name="connsiteY7" fmla="*/ 61562 h 1885560"/>
                  <a:gd name="connsiteX8" fmla="*/ 163575 w 1435249"/>
                  <a:gd name="connsiteY8" fmla="*/ 394322 h 1885560"/>
                  <a:gd name="connsiteX0" fmla="*/ 128947 w 1438213"/>
                  <a:gd name="connsiteY0" fmla="*/ 345176 h 1883146"/>
                  <a:gd name="connsiteX1" fmla="*/ 3802 w 1438213"/>
                  <a:gd name="connsiteY1" fmla="*/ 1109544 h 1883146"/>
                  <a:gd name="connsiteX2" fmla="*/ 217757 w 1438213"/>
                  <a:gd name="connsiteY2" fmla="*/ 1546249 h 1883146"/>
                  <a:gd name="connsiteX3" fmla="*/ 1036623 w 1438213"/>
                  <a:gd name="connsiteY3" fmla="*/ 1813593 h 1883146"/>
                  <a:gd name="connsiteX4" fmla="*/ 1420288 w 1438213"/>
                  <a:gd name="connsiteY4" fmla="*/ 1804792 h 1883146"/>
                  <a:gd name="connsiteX5" fmla="*/ 1378069 w 1438213"/>
                  <a:gd name="connsiteY5" fmla="*/ 940750 h 1883146"/>
                  <a:gd name="connsiteX6" fmla="*/ 1404809 w 1438213"/>
                  <a:gd name="connsiteY6" fmla="*/ 61420 h 1883146"/>
                  <a:gd name="connsiteX7" fmla="*/ 689187 w 1438213"/>
                  <a:gd name="connsiteY7" fmla="*/ 59148 h 1883146"/>
                  <a:gd name="connsiteX8" fmla="*/ 128947 w 1438213"/>
                  <a:gd name="connsiteY8" fmla="*/ 345176 h 1883146"/>
                  <a:gd name="connsiteX0" fmla="*/ 126587 w 1435854"/>
                  <a:gd name="connsiteY0" fmla="*/ 353278 h 1891248"/>
                  <a:gd name="connsiteX1" fmla="*/ 1442 w 1435854"/>
                  <a:gd name="connsiteY1" fmla="*/ 1117646 h 1891248"/>
                  <a:gd name="connsiteX2" fmla="*/ 215397 w 1435854"/>
                  <a:gd name="connsiteY2" fmla="*/ 1554351 h 1891248"/>
                  <a:gd name="connsiteX3" fmla="*/ 1034263 w 1435854"/>
                  <a:gd name="connsiteY3" fmla="*/ 1821695 h 1891248"/>
                  <a:gd name="connsiteX4" fmla="*/ 1417928 w 1435854"/>
                  <a:gd name="connsiteY4" fmla="*/ 1812894 h 1891248"/>
                  <a:gd name="connsiteX5" fmla="*/ 1375709 w 1435854"/>
                  <a:gd name="connsiteY5" fmla="*/ 948852 h 1891248"/>
                  <a:gd name="connsiteX6" fmla="*/ 1402449 w 1435854"/>
                  <a:gd name="connsiteY6" fmla="*/ 69522 h 1891248"/>
                  <a:gd name="connsiteX7" fmla="*/ 221605 w 1435854"/>
                  <a:gd name="connsiteY7" fmla="*/ 47778 h 1891248"/>
                  <a:gd name="connsiteX8" fmla="*/ 126587 w 1435854"/>
                  <a:gd name="connsiteY8" fmla="*/ 353278 h 1891248"/>
                  <a:gd name="connsiteX0" fmla="*/ 35803 w 1453152"/>
                  <a:gd name="connsiteY0" fmla="*/ 439993 h 1896181"/>
                  <a:gd name="connsiteX1" fmla="*/ 18740 w 1453152"/>
                  <a:gd name="connsiteY1" fmla="*/ 1122579 h 1896181"/>
                  <a:gd name="connsiteX2" fmla="*/ 232695 w 1453152"/>
                  <a:gd name="connsiteY2" fmla="*/ 1559284 h 1896181"/>
                  <a:gd name="connsiteX3" fmla="*/ 1051561 w 1453152"/>
                  <a:gd name="connsiteY3" fmla="*/ 1826628 h 1896181"/>
                  <a:gd name="connsiteX4" fmla="*/ 1435226 w 1453152"/>
                  <a:gd name="connsiteY4" fmla="*/ 1817827 h 1896181"/>
                  <a:gd name="connsiteX5" fmla="*/ 1393007 w 1453152"/>
                  <a:gd name="connsiteY5" fmla="*/ 953785 h 1896181"/>
                  <a:gd name="connsiteX6" fmla="*/ 1419747 w 1453152"/>
                  <a:gd name="connsiteY6" fmla="*/ 74455 h 1896181"/>
                  <a:gd name="connsiteX7" fmla="*/ 238903 w 1453152"/>
                  <a:gd name="connsiteY7" fmla="*/ 52711 h 1896181"/>
                  <a:gd name="connsiteX8" fmla="*/ 35803 w 1453152"/>
                  <a:gd name="connsiteY8" fmla="*/ 439993 h 1896181"/>
                  <a:gd name="connsiteX0" fmla="*/ 35803 w 1447873"/>
                  <a:gd name="connsiteY0" fmla="*/ 439993 h 1952840"/>
                  <a:gd name="connsiteX1" fmla="*/ 18740 w 1447873"/>
                  <a:gd name="connsiteY1" fmla="*/ 1122579 h 1952840"/>
                  <a:gd name="connsiteX2" fmla="*/ 232695 w 1447873"/>
                  <a:gd name="connsiteY2" fmla="*/ 1559284 h 1952840"/>
                  <a:gd name="connsiteX3" fmla="*/ 1130848 w 1447873"/>
                  <a:gd name="connsiteY3" fmla="*/ 1925181 h 1952840"/>
                  <a:gd name="connsiteX4" fmla="*/ 1435226 w 1447873"/>
                  <a:gd name="connsiteY4" fmla="*/ 1817827 h 1952840"/>
                  <a:gd name="connsiteX5" fmla="*/ 1393007 w 1447873"/>
                  <a:gd name="connsiteY5" fmla="*/ 953785 h 1952840"/>
                  <a:gd name="connsiteX6" fmla="*/ 1419747 w 1447873"/>
                  <a:gd name="connsiteY6" fmla="*/ 74455 h 1952840"/>
                  <a:gd name="connsiteX7" fmla="*/ 238903 w 1447873"/>
                  <a:gd name="connsiteY7" fmla="*/ 52711 h 1952840"/>
                  <a:gd name="connsiteX8" fmla="*/ 35803 w 1447873"/>
                  <a:gd name="connsiteY8" fmla="*/ 439993 h 195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7873" h="1952840">
                    <a:moveTo>
                      <a:pt x="35803" y="439993"/>
                    </a:moveTo>
                    <a:cubicBezTo>
                      <a:pt x="-891" y="618304"/>
                      <a:pt x="-14075" y="936031"/>
                      <a:pt x="18740" y="1122579"/>
                    </a:cubicBezTo>
                    <a:cubicBezTo>
                      <a:pt x="51555" y="1309127"/>
                      <a:pt x="47344" y="1425517"/>
                      <a:pt x="232695" y="1559284"/>
                    </a:cubicBezTo>
                    <a:cubicBezTo>
                      <a:pt x="418046" y="1693051"/>
                      <a:pt x="930426" y="1882091"/>
                      <a:pt x="1130848" y="1925181"/>
                    </a:cubicBezTo>
                    <a:cubicBezTo>
                      <a:pt x="1331270" y="1968271"/>
                      <a:pt x="1391533" y="1979726"/>
                      <a:pt x="1435226" y="1817827"/>
                    </a:cubicBezTo>
                    <a:cubicBezTo>
                      <a:pt x="1478919" y="1655928"/>
                      <a:pt x="1395587" y="1244347"/>
                      <a:pt x="1393007" y="953785"/>
                    </a:cubicBezTo>
                    <a:cubicBezTo>
                      <a:pt x="1390427" y="663223"/>
                      <a:pt x="1458740" y="183063"/>
                      <a:pt x="1419747" y="74455"/>
                    </a:cubicBezTo>
                    <a:cubicBezTo>
                      <a:pt x="1380754" y="-34153"/>
                      <a:pt x="469560" y="-8212"/>
                      <a:pt x="238903" y="52711"/>
                    </a:cubicBezTo>
                    <a:cubicBezTo>
                      <a:pt x="8246" y="113634"/>
                      <a:pt x="72497" y="261682"/>
                      <a:pt x="35803" y="43999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CDFF9"/>
                  </a:gs>
                  <a:gs pos="100000">
                    <a:schemeClr val="bg1"/>
                  </a:gs>
                  <a:gs pos="59000">
                    <a:schemeClr val="accent5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6BCCD85-1D07-EF4E-A878-EC23CD23096A}"/>
                  </a:ext>
                </a:extLst>
              </p:cNvPr>
              <p:cNvGrpSpPr/>
              <p:nvPr/>
            </p:nvGrpSpPr>
            <p:grpSpPr>
              <a:xfrm>
                <a:off x="10900911" y="3897954"/>
                <a:ext cx="687393" cy="721548"/>
                <a:chOff x="5203089" y="1751190"/>
                <a:chExt cx="858331" cy="662414"/>
              </a:xfrm>
            </p:grpSpPr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D6FAD5AB-6E93-5E47-BE32-4993FD767B8F}"/>
                    </a:ext>
                  </a:extLst>
                </p:cNvPr>
                <p:cNvSpPr/>
                <p:nvPr/>
              </p:nvSpPr>
              <p:spPr>
                <a:xfrm>
                  <a:off x="5536769" y="1751190"/>
                  <a:ext cx="524651" cy="662124"/>
                </a:xfrm>
                <a:custGeom>
                  <a:avLst/>
                  <a:gdLst>
                    <a:gd name="connsiteX0" fmla="*/ 3618 w 651290"/>
                    <a:gd name="connsiteY0" fmla="*/ 492070 h 492070"/>
                    <a:gd name="connsiteX1" fmla="*/ 0 w 651290"/>
                    <a:gd name="connsiteY1" fmla="*/ 141108 h 492070"/>
                    <a:gd name="connsiteX2" fmla="*/ 423338 w 651290"/>
                    <a:gd name="connsiteY2" fmla="*/ 0 h 492070"/>
                    <a:gd name="connsiteX3" fmla="*/ 647672 w 651290"/>
                    <a:gd name="connsiteY3" fmla="*/ 57891 h 492070"/>
                    <a:gd name="connsiteX4" fmla="*/ 651290 w 651290"/>
                    <a:gd name="connsiteY4" fmla="*/ 492070 h 492070"/>
                    <a:gd name="connsiteX5" fmla="*/ 3618 w 651290"/>
                    <a:gd name="connsiteY5" fmla="*/ 492070 h 492070"/>
                    <a:gd name="connsiteX0" fmla="*/ 3618 w 651290"/>
                    <a:gd name="connsiteY0" fmla="*/ 593378 h 593378"/>
                    <a:gd name="connsiteX1" fmla="*/ 0 w 651290"/>
                    <a:gd name="connsiteY1" fmla="*/ 242416 h 593378"/>
                    <a:gd name="connsiteX2" fmla="*/ 423338 w 651290"/>
                    <a:gd name="connsiteY2" fmla="*/ 101308 h 593378"/>
                    <a:gd name="connsiteX3" fmla="*/ 647672 w 651290"/>
                    <a:gd name="connsiteY3" fmla="*/ 0 h 593378"/>
                    <a:gd name="connsiteX4" fmla="*/ 651290 w 651290"/>
                    <a:gd name="connsiteY4" fmla="*/ 593378 h 593378"/>
                    <a:gd name="connsiteX5" fmla="*/ 3618 w 651290"/>
                    <a:gd name="connsiteY5" fmla="*/ 593378 h 593378"/>
                    <a:gd name="connsiteX0" fmla="*/ 3618 w 651290"/>
                    <a:gd name="connsiteY0" fmla="*/ 662124 h 662124"/>
                    <a:gd name="connsiteX1" fmla="*/ 0 w 651290"/>
                    <a:gd name="connsiteY1" fmla="*/ 311162 h 662124"/>
                    <a:gd name="connsiteX2" fmla="*/ 376300 w 651290"/>
                    <a:gd name="connsiteY2" fmla="*/ 0 h 662124"/>
                    <a:gd name="connsiteX3" fmla="*/ 647672 w 651290"/>
                    <a:gd name="connsiteY3" fmla="*/ 68746 h 662124"/>
                    <a:gd name="connsiteX4" fmla="*/ 651290 w 651290"/>
                    <a:gd name="connsiteY4" fmla="*/ 662124 h 662124"/>
                    <a:gd name="connsiteX5" fmla="*/ 3618 w 651290"/>
                    <a:gd name="connsiteY5" fmla="*/ 662124 h 662124"/>
                    <a:gd name="connsiteX0" fmla="*/ 0 w 647672"/>
                    <a:gd name="connsiteY0" fmla="*/ 662124 h 662124"/>
                    <a:gd name="connsiteX1" fmla="*/ 123021 w 647672"/>
                    <a:gd name="connsiteY1" fmla="*/ 83217 h 662124"/>
                    <a:gd name="connsiteX2" fmla="*/ 372682 w 647672"/>
                    <a:gd name="connsiteY2" fmla="*/ 0 h 662124"/>
                    <a:gd name="connsiteX3" fmla="*/ 644054 w 647672"/>
                    <a:gd name="connsiteY3" fmla="*/ 68746 h 662124"/>
                    <a:gd name="connsiteX4" fmla="*/ 647672 w 647672"/>
                    <a:gd name="connsiteY4" fmla="*/ 662124 h 662124"/>
                    <a:gd name="connsiteX5" fmla="*/ 0 w 647672"/>
                    <a:gd name="connsiteY5" fmla="*/ 662124 h 662124"/>
                    <a:gd name="connsiteX0" fmla="*/ 7238 w 524651"/>
                    <a:gd name="connsiteY0" fmla="*/ 669360 h 669360"/>
                    <a:gd name="connsiteX1" fmla="*/ 0 w 524651"/>
                    <a:gd name="connsiteY1" fmla="*/ 83217 h 669360"/>
                    <a:gd name="connsiteX2" fmla="*/ 249661 w 524651"/>
                    <a:gd name="connsiteY2" fmla="*/ 0 h 669360"/>
                    <a:gd name="connsiteX3" fmla="*/ 521033 w 524651"/>
                    <a:gd name="connsiteY3" fmla="*/ 68746 h 669360"/>
                    <a:gd name="connsiteX4" fmla="*/ 524651 w 524651"/>
                    <a:gd name="connsiteY4" fmla="*/ 662124 h 669360"/>
                    <a:gd name="connsiteX5" fmla="*/ 7238 w 524651"/>
                    <a:gd name="connsiteY5" fmla="*/ 669360 h 669360"/>
                    <a:gd name="connsiteX0" fmla="*/ 438 w 528706"/>
                    <a:gd name="connsiteY0" fmla="*/ 665742 h 665742"/>
                    <a:gd name="connsiteX1" fmla="*/ 4055 w 528706"/>
                    <a:gd name="connsiteY1" fmla="*/ 83217 h 665742"/>
                    <a:gd name="connsiteX2" fmla="*/ 253716 w 528706"/>
                    <a:gd name="connsiteY2" fmla="*/ 0 h 665742"/>
                    <a:gd name="connsiteX3" fmla="*/ 525088 w 528706"/>
                    <a:gd name="connsiteY3" fmla="*/ 68746 h 665742"/>
                    <a:gd name="connsiteX4" fmla="*/ 528706 w 528706"/>
                    <a:gd name="connsiteY4" fmla="*/ 662124 h 665742"/>
                    <a:gd name="connsiteX5" fmla="*/ 438 w 528706"/>
                    <a:gd name="connsiteY5" fmla="*/ 665742 h 665742"/>
                    <a:gd name="connsiteX0" fmla="*/ 155 w 546514"/>
                    <a:gd name="connsiteY0" fmla="*/ 662124 h 662124"/>
                    <a:gd name="connsiteX1" fmla="*/ 21863 w 546514"/>
                    <a:gd name="connsiteY1" fmla="*/ 83217 h 662124"/>
                    <a:gd name="connsiteX2" fmla="*/ 271524 w 546514"/>
                    <a:gd name="connsiteY2" fmla="*/ 0 h 662124"/>
                    <a:gd name="connsiteX3" fmla="*/ 542896 w 546514"/>
                    <a:gd name="connsiteY3" fmla="*/ 68746 h 662124"/>
                    <a:gd name="connsiteX4" fmla="*/ 546514 w 546514"/>
                    <a:gd name="connsiteY4" fmla="*/ 662124 h 662124"/>
                    <a:gd name="connsiteX5" fmla="*/ 155 w 546514"/>
                    <a:gd name="connsiteY5" fmla="*/ 662124 h 662124"/>
                    <a:gd name="connsiteX0" fmla="*/ 10856 w 524651"/>
                    <a:gd name="connsiteY0" fmla="*/ 658506 h 662124"/>
                    <a:gd name="connsiteX1" fmla="*/ 0 w 524651"/>
                    <a:gd name="connsiteY1" fmla="*/ 83217 h 662124"/>
                    <a:gd name="connsiteX2" fmla="*/ 249661 w 524651"/>
                    <a:gd name="connsiteY2" fmla="*/ 0 h 662124"/>
                    <a:gd name="connsiteX3" fmla="*/ 521033 w 524651"/>
                    <a:gd name="connsiteY3" fmla="*/ 68746 h 662124"/>
                    <a:gd name="connsiteX4" fmla="*/ 524651 w 524651"/>
                    <a:gd name="connsiteY4" fmla="*/ 662124 h 662124"/>
                    <a:gd name="connsiteX5" fmla="*/ 10856 w 524651"/>
                    <a:gd name="connsiteY5" fmla="*/ 658506 h 66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4651" h="662124">
                      <a:moveTo>
                        <a:pt x="10856" y="658506"/>
                      </a:moveTo>
                      <a:cubicBezTo>
                        <a:pt x="8443" y="463125"/>
                        <a:pt x="2413" y="278598"/>
                        <a:pt x="0" y="83217"/>
                      </a:cubicBezTo>
                      <a:lnTo>
                        <a:pt x="249661" y="0"/>
                      </a:lnTo>
                      <a:lnTo>
                        <a:pt x="521033" y="68746"/>
                      </a:lnTo>
                      <a:lnTo>
                        <a:pt x="524651" y="662124"/>
                      </a:lnTo>
                      <a:lnTo>
                        <a:pt x="10856" y="658506"/>
                      </a:lnTo>
                      <a:close/>
                    </a:path>
                  </a:pathLst>
                </a:custGeom>
                <a:solidFill>
                  <a:srgbClr val="E0EBF1"/>
                </a:solidFill>
                <a:ln w="12700">
                  <a:solidFill>
                    <a:srgbClr val="0000A8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2A115C8B-7EC0-084D-A3CF-7AEF0487F301}"/>
                    </a:ext>
                  </a:extLst>
                </p:cNvPr>
                <p:cNvSpPr/>
                <p:nvPr/>
              </p:nvSpPr>
              <p:spPr>
                <a:xfrm>
                  <a:off x="5203089" y="1921244"/>
                  <a:ext cx="651290" cy="492070"/>
                </a:xfrm>
                <a:custGeom>
                  <a:avLst/>
                  <a:gdLst>
                    <a:gd name="connsiteX0" fmla="*/ 3618 w 651290"/>
                    <a:gd name="connsiteY0" fmla="*/ 492070 h 492070"/>
                    <a:gd name="connsiteX1" fmla="*/ 0 w 651290"/>
                    <a:gd name="connsiteY1" fmla="*/ 141108 h 492070"/>
                    <a:gd name="connsiteX2" fmla="*/ 423338 w 651290"/>
                    <a:gd name="connsiteY2" fmla="*/ 0 h 492070"/>
                    <a:gd name="connsiteX3" fmla="*/ 647672 w 651290"/>
                    <a:gd name="connsiteY3" fmla="*/ 57891 h 492070"/>
                    <a:gd name="connsiteX4" fmla="*/ 651290 w 651290"/>
                    <a:gd name="connsiteY4" fmla="*/ 492070 h 492070"/>
                    <a:gd name="connsiteX5" fmla="*/ 3618 w 651290"/>
                    <a:gd name="connsiteY5" fmla="*/ 492070 h 49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1290" h="492070">
                      <a:moveTo>
                        <a:pt x="3618" y="492070"/>
                      </a:moveTo>
                      <a:lnTo>
                        <a:pt x="0" y="141108"/>
                      </a:lnTo>
                      <a:lnTo>
                        <a:pt x="423338" y="0"/>
                      </a:lnTo>
                      <a:lnTo>
                        <a:pt x="647672" y="57891"/>
                      </a:lnTo>
                      <a:lnTo>
                        <a:pt x="651290" y="492070"/>
                      </a:lnTo>
                      <a:lnTo>
                        <a:pt x="3618" y="492070"/>
                      </a:lnTo>
                      <a:close/>
                    </a:path>
                  </a:pathLst>
                </a:custGeom>
                <a:solidFill>
                  <a:srgbClr val="E0EBF1"/>
                </a:solidFill>
                <a:ln w="12700">
                  <a:solidFill>
                    <a:srgbClr val="0000A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16F8043F-8502-904C-9632-B3658D71B8BE}"/>
                    </a:ext>
                  </a:extLst>
                </p:cNvPr>
                <p:cNvCxnSpPr/>
                <p:nvPr/>
              </p:nvCxnSpPr>
              <p:spPr>
                <a:xfrm flipV="1">
                  <a:off x="5270526" y="2029553"/>
                  <a:ext cx="295249" cy="73468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B4B3A6DE-2E70-F74C-8CA1-13247C912682}"/>
                    </a:ext>
                  </a:extLst>
                </p:cNvPr>
                <p:cNvCxnSpPr/>
                <p:nvPr/>
              </p:nvCxnSpPr>
              <p:spPr>
                <a:xfrm flipV="1">
                  <a:off x="5275406" y="2261710"/>
                  <a:ext cx="290369" cy="1675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4B9DB078-BD58-F64A-B873-E1187205EB94}"/>
                    </a:ext>
                  </a:extLst>
                </p:cNvPr>
                <p:cNvCxnSpPr/>
                <p:nvPr/>
              </p:nvCxnSpPr>
              <p:spPr>
                <a:xfrm flipV="1">
                  <a:off x="5275406" y="2151772"/>
                  <a:ext cx="290369" cy="4840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321DD82-9D22-0B49-ADF9-8BE310E97E71}"/>
                    </a:ext>
                  </a:extLst>
                </p:cNvPr>
                <p:cNvCxnSpPr/>
                <p:nvPr/>
              </p:nvCxnSpPr>
              <p:spPr>
                <a:xfrm>
                  <a:off x="5270094" y="2354086"/>
                  <a:ext cx="295681" cy="0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18A2FB0C-53B9-5248-AA65-9BA9B429FC4C}"/>
                    </a:ext>
                  </a:extLst>
                </p:cNvPr>
                <p:cNvCxnSpPr/>
                <p:nvPr/>
              </p:nvCxnSpPr>
              <p:spPr>
                <a:xfrm flipV="1">
                  <a:off x="5950242" y="1866900"/>
                  <a:ext cx="0" cy="465273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44FBB965-69F3-F546-AE9F-4AD14078F37E}"/>
                    </a:ext>
                  </a:extLst>
                </p:cNvPr>
                <p:cNvCxnSpPr/>
                <p:nvPr/>
              </p:nvCxnSpPr>
              <p:spPr>
                <a:xfrm>
                  <a:off x="5628589" y="1936750"/>
                  <a:ext cx="0" cy="476854"/>
                </a:xfrm>
                <a:prstGeom prst="line">
                  <a:avLst/>
                </a:prstGeom>
                <a:ln w="15875">
                  <a:solidFill>
                    <a:srgbClr val="0000A8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BDA3EF41-5873-7D4B-8A04-F8D62DFD2DB6}"/>
                  </a:ext>
                </a:extLst>
              </p:cNvPr>
              <p:cNvGrpSpPr/>
              <p:nvPr/>
            </p:nvGrpSpPr>
            <p:grpSpPr>
              <a:xfrm>
                <a:off x="10834382" y="3164075"/>
                <a:ext cx="594613" cy="648336"/>
                <a:chOff x="5203089" y="1751190"/>
                <a:chExt cx="858331" cy="662414"/>
              </a:xfrm>
            </p:grpSpPr>
            <p:sp>
              <p:nvSpPr>
                <p:cNvPr id="399" name="Freeform 398">
                  <a:extLst>
                    <a:ext uri="{FF2B5EF4-FFF2-40B4-BE49-F238E27FC236}">
                      <a16:creationId xmlns:a16="http://schemas.microsoft.com/office/drawing/2014/main" id="{325473B9-6F55-684D-B22D-FF70325540CE}"/>
                    </a:ext>
                  </a:extLst>
                </p:cNvPr>
                <p:cNvSpPr/>
                <p:nvPr/>
              </p:nvSpPr>
              <p:spPr>
                <a:xfrm>
                  <a:off x="5536769" y="1751190"/>
                  <a:ext cx="524651" cy="662124"/>
                </a:xfrm>
                <a:custGeom>
                  <a:avLst/>
                  <a:gdLst>
                    <a:gd name="connsiteX0" fmla="*/ 3618 w 651290"/>
                    <a:gd name="connsiteY0" fmla="*/ 492070 h 492070"/>
                    <a:gd name="connsiteX1" fmla="*/ 0 w 651290"/>
                    <a:gd name="connsiteY1" fmla="*/ 141108 h 492070"/>
                    <a:gd name="connsiteX2" fmla="*/ 423338 w 651290"/>
                    <a:gd name="connsiteY2" fmla="*/ 0 h 492070"/>
                    <a:gd name="connsiteX3" fmla="*/ 647672 w 651290"/>
                    <a:gd name="connsiteY3" fmla="*/ 57891 h 492070"/>
                    <a:gd name="connsiteX4" fmla="*/ 651290 w 651290"/>
                    <a:gd name="connsiteY4" fmla="*/ 492070 h 492070"/>
                    <a:gd name="connsiteX5" fmla="*/ 3618 w 651290"/>
                    <a:gd name="connsiteY5" fmla="*/ 492070 h 492070"/>
                    <a:gd name="connsiteX0" fmla="*/ 3618 w 651290"/>
                    <a:gd name="connsiteY0" fmla="*/ 593378 h 593378"/>
                    <a:gd name="connsiteX1" fmla="*/ 0 w 651290"/>
                    <a:gd name="connsiteY1" fmla="*/ 242416 h 593378"/>
                    <a:gd name="connsiteX2" fmla="*/ 423338 w 651290"/>
                    <a:gd name="connsiteY2" fmla="*/ 101308 h 593378"/>
                    <a:gd name="connsiteX3" fmla="*/ 647672 w 651290"/>
                    <a:gd name="connsiteY3" fmla="*/ 0 h 593378"/>
                    <a:gd name="connsiteX4" fmla="*/ 651290 w 651290"/>
                    <a:gd name="connsiteY4" fmla="*/ 593378 h 593378"/>
                    <a:gd name="connsiteX5" fmla="*/ 3618 w 651290"/>
                    <a:gd name="connsiteY5" fmla="*/ 593378 h 593378"/>
                    <a:gd name="connsiteX0" fmla="*/ 3618 w 651290"/>
                    <a:gd name="connsiteY0" fmla="*/ 662124 h 662124"/>
                    <a:gd name="connsiteX1" fmla="*/ 0 w 651290"/>
                    <a:gd name="connsiteY1" fmla="*/ 311162 h 662124"/>
                    <a:gd name="connsiteX2" fmla="*/ 376300 w 651290"/>
                    <a:gd name="connsiteY2" fmla="*/ 0 h 662124"/>
                    <a:gd name="connsiteX3" fmla="*/ 647672 w 651290"/>
                    <a:gd name="connsiteY3" fmla="*/ 68746 h 662124"/>
                    <a:gd name="connsiteX4" fmla="*/ 651290 w 651290"/>
                    <a:gd name="connsiteY4" fmla="*/ 662124 h 662124"/>
                    <a:gd name="connsiteX5" fmla="*/ 3618 w 651290"/>
                    <a:gd name="connsiteY5" fmla="*/ 662124 h 662124"/>
                    <a:gd name="connsiteX0" fmla="*/ 0 w 647672"/>
                    <a:gd name="connsiteY0" fmla="*/ 662124 h 662124"/>
                    <a:gd name="connsiteX1" fmla="*/ 123021 w 647672"/>
                    <a:gd name="connsiteY1" fmla="*/ 83217 h 662124"/>
                    <a:gd name="connsiteX2" fmla="*/ 372682 w 647672"/>
                    <a:gd name="connsiteY2" fmla="*/ 0 h 662124"/>
                    <a:gd name="connsiteX3" fmla="*/ 644054 w 647672"/>
                    <a:gd name="connsiteY3" fmla="*/ 68746 h 662124"/>
                    <a:gd name="connsiteX4" fmla="*/ 647672 w 647672"/>
                    <a:gd name="connsiteY4" fmla="*/ 662124 h 662124"/>
                    <a:gd name="connsiteX5" fmla="*/ 0 w 647672"/>
                    <a:gd name="connsiteY5" fmla="*/ 662124 h 662124"/>
                    <a:gd name="connsiteX0" fmla="*/ 7238 w 524651"/>
                    <a:gd name="connsiteY0" fmla="*/ 669360 h 669360"/>
                    <a:gd name="connsiteX1" fmla="*/ 0 w 524651"/>
                    <a:gd name="connsiteY1" fmla="*/ 83217 h 669360"/>
                    <a:gd name="connsiteX2" fmla="*/ 249661 w 524651"/>
                    <a:gd name="connsiteY2" fmla="*/ 0 h 669360"/>
                    <a:gd name="connsiteX3" fmla="*/ 521033 w 524651"/>
                    <a:gd name="connsiteY3" fmla="*/ 68746 h 669360"/>
                    <a:gd name="connsiteX4" fmla="*/ 524651 w 524651"/>
                    <a:gd name="connsiteY4" fmla="*/ 662124 h 669360"/>
                    <a:gd name="connsiteX5" fmla="*/ 7238 w 524651"/>
                    <a:gd name="connsiteY5" fmla="*/ 669360 h 669360"/>
                    <a:gd name="connsiteX0" fmla="*/ 438 w 528706"/>
                    <a:gd name="connsiteY0" fmla="*/ 665742 h 665742"/>
                    <a:gd name="connsiteX1" fmla="*/ 4055 w 528706"/>
                    <a:gd name="connsiteY1" fmla="*/ 83217 h 665742"/>
                    <a:gd name="connsiteX2" fmla="*/ 253716 w 528706"/>
                    <a:gd name="connsiteY2" fmla="*/ 0 h 665742"/>
                    <a:gd name="connsiteX3" fmla="*/ 525088 w 528706"/>
                    <a:gd name="connsiteY3" fmla="*/ 68746 h 665742"/>
                    <a:gd name="connsiteX4" fmla="*/ 528706 w 528706"/>
                    <a:gd name="connsiteY4" fmla="*/ 662124 h 665742"/>
                    <a:gd name="connsiteX5" fmla="*/ 438 w 528706"/>
                    <a:gd name="connsiteY5" fmla="*/ 665742 h 665742"/>
                    <a:gd name="connsiteX0" fmla="*/ 155 w 546514"/>
                    <a:gd name="connsiteY0" fmla="*/ 662124 h 662124"/>
                    <a:gd name="connsiteX1" fmla="*/ 21863 w 546514"/>
                    <a:gd name="connsiteY1" fmla="*/ 83217 h 662124"/>
                    <a:gd name="connsiteX2" fmla="*/ 271524 w 546514"/>
                    <a:gd name="connsiteY2" fmla="*/ 0 h 662124"/>
                    <a:gd name="connsiteX3" fmla="*/ 542896 w 546514"/>
                    <a:gd name="connsiteY3" fmla="*/ 68746 h 662124"/>
                    <a:gd name="connsiteX4" fmla="*/ 546514 w 546514"/>
                    <a:gd name="connsiteY4" fmla="*/ 662124 h 662124"/>
                    <a:gd name="connsiteX5" fmla="*/ 155 w 546514"/>
                    <a:gd name="connsiteY5" fmla="*/ 662124 h 662124"/>
                    <a:gd name="connsiteX0" fmla="*/ 10856 w 524651"/>
                    <a:gd name="connsiteY0" fmla="*/ 658506 h 662124"/>
                    <a:gd name="connsiteX1" fmla="*/ 0 w 524651"/>
                    <a:gd name="connsiteY1" fmla="*/ 83217 h 662124"/>
                    <a:gd name="connsiteX2" fmla="*/ 249661 w 524651"/>
                    <a:gd name="connsiteY2" fmla="*/ 0 h 662124"/>
                    <a:gd name="connsiteX3" fmla="*/ 521033 w 524651"/>
                    <a:gd name="connsiteY3" fmla="*/ 68746 h 662124"/>
                    <a:gd name="connsiteX4" fmla="*/ 524651 w 524651"/>
                    <a:gd name="connsiteY4" fmla="*/ 662124 h 662124"/>
                    <a:gd name="connsiteX5" fmla="*/ 10856 w 524651"/>
                    <a:gd name="connsiteY5" fmla="*/ 658506 h 66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4651" h="662124">
                      <a:moveTo>
                        <a:pt x="10856" y="658506"/>
                      </a:moveTo>
                      <a:cubicBezTo>
                        <a:pt x="8443" y="463125"/>
                        <a:pt x="2413" y="278598"/>
                        <a:pt x="0" y="83217"/>
                      </a:cubicBezTo>
                      <a:lnTo>
                        <a:pt x="249661" y="0"/>
                      </a:lnTo>
                      <a:lnTo>
                        <a:pt x="521033" y="68746"/>
                      </a:lnTo>
                      <a:lnTo>
                        <a:pt x="524651" y="662124"/>
                      </a:lnTo>
                      <a:lnTo>
                        <a:pt x="10856" y="658506"/>
                      </a:lnTo>
                      <a:close/>
                    </a:path>
                  </a:pathLst>
                </a:custGeom>
                <a:solidFill>
                  <a:srgbClr val="E0EBF1"/>
                </a:solidFill>
                <a:ln w="12700">
                  <a:solidFill>
                    <a:srgbClr val="0000A8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06CE85F7-18B2-3947-975F-CEA32EE2FBA7}"/>
                    </a:ext>
                  </a:extLst>
                </p:cNvPr>
                <p:cNvSpPr/>
                <p:nvPr/>
              </p:nvSpPr>
              <p:spPr>
                <a:xfrm>
                  <a:off x="5203089" y="1921244"/>
                  <a:ext cx="651290" cy="492070"/>
                </a:xfrm>
                <a:custGeom>
                  <a:avLst/>
                  <a:gdLst>
                    <a:gd name="connsiteX0" fmla="*/ 3618 w 651290"/>
                    <a:gd name="connsiteY0" fmla="*/ 492070 h 492070"/>
                    <a:gd name="connsiteX1" fmla="*/ 0 w 651290"/>
                    <a:gd name="connsiteY1" fmla="*/ 141108 h 492070"/>
                    <a:gd name="connsiteX2" fmla="*/ 423338 w 651290"/>
                    <a:gd name="connsiteY2" fmla="*/ 0 h 492070"/>
                    <a:gd name="connsiteX3" fmla="*/ 647672 w 651290"/>
                    <a:gd name="connsiteY3" fmla="*/ 57891 h 492070"/>
                    <a:gd name="connsiteX4" fmla="*/ 651290 w 651290"/>
                    <a:gd name="connsiteY4" fmla="*/ 492070 h 492070"/>
                    <a:gd name="connsiteX5" fmla="*/ 3618 w 651290"/>
                    <a:gd name="connsiteY5" fmla="*/ 492070 h 492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1290" h="492070">
                      <a:moveTo>
                        <a:pt x="3618" y="492070"/>
                      </a:moveTo>
                      <a:lnTo>
                        <a:pt x="0" y="141108"/>
                      </a:lnTo>
                      <a:lnTo>
                        <a:pt x="423338" y="0"/>
                      </a:lnTo>
                      <a:lnTo>
                        <a:pt x="647672" y="57891"/>
                      </a:lnTo>
                      <a:lnTo>
                        <a:pt x="651290" y="492070"/>
                      </a:lnTo>
                      <a:lnTo>
                        <a:pt x="3618" y="492070"/>
                      </a:lnTo>
                      <a:close/>
                    </a:path>
                  </a:pathLst>
                </a:custGeom>
                <a:solidFill>
                  <a:srgbClr val="E0EBF1"/>
                </a:solidFill>
                <a:ln w="12700">
                  <a:solidFill>
                    <a:srgbClr val="0000A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F3F3D0FA-374D-9147-8047-2B7B3AAF05DF}"/>
                    </a:ext>
                  </a:extLst>
                </p:cNvPr>
                <p:cNvCxnSpPr/>
                <p:nvPr/>
              </p:nvCxnSpPr>
              <p:spPr>
                <a:xfrm flipV="1">
                  <a:off x="5270526" y="2029553"/>
                  <a:ext cx="295249" cy="73468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AFF00F79-7128-E243-BBD5-A97200EABABC}"/>
                    </a:ext>
                  </a:extLst>
                </p:cNvPr>
                <p:cNvCxnSpPr/>
                <p:nvPr/>
              </p:nvCxnSpPr>
              <p:spPr>
                <a:xfrm flipV="1">
                  <a:off x="5275406" y="2261710"/>
                  <a:ext cx="290369" cy="1675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729D9C8D-B396-A049-9B7A-BE878812629D}"/>
                    </a:ext>
                  </a:extLst>
                </p:cNvPr>
                <p:cNvCxnSpPr/>
                <p:nvPr/>
              </p:nvCxnSpPr>
              <p:spPr>
                <a:xfrm flipV="1">
                  <a:off x="5275406" y="2151772"/>
                  <a:ext cx="290369" cy="48402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4B32C41F-58E3-CC4F-9625-B6688BEB2140}"/>
                    </a:ext>
                  </a:extLst>
                </p:cNvPr>
                <p:cNvCxnSpPr/>
                <p:nvPr/>
              </p:nvCxnSpPr>
              <p:spPr>
                <a:xfrm>
                  <a:off x="5270094" y="2354086"/>
                  <a:ext cx="295681" cy="0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58933865-B1C6-3244-A0F5-136E4C6DD92E}"/>
                    </a:ext>
                  </a:extLst>
                </p:cNvPr>
                <p:cNvCxnSpPr/>
                <p:nvPr/>
              </p:nvCxnSpPr>
              <p:spPr>
                <a:xfrm flipV="1">
                  <a:off x="5950242" y="1866900"/>
                  <a:ext cx="0" cy="465273"/>
                </a:xfrm>
                <a:prstGeom prst="line">
                  <a:avLst/>
                </a:prstGeom>
                <a:ln w="44450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6C939A7-C3F0-5A45-B81D-4E775CF1C92C}"/>
                    </a:ext>
                  </a:extLst>
                </p:cNvPr>
                <p:cNvCxnSpPr/>
                <p:nvPr/>
              </p:nvCxnSpPr>
              <p:spPr>
                <a:xfrm>
                  <a:off x="5628589" y="1936750"/>
                  <a:ext cx="0" cy="476854"/>
                </a:xfrm>
                <a:prstGeom prst="line">
                  <a:avLst/>
                </a:prstGeom>
                <a:ln w="15875">
                  <a:solidFill>
                    <a:srgbClr val="0000A8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2" name="Freeform 561">
                <a:extLst>
                  <a:ext uri="{FF2B5EF4-FFF2-40B4-BE49-F238E27FC236}">
                    <a16:creationId xmlns:a16="http://schemas.microsoft.com/office/drawing/2014/main" id="{BE088278-C41B-3E4A-87CE-FD65749FA13D}"/>
                  </a:ext>
                </a:extLst>
              </p:cNvPr>
              <p:cNvSpPr/>
              <p:nvPr/>
            </p:nvSpPr>
            <p:spPr>
              <a:xfrm>
                <a:off x="9604024" y="1751946"/>
                <a:ext cx="1497864" cy="1386455"/>
              </a:xfrm>
              <a:custGeom>
                <a:avLst/>
                <a:gdLst>
                  <a:gd name="connsiteX0" fmla="*/ 434989 w 1523031"/>
                  <a:gd name="connsiteY0" fmla="*/ 253346 h 1763594"/>
                  <a:gd name="connsiteX1" fmla="*/ 488 w 1523031"/>
                  <a:gd name="connsiteY1" fmla="*/ 921706 h 1763594"/>
                  <a:gd name="connsiteX2" fmla="*/ 368142 w 1523031"/>
                  <a:gd name="connsiteY2" fmla="*/ 1489812 h 1763594"/>
                  <a:gd name="connsiteX3" fmla="*/ 1187008 w 1523031"/>
                  <a:gd name="connsiteY3" fmla="*/ 1757156 h 1763594"/>
                  <a:gd name="connsiteX4" fmla="*/ 1521239 w 1523031"/>
                  <a:gd name="connsiteY4" fmla="*/ 1239177 h 1763594"/>
                  <a:gd name="connsiteX5" fmla="*/ 1320700 w 1523031"/>
                  <a:gd name="connsiteY5" fmla="*/ 654362 h 1763594"/>
                  <a:gd name="connsiteX6" fmla="*/ 1337412 w 1523031"/>
                  <a:gd name="connsiteY6" fmla="*/ 136383 h 1763594"/>
                  <a:gd name="connsiteX7" fmla="*/ 1086739 w 1523031"/>
                  <a:gd name="connsiteY7" fmla="*/ 2711 h 1763594"/>
                  <a:gd name="connsiteX8" fmla="*/ 434989 w 1523031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1086739 w 1537226"/>
                  <a:gd name="connsiteY7" fmla="*/ 2711 h 1763594"/>
                  <a:gd name="connsiteX8" fmla="*/ 434989 w 1537226"/>
                  <a:gd name="connsiteY8" fmla="*/ 253346 h 1763594"/>
                  <a:gd name="connsiteX0" fmla="*/ 434989 w 1537226"/>
                  <a:gd name="connsiteY0" fmla="*/ 253346 h 1763594"/>
                  <a:gd name="connsiteX1" fmla="*/ 488 w 1537226"/>
                  <a:gd name="connsiteY1" fmla="*/ 921706 h 1763594"/>
                  <a:gd name="connsiteX2" fmla="*/ 368142 w 1537226"/>
                  <a:gd name="connsiteY2" fmla="*/ 1489812 h 1763594"/>
                  <a:gd name="connsiteX3" fmla="*/ 1187008 w 1537226"/>
                  <a:gd name="connsiteY3" fmla="*/ 1757156 h 1763594"/>
                  <a:gd name="connsiteX4" fmla="*/ 1521239 w 1537226"/>
                  <a:gd name="connsiteY4" fmla="*/ 1239177 h 1763594"/>
                  <a:gd name="connsiteX5" fmla="*/ 1468998 w 1537226"/>
                  <a:gd name="connsiteY5" fmla="*/ 654362 h 1763594"/>
                  <a:gd name="connsiteX6" fmla="*/ 1337412 w 1537226"/>
                  <a:gd name="connsiteY6" fmla="*/ 136383 h 1763594"/>
                  <a:gd name="connsiteX7" fmla="*/ 839572 w 1537226"/>
                  <a:gd name="connsiteY7" fmla="*/ 2711 h 1763594"/>
                  <a:gd name="connsiteX8" fmla="*/ 434989 w 1537226"/>
                  <a:gd name="connsiteY8" fmla="*/ 253346 h 1763594"/>
                  <a:gd name="connsiteX0" fmla="*/ 360357 w 1536743"/>
                  <a:gd name="connsiteY0" fmla="*/ 534641 h 1782088"/>
                  <a:gd name="connsiteX1" fmla="*/ 5 w 1536743"/>
                  <a:gd name="connsiteY1" fmla="*/ 940200 h 1782088"/>
                  <a:gd name="connsiteX2" fmla="*/ 367659 w 1536743"/>
                  <a:gd name="connsiteY2" fmla="*/ 1508306 h 1782088"/>
                  <a:gd name="connsiteX3" fmla="*/ 1186525 w 1536743"/>
                  <a:gd name="connsiteY3" fmla="*/ 1775650 h 1782088"/>
                  <a:gd name="connsiteX4" fmla="*/ 1520756 w 1536743"/>
                  <a:gd name="connsiteY4" fmla="*/ 1257671 h 1782088"/>
                  <a:gd name="connsiteX5" fmla="*/ 1468515 w 1536743"/>
                  <a:gd name="connsiteY5" fmla="*/ 672856 h 1782088"/>
                  <a:gd name="connsiteX6" fmla="*/ 1336929 w 1536743"/>
                  <a:gd name="connsiteY6" fmla="*/ 154877 h 1782088"/>
                  <a:gd name="connsiteX7" fmla="*/ 839089 w 1536743"/>
                  <a:gd name="connsiteY7" fmla="*/ 21205 h 1782088"/>
                  <a:gd name="connsiteX8" fmla="*/ 360357 w 1536743"/>
                  <a:gd name="connsiteY8" fmla="*/ 534641 h 1782088"/>
                  <a:gd name="connsiteX0" fmla="*/ 360355 w 1536741"/>
                  <a:gd name="connsiteY0" fmla="*/ 534641 h 1782088"/>
                  <a:gd name="connsiteX1" fmla="*/ 3 w 1536741"/>
                  <a:gd name="connsiteY1" fmla="*/ 940200 h 1782088"/>
                  <a:gd name="connsiteX2" fmla="*/ 367657 w 1536741"/>
                  <a:gd name="connsiteY2" fmla="*/ 1508306 h 1782088"/>
                  <a:gd name="connsiteX3" fmla="*/ 1186523 w 1536741"/>
                  <a:gd name="connsiteY3" fmla="*/ 1775650 h 1782088"/>
                  <a:gd name="connsiteX4" fmla="*/ 1520754 w 1536741"/>
                  <a:gd name="connsiteY4" fmla="*/ 1257671 h 1782088"/>
                  <a:gd name="connsiteX5" fmla="*/ 1468513 w 1536741"/>
                  <a:gd name="connsiteY5" fmla="*/ 672856 h 1782088"/>
                  <a:gd name="connsiteX6" fmla="*/ 1336927 w 1536741"/>
                  <a:gd name="connsiteY6" fmla="*/ 154877 h 1782088"/>
                  <a:gd name="connsiteX7" fmla="*/ 839087 w 1536741"/>
                  <a:gd name="connsiteY7" fmla="*/ 21205 h 1782088"/>
                  <a:gd name="connsiteX8" fmla="*/ 360355 w 1536741"/>
                  <a:gd name="connsiteY8" fmla="*/ 534641 h 1782088"/>
                  <a:gd name="connsiteX0" fmla="*/ 360355 w 1494463"/>
                  <a:gd name="connsiteY0" fmla="*/ 534641 h 1775651"/>
                  <a:gd name="connsiteX1" fmla="*/ 3 w 1494463"/>
                  <a:gd name="connsiteY1" fmla="*/ 940200 h 1775651"/>
                  <a:gd name="connsiteX2" fmla="*/ 367657 w 1494463"/>
                  <a:gd name="connsiteY2" fmla="*/ 1508306 h 1775651"/>
                  <a:gd name="connsiteX3" fmla="*/ 1186523 w 1494463"/>
                  <a:gd name="connsiteY3" fmla="*/ 1775650 h 1775651"/>
                  <a:gd name="connsiteX4" fmla="*/ 1467465 w 1494463"/>
                  <a:gd name="connsiteY4" fmla="*/ 1510813 h 1775651"/>
                  <a:gd name="connsiteX5" fmla="*/ 1468513 w 1494463"/>
                  <a:gd name="connsiteY5" fmla="*/ 672856 h 1775651"/>
                  <a:gd name="connsiteX6" fmla="*/ 1336927 w 1494463"/>
                  <a:gd name="connsiteY6" fmla="*/ 154877 h 1775651"/>
                  <a:gd name="connsiteX7" fmla="*/ 839087 w 1494463"/>
                  <a:gd name="connsiteY7" fmla="*/ 21205 h 1775651"/>
                  <a:gd name="connsiteX8" fmla="*/ 360355 w 1494463"/>
                  <a:gd name="connsiteY8" fmla="*/ 534641 h 1775651"/>
                  <a:gd name="connsiteX0" fmla="*/ 360355 w 1491064"/>
                  <a:gd name="connsiteY0" fmla="*/ 552327 h 1793337"/>
                  <a:gd name="connsiteX1" fmla="*/ 3 w 1491064"/>
                  <a:gd name="connsiteY1" fmla="*/ 957886 h 1793337"/>
                  <a:gd name="connsiteX2" fmla="*/ 367657 w 1491064"/>
                  <a:gd name="connsiteY2" fmla="*/ 1525992 h 1793337"/>
                  <a:gd name="connsiteX3" fmla="*/ 1186523 w 1491064"/>
                  <a:gd name="connsiteY3" fmla="*/ 1793336 h 1793337"/>
                  <a:gd name="connsiteX4" fmla="*/ 1467465 w 1491064"/>
                  <a:gd name="connsiteY4" fmla="*/ 1528499 h 1793337"/>
                  <a:gd name="connsiteX5" fmla="*/ 1468513 w 1491064"/>
                  <a:gd name="connsiteY5" fmla="*/ 690542 h 1793337"/>
                  <a:gd name="connsiteX6" fmla="*/ 1407977 w 1491064"/>
                  <a:gd name="connsiteY6" fmla="*/ 109278 h 1793337"/>
                  <a:gd name="connsiteX7" fmla="*/ 839087 w 1491064"/>
                  <a:gd name="connsiteY7" fmla="*/ 38891 h 1793337"/>
                  <a:gd name="connsiteX8" fmla="*/ 360355 w 1491064"/>
                  <a:gd name="connsiteY8" fmla="*/ 552327 h 1793337"/>
                  <a:gd name="connsiteX0" fmla="*/ 360355 w 1502818"/>
                  <a:gd name="connsiteY0" fmla="*/ 552327 h 1612281"/>
                  <a:gd name="connsiteX1" fmla="*/ 3 w 1502818"/>
                  <a:gd name="connsiteY1" fmla="*/ 957886 h 1612281"/>
                  <a:gd name="connsiteX2" fmla="*/ 367657 w 1502818"/>
                  <a:gd name="connsiteY2" fmla="*/ 1525992 h 1612281"/>
                  <a:gd name="connsiteX3" fmla="*/ 1026659 w 1502818"/>
                  <a:gd name="connsiteY3" fmla="*/ 1582385 h 1612281"/>
                  <a:gd name="connsiteX4" fmla="*/ 1467465 w 1502818"/>
                  <a:gd name="connsiteY4" fmla="*/ 1528499 h 1612281"/>
                  <a:gd name="connsiteX5" fmla="*/ 1468513 w 1502818"/>
                  <a:gd name="connsiteY5" fmla="*/ 690542 h 1612281"/>
                  <a:gd name="connsiteX6" fmla="*/ 1407977 w 1502818"/>
                  <a:gd name="connsiteY6" fmla="*/ 109278 h 1612281"/>
                  <a:gd name="connsiteX7" fmla="*/ 839087 w 1502818"/>
                  <a:gd name="connsiteY7" fmla="*/ 38891 h 1612281"/>
                  <a:gd name="connsiteX8" fmla="*/ 360355 w 1502818"/>
                  <a:gd name="connsiteY8" fmla="*/ 552327 h 1612281"/>
                  <a:gd name="connsiteX0" fmla="*/ 360384 w 1502847"/>
                  <a:gd name="connsiteY0" fmla="*/ 552327 h 1803602"/>
                  <a:gd name="connsiteX1" fmla="*/ 32 w 1502847"/>
                  <a:gd name="connsiteY1" fmla="*/ 957886 h 1803602"/>
                  <a:gd name="connsiteX2" fmla="*/ 385448 w 1502847"/>
                  <a:gd name="connsiteY2" fmla="*/ 1779134 h 1803602"/>
                  <a:gd name="connsiteX3" fmla="*/ 1026688 w 1502847"/>
                  <a:gd name="connsiteY3" fmla="*/ 1582385 h 1803602"/>
                  <a:gd name="connsiteX4" fmla="*/ 1467494 w 1502847"/>
                  <a:gd name="connsiteY4" fmla="*/ 1528499 h 1803602"/>
                  <a:gd name="connsiteX5" fmla="*/ 1468542 w 1502847"/>
                  <a:gd name="connsiteY5" fmla="*/ 690542 h 1803602"/>
                  <a:gd name="connsiteX6" fmla="*/ 1408006 w 1502847"/>
                  <a:gd name="connsiteY6" fmla="*/ 109278 h 1803602"/>
                  <a:gd name="connsiteX7" fmla="*/ 839116 w 1502847"/>
                  <a:gd name="connsiteY7" fmla="*/ 38891 h 1803602"/>
                  <a:gd name="connsiteX8" fmla="*/ 360384 w 1502847"/>
                  <a:gd name="connsiteY8" fmla="*/ 552327 h 1803602"/>
                  <a:gd name="connsiteX0" fmla="*/ 360384 w 1502847"/>
                  <a:gd name="connsiteY0" fmla="*/ 552327 h 1826319"/>
                  <a:gd name="connsiteX1" fmla="*/ 32 w 1502847"/>
                  <a:gd name="connsiteY1" fmla="*/ 957886 h 1826319"/>
                  <a:gd name="connsiteX2" fmla="*/ 385448 w 1502847"/>
                  <a:gd name="connsiteY2" fmla="*/ 1779134 h 1826319"/>
                  <a:gd name="connsiteX3" fmla="*/ 1026688 w 1502847"/>
                  <a:gd name="connsiteY3" fmla="*/ 1582385 h 1826319"/>
                  <a:gd name="connsiteX4" fmla="*/ 1467494 w 1502847"/>
                  <a:gd name="connsiteY4" fmla="*/ 1528499 h 1826319"/>
                  <a:gd name="connsiteX5" fmla="*/ 1468542 w 1502847"/>
                  <a:gd name="connsiteY5" fmla="*/ 690542 h 1826319"/>
                  <a:gd name="connsiteX6" fmla="*/ 1408006 w 1502847"/>
                  <a:gd name="connsiteY6" fmla="*/ 109278 h 1826319"/>
                  <a:gd name="connsiteX7" fmla="*/ 839116 w 1502847"/>
                  <a:gd name="connsiteY7" fmla="*/ 38891 h 1826319"/>
                  <a:gd name="connsiteX8" fmla="*/ 360384 w 1502847"/>
                  <a:gd name="connsiteY8" fmla="*/ 552327 h 1826319"/>
                  <a:gd name="connsiteX0" fmla="*/ 289852 w 1503366"/>
                  <a:gd name="connsiteY0" fmla="*/ 461730 h 1820101"/>
                  <a:gd name="connsiteX1" fmla="*/ 551 w 1503366"/>
                  <a:gd name="connsiteY1" fmla="*/ 951668 h 1820101"/>
                  <a:gd name="connsiteX2" fmla="*/ 385967 w 1503366"/>
                  <a:gd name="connsiteY2" fmla="*/ 1772916 h 1820101"/>
                  <a:gd name="connsiteX3" fmla="*/ 1027207 w 1503366"/>
                  <a:gd name="connsiteY3" fmla="*/ 1576167 h 1820101"/>
                  <a:gd name="connsiteX4" fmla="*/ 1468013 w 1503366"/>
                  <a:gd name="connsiteY4" fmla="*/ 1522281 h 1820101"/>
                  <a:gd name="connsiteX5" fmla="*/ 1469061 w 1503366"/>
                  <a:gd name="connsiteY5" fmla="*/ 684324 h 1820101"/>
                  <a:gd name="connsiteX6" fmla="*/ 1408525 w 1503366"/>
                  <a:gd name="connsiteY6" fmla="*/ 103060 h 1820101"/>
                  <a:gd name="connsiteX7" fmla="*/ 839635 w 1503366"/>
                  <a:gd name="connsiteY7" fmla="*/ 32673 h 1820101"/>
                  <a:gd name="connsiteX8" fmla="*/ 289852 w 1503366"/>
                  <a:gd name="connsiteY8" fmla="*/ 461730 h 1820101"/>
                  <a:gd name="connsiteX0" fmla="*/ 293376 w 1506890"/>
                  <a:gd name="connsiteY0" fmla="*/ 461730 h 1820101"/>
                  <a:gd name="connsiteX1" fmla="*/ 4075 w 1506890"/>
                  <a:gd name="connsiteY1" fmla="*/ 951668 h 1820101"/>
                  <a:gd name="connsiteX2" fmla="*/ 389491 w 1506890"/>
                  <a:gd name="connsiteY2" fmla="*/ 1772916 h 1820101"/>
                  <a:gd name="connsiteX3" fmla="*/ 1030731 w 1506890"/>
                  <a:gd name="connsiteY3" fmla="*/ 1576167 h 1820101"/>
                  <a:gd name="connsiteX4" fmla="*/ 1471537 w 1506890"/>
                  <a:gd name="connsiteY4" fmla="*/ 1522281 h 1820101"/>
                  <a:gd name="connsiteX5" fmla="*/ 1472585 w 1506890"/>
                  <a:gd name="connsiteY5" fmla="*/ 684324 h 1820101"/>
                  <a:gd name="connsiteX6" fmla="*/ 1412049 w 1506890"/>
                  <a:gd name="connsiteY6" fmla="*/ 103060 h 1820101"/>
                  <a:gd name="connsiteX7" fmla="*/ 843159 w 1506890"/>
                  <a:gd name="connsiteY7" fmla="*/ 32673 h 1820101"/>
                  <a:gd name="connsiteX8" fmla="*/ 293376 w 1506890"/>
                  <a:gd name="connsiteY8" fmla="*/ 461730 h 1820101"/>
                  <a:gd name="connsiteX0" fmla="*/ 203955 w 1545103"/>
                  <a:gd name="connsiteY0" fmla="*/ 206126 h 1802639"/>
                  <a:gd name="connsiteX1" fmla="*/ 42288 w 1545103"/>
                  <a:gd name="connsiteY1" fmla="*/ 934206 h 1802639"/>
                  <a:gd name="connsiteX2" fmla="*/ 427704 w 1545103"/>
                  <a:gd name="connsiteY2" fmla="*/ 1755454 h 1802639"/>
                  <a:gd name="connsiteX3" fmla="*/ 1068944 w 1545103"/>
                  <a:gd name="connsiteY3" fmla="*/ 1558705 h 1802639"/>
                  <a:gd name="connsiteX4" fmla="*/ 1509750 w 1545103"/>
                  <a:gd name="connsiteY4" fmla="*/ 1504819 h 1802639"/>
                  <a:gd name="connsiteX5" fmla="*/ 1510798 w 1545103"/>
                  <a:gd name="connsiteY5" fmla="*/ 666862 h 1802639"/>
                  <a:gd name="connsiteX6" fmla="*/ 1450262 w 1545103"/>
                  <a:gd name="connsiteY6" fmla="*/ 85598 h 1802639"/>
                  <a:gd name="connsiteX7" fmla="*/ 881372 w 1545103"/>
                  <a:gd name="connsiteY7" fmla="*/ 15211 h 1802639"/>
                  <a:gd name="connsiteX8" fmla="*/ 203955 w 1545103"/>
                  <a:gd name="connsiteY8" fmla="*/ 206126 h 1802639"/>
                  <a:gd name="connsiteX0" fmla="*/ 147252 w 1634267"/>
                  <a:gd name="connsiteY0" fmla="*/ 113266 h 1796376"/>
                  <a:gd name="connsiteX1" fmla="*/ 131452 w 1634267"/>
                  <a:gd name="connsiteY1" fmla="*/ 927943 h 1796376"/>
                  <a:gd name="connsiteX2" fmla="*/ 516868 w 1634267"/>
                  <a:gd name="connsiteY2" fmla="*/ 1749191 h 1796376"/>
                  <a:gd name="connsiteX3" fmla="*/ 1158108 w 1634267"/>
                  <a:gd name="connsiteY3" fmla="*/ 1552442 h 1796376"/>
                  <a:gd name="connsiteX4" fmla="*/ 1598914 w 1634267"/>
                  <a:gd name="connsiteY4" fmla="*/ 1498556 h 1796376"/>
                  <a:gd name="connsiteX5" fmla="*/ 1599962 w 1634267"/>
                  <a:gd name="connsiteY5" fmla="*/ 660599 h 1796376"/>
                  <a:gd name="connsiteX6" fmla="*/ 1539426 w 1634267"/>
                  <a:gd name="connsiteY6" fmla="*/ 79335 h 1796376"/>
                  <a:gd name="connsiteX7" fmla="*/ 970536 w 1634267"/>
                  <a:gd name="connsiteY7" fmla="*/ 8948 h 1796376"/>
                  <a:gd name="connsiteX8" fmla="*/ 147252 w 1634267"/>
                  <a:gd name="connsiteY8" fmla="*/ 113266 h 1796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4267" h="1796376">
                    <a:moveTo>
                      <a:pt x="147252" y="113266"/>
                    </a:moveTo>
                    <a:cubicBezTo>
                      <a:pt x="-139307" y="245497"/>
                      <a:pt x="69849" y="655289"/>
                      <a:pt x="131452" y="927943"/>
                    </a:cubicBezTo>
                    <a:cubicBezTo>
                      <a:pt x="193055" y="1200597"/>
                      <a:pt x="345759" y="1645108"/>
                      <a:pt x="516868" y="1749191"/>
                    </a:cubicBezTo>
                    <a:cubicBezTo>
                      <a:pt x="687977" y="1853274"/>
                      <a:pt x="1013294" y="1784070"/>
                      <a:pt x="1158108" y="1552442"/>
                    </a:cubicBezTo>
                    <a:cubicBezTo>
                      <a:pt x="1302922" y="1320814"/>
                      <a:pt x="1525272" y="1647197"/>
                      <a:pt x="1598914" y="1498556"/>
                    </a:cubicBezTo>
                    <a:cubicBezTo>
                      <a:pt x="1672556" y="1349916"/>
                      <a:pt x="1609877" y="897136"/>
                      <a:pt x="1599962" y="660599"/>
                    </a:cubicBezTo>
                    <a:cubicBezTo>
                      <a:pt x="1590047" y="424062"/>
                      <a:pt x="1578419" y="187943"/>
                      <a:pt x="1539426" y="79335"/>
                    </a:cubicBezTo>
                    <a:cubicBezTo>
                      <a:pt x="1500433" y="-29273"/>
                      <a:pt x="1202565" y="3293"/>
                      <a:pt x="970536" y="8948"/>
                    </a:cubicBezTo>
                    <a:cubicBezTo>
                      <a:pt x="738507" y="14603"/>
                      <a:pt x="433811" y="-18965"/>
                      <a:pt x="147252" y="1132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CDFF9"/>
                  </a:gs>
                  <a:gs pos="100000">
                    <a:schemeClr val="bg1"/>
                  </a:gs>
                  <a:gs pos="57000">
                    <a:schemeClr val="accent5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59DB778E-F23D-6C41-8A2D-8F08BD46CBCB}"/>
                  </a:ext>
                </a:extLst>
              </p:cNvPr>
              <p:cNvSpPr txBox="1"/>
              <p:nvPr/>
            </p:nvSpPr>
            <p:spPr>
              <a:xfrm>
                <a:off x="9490411" y="1821100"/>
                <a:ext cx="1768005" cy="317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/>
                  <a:t>national or global ISP</a:t>
                </a:r>
              </a:p>
            </p:txBody>
          </p:sp>
          <p:sp>
            <p:nvSpPr>
              <p:cNvPr id="655" name="Rectangle 654">
                <a:extLst>
                  <a:ext uri="{FF2B5EF4-FFF2-40B4-BE49-F238E27FC236}">
                    <a16:creationId xmlns:a16="http://schemas.microsoft.com/office/drawing/2014/main" id="{2DCB9395-41DC-D844-A0B1-59B5BDD3151F}"/>
                  </a:ext>
                </a:extLst>
              </p:cNvPr>
              <p:cNvSpPr/>
              <p:nvPr/>
            </p:nvSpPr>
            <p:spPr>
              <a:xfrm>
                <a:off x="9342279" y="3647812"/>
                <a:ext cx="305749" cy="197847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53" name="TextBox 652">
                <a:extLst>
                  <a:ext uri="{FF2B5EF4-FFF2-40B4-BE49-F238E27FC236}">
                    <a16:creationId xmlns:a16="http://schemas.microsoft.com/office/drawing/2014/main" id="{C34CA97E-4007-3540-925A-3C739C254049}"/>
                  </a:ext>
                </a:extLst>
              </p:cNvPr>
              <p:cNvSpPr txBox="1"/>
              <p:nvPr/>
            </p:nvSpPr>
            <p:spPr>
              <a:xfrm>
                <a:off x="8829373" y="3417824"/>
                <a:ext cx="1040639" cy="70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/>
                  <a:t>local or regional ISP</a:t>
                </a:r>
              </a:p>
            </p:txBody>
          </p:sp>
          <p:sp>
            <p:nvSpPr>
              <p:cNvPr id="657" name="TextBox 656">
                <a:extLst>
                  <a:ext uri="{FF2B5EF4-FFF2-40B4-BE49-F238E27FC236}">
                    <a16:creationId xmlns:a16="http://schemas.microsoft.com/office/drawing/2014/main" id="{7DCF99E9-1DFC-0241-B2E7-471998268663}"/>
                  </a:ext>
                </a:extLst>
              </p:cNvPr>
              <p:cNvSpPr txBox="1"/>
              <p:nvPr/>
            </p:nvSpPr>
            <p:spPr>
              <a:xfrm>
                <a:off x="10980978" y="4647841"/>
                <a:ext cx="868187" cy="414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88" dirty="0"/>
                  <a:t>datacenter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788" dirty="0"/>
                  <a:t>network</a:t>
                </a:r>
              </a:p>
            </p:txBody>
          </p:sp>
          <p:sp>
            <p:nvSpPr>
              <p:cNvPr id="658" name="TextBox 657">
                <a:extLst>
                  <a:ext uri="{FF2B5EF4-FFF2-40B4-BE49-F238E27FC236}">
                    <a16:creationId xmlns:a16="http://schemas.microsoft.com/office/drawing/2014/main" id="{173BD163-3F4D-944E-B86B-3275B779D5A8}"/>
                  </a:ext>
                </a:extLst>
              </p:cNvPr>
              <p:cNvSpPr txBox="1"/>
              <p:nvPr/>
            </p:nvSpPr>
            <p:spPr>
              <a:xfrm>
                <a:off x="10126229" y="4198151"/>
                <a:ext cx="919483" cy="70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/>
                  <a:t>content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050" dirty="0"/>
                  <a:t>provider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050" dirty="0"/>
                  <a:t>network</a:t>
                </a:r>
                <a:endParaRPr lang="en-US" sz="750" dirty="0"/>
              </a:p>
            </p:txBody>
          </p:sp>
        </p:grp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7334F8A-78E8-5447-8C7B-A897E1246B5B}"/>
                </a:ext>
              </a:extLst>
            </p:cNvPr>
            <p:cNvGrpSpPr/>
            <p:nvPr/>
          </p:nvGrpSpPr>
          <p:grpSpPr>
            <a:xfrm>
              <a:off x="5671679" y="2452744"/>
              <a:ext cx="2684150" cy="2730212"/>
              <a:chOff x="7562238" y="2127325"/>
              <a:chExt cx="3578867" cy="3640283"/>
            </a:xfrm>
          </p:grpSpPr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B163CA8C-EB1E-A14C-9A66-BC297C120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9920" y="3580125"/>
                <a:ext cx="412964" cy="63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5423E50E-9196-7E41-B2E3-7EFFBB8078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60835" y="3640684"/>
                <a:ext cx="345866" cy="738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D736E0FF-D607-3B4C-A87A-D415301D67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36897" y="3633421"/>
                <a:ext cx="335987" cy="395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>
                <a:extLst>
                  <a:ext uri="{FF2B5EF4-FFF2-40B4-BE49-F238E27FC236}">
                    <a16:creationId xmlns:a16="http://schemas.microsoft.com/office/drawing/2014/main" id="{412118DA-F614-8A42-80A7-8D427CB9D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70774" y="3594896"/>
                <a:ext cx="1" cy="4857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1F000A1C-019C-AC40-8B26-99394BC90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0620" y="4071642"/>
                <a:ext cx="508543" cy="3486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E581177E-ADBB-324A-BE56-FFA64730F3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5195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D0BFF2F4-0B07-CF45-A69B-7B91FA12D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9616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E3568D00-797E-F542-B47B-DC40257A1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6868" y="3507672"/>
                <a:ext cx="382424" cy="517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B5D2DFB3-E4DE-3C49-8F72-DC09F553A5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069" y="3507672"/>
                <a:ext cx="0" cy="540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F9A85AAA-3DAA-6946-B559-D97F731B61D5}"/>
                  </a:ext>
                </a:extLst>
              </p:cNvPr>
              <p:cNvCxnSpPr/>
              <p:nvPr/>
            </p:nvCxnSpPr>
            <p:spPr>
              <a:xfrm>
                <a:off x="10137668" y="2754692"/>
                <a:ext cx="488174" cy="839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>
                <a:extLst>
                  <a:ext uri="{FF2B5EF4-FFF2-40B4-BE49-F238E27FC236}">
                    <a16:creationId xmlns:a16="http://schemas.microsoft.com/office/drawing/2014/main" id="{12CE73BA-DDE8-5741-9E5E-64CA353BA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8719" y="2695013"/>
                <a:ext cx="380432" cy="694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3" name="Group 802">
                <a:extLst>
                  <a:ext uri="{FF2B5EF4-FFF2-40B4-BE49-F238E27FC236}">
                    <a16:creationId xmlns:a16="http://schemas.microsoft.com/office/drawing/2014/main" id="{4429D23B-C424-D54E-A99F-D3FC646B3D08}"/>
                  </a:ext>
                </a:extLst>
              </p:cNvPr>
              <p:cNvGrpSpPr/>
              <p:nvPr/>
            </p:nvGrpSpPr>
            <p:grpSpPr>
              <a:xfrm>
                <a:off x="7562238" y="2127325"/>
                <a:ext cx="3578867" cy="3640283"/>
                <a:chOff x="7562238" y="2127325"/>
                <a:chExt cx="3578867" cy="3640283"/>
              </a:xfrm>
            </p:grpSpPr>
            <p:grpSp>
              <p:nvGrpSpPr>
                <p:cNvPr id="800" name="Group 799">
                  <a:extLst>
                    <a:ext uri="{FF2B5EF4-FFF2-40B4-BE49-F238E27FC236}">
                      <a16:creationId xmlns:a16="http://schemas.microsoft.com/office/drawing/2014/main" id="{C0FB38C4-8D4E-FD46-8BA5-A01F983C9AF5}"/>
                    </a:ext>
                  </a:extLst>
                </p:cNvPr>
                <p:cNvGrpSpPr/>
                <p:nvPr/>
              </p:nvGrpSpPr>
              <p:grpSpPr>
                <a:xfrm>
                  <a:off x="7857253" y="2127325"/>
                  <a:ext cx="3283852" cy="3640283"/>
                  <a:chOff x="7881336" y="2104198"/>
                  <a:chExt cx="3283852" cy="3640283"/>
                </a:xfrm>
              </p:grpSpPr>
              <p:sp>
                <p:nvSpPr>
                  <p:cNvPr id="22" name="Line 428">
                    <a:extLst>
                      <a:ext uri="{FF2B5EF4-FFF2-40B4-BE49-F238E27FC236}">
                        <a16:creationId xmlns:a16="http://schemas.microsoft.com/office/drawing/2014/main" id="{28DDE19D-11FD-214B-B68A-9F6AAEA3AA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13692" y="5228612"/>
                    <a:ext cx="388062" cy="75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24" name="Line 430">
                    <a:extLst>
                      <a:ext uri="{FF2B5EF4-FFF2-40B4-BE49-F238E27FC236}">
                        <a16:creationId xmlns:a16="http://schemas.microsoft.com/office/drawing/2014/main" id="{3188928B-5976-7142-B509-B67C32631B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34009" y="5382159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25" name="Line 431">
                    <a:extLst>
                      <a:ext uri="{FF2B5EF4-FFF2-40B4-BE49-F238E27FC236}">
                        <a16:creationId xmlns:a16="http://schemas.microsoft.com/office/drawing/2014/main" id="{B61C3274-819B-1A4B-9892-BC7A0AB4BF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57042" y="4815390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" name="Line 432">
                    <a:extLst>
                      <a:ext uri="{FF2B5EF4-FFF2-40B4-BE49-F238E27FC236}">
                        <a16:creationId xmlns:a16="http://schemas.microsoft.com/office/drawing/2014/main" id="{6434324A-C183-F645-84E8-7170D215D0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74149" y="4815390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" name="Line 433">
                    <a:extLst>
                      <a:ext uri="{FF2B5EF4-FFF2-40B4-BE49-F238E27FC236}">
                        <a16:creationId xmlns:a16="http://schemas.microsoft.com/office/drawing/2014/main" id="{4326369B-7050-F54A-9B61-51FBE98316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45827" y="5085749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" name="Line 435">
                    <a:extLst>
                      <a:ext uri="{FF2B5EF4-FFF2-40B4-BE49-F238E27FC236}">
                        <a16:creationId xmlns:a16="http://schemas.microsoft.com/office/drawing/2014/main" id="{D2EFF5DE-9380-7D46-847C-7986E80C63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34290" y="5094207"/>
                    <a:ext cx="22680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 dirty="0"/>
                  </a:p>
                </p:txBody>
              </p:sp>
              <p:sp>
                <p:nvSpPr>
                  <p:cNvPr id="29" name="Line 436">
                    <a:extLst>
                      <a:ext uri="{FF2B5EF4-FFF2-40B4-BE49-F238E27FC236}">
                        <a16:creationId xmlns:a16="http://schemas.microsoft.com/office/drawing/2014/main" id="{CAD2281A-59A4-DA4C-A9DC-E37CA49919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72450" y="5267343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" name="Line 439">
                    <a:extLst>
                      <a:ext uri="{FF2B5EF4-FFF2-40B4-BE49-F238E27FC236}">
                        <a16:creationId xmlns:a16="http://schemas.microsoft.com/office/drawing/2014/main" id="{59746900-72D7-BF46-8B59-62F2A5D479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7900" y="5259125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" name="Line 440">
                    <a:extLst>
                      <a:ext uri="{FF2B5EF4-FFF2-40B4-BE49-F238E27FC236}">
                        <a16:creationId xmlns:a16="http://schemas.microsoft.com/office/drawing/2014/main" id="{76AA107C-4028-5D4D-B986-E7C4D7058C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12814" y="5284804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" name="Line 441">
                    <a:extLst>
                      <a:ext uri="{FF2B5EF4-FFF2-40B4-BE49-F238E27FC236}">
                        <a16:creationId xmlns:a16="http://schemas.microsoft.com/office/drawing/2014/main" id="{AF797424-05E8-8345-847C-94DA81395A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512814" y="5234921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" name="Line 443">
                    <a:extLst>
                      <a:ext uri="{FF2B5EF4-FFF2-40B4-BE49-F238E27FC236}">
                        <a16:creationId xmlns:a16="http://schemas.microsoft.com/office/drawing/2014/main" id="{BCDF073B-F330-A345-A512-B85DFD399D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71861" y="3806843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" name="Line 449">
                    <a:extLst>
                      <a:ext uri="{FF2B5EF4-FFF2-40B4-BE49-F238E27FC236}">
                        <a16:creationId xmlns:a16="http://schemas.microsoft.com/office/drawing/2014/main" id="{53CD988A-3515-7242-9C29-87AF281086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336" y="4017980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8" name="Line 428">
                    <a:extLst>
                      <a:ext uri="{FF2B5EF4-FFF2-40B4-BE49-F238E27FC236}">
                        <a16:creationId xmlns:a16="http://schemas.microsoft.com/office/drawing/2014/main" id="{538963BA-E603-D94F-A908-92C50EC393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909628" y="5560344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350"/>
                  </a:p>
                </p:txBody>
              </p:sp>
              <p:sp>
                <p:nvSpPr>
                  <p:cNvPr id="537" name="Line 440">
                    <a:extLst>
                      <a:ext uri="{FF2B5EF4-FFF2-40B4-BE49-F238E27FC236}">
                        <a16:creationId xmlns:a16="http://schemas.microsoft.com/office/drawing/2014/main" id="{E3BCB46D-EF32-8C42-A43A-1B0DAF759B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483508" y="5013435"/>
                    <a:ext cx="404236" cy="20777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cxnSp>
                <p:nvCxnSpPr>
                  <p:cNvPr id="564" name="Straight Connector 563">
                    <a:extLst>
                      <a:ext uri="{FF2B5EF4-FFF2-40B4-BE49-F238E27FC236}">
                        <a16:creationId xmlns:a16="http://schemas.microsoft.com/office/drawing/2014/main" id="{CE6E1140-BC2F-9947-9B51-91DC5079ABB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146305"/>
                    <a:ext cx="761467" cy="57735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Straight Connector 564">
                    <a:extLst>
                      <a:ext uri="{FF2B5EF4-FFF2-40B4-BE49-F238E27FC236}">
                        <a16:creationId xmlns:a16="http://schemas.microsoft.com/office/drawing/2014/main" id="{9EF5B4FA-3960-F54C-936B-C6414707844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245186"/>
                    <a:ext cx="397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691B45AC-C5E3-D24E-9C63-05D00B08C71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696218" y="2177379"/>
                    <a:ext cx="14936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Straight Connector 566">
                    <a:extLst>
                      <a:ext uri="{FF2B5EF4-FFF2-40B4-BE49-F238E27FC236}">
                        <a16:creationId xmlns:a16="http://schemas.microsoft.com/office/drawing/2014/main" id="{59EB46BB-F3EA-4248-B631-AC80BEB74EF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66249" y="2695840"/>
                    <a:ext cx="574283" cy="278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8" name="Straight Connector 567">
                    <a:extLst>
                      <a:ext uri="{FF2B5EF4-FFF2-40B4-BE49-F238E27FC236}">
                        <a16:creationId xmlns:a16="http://schemas.microsoft.com/office/drawing/2014/main" id="{C562C7DD-3FD1-0E4C-B308-744C6C87FC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093625" y="2146305"/>
                    <a:ext cx="788589" cy="9888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Straight Connector 568">
                    <a:extLst>
                      <a:ext uri="{FF2B5EF4-FFF2-40B4-BE49-F238E27FC236}">
                        <a16:creationId xmlns:a16="http://schemas.microsoft.com/office/drawing/2014/main" id="{6793D61B-AD50-A246-A5C0-38DF48C1773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86186" y="2104198"/>
                    <a:ext cx="279002" cy="421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Straight Connector 569">
                    <a:extLst>
                      <a:ext uri="{FF2B5EF4-FFF2-40B4-BE49-F238E27FC236}">
                        <a16:creationId xmlns:a16="http://schemas.microsoft.com/office/drawing/2014/main" id="{EDD09B84-3AA8-0948-AB6C-1D5CBFFC529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706077" y="2695840"/>
                    <a:ext cx="353541" cy="678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Straight Connector 573">
                    <a:extLst>
                      <a:ext uri="{FF2B5EF4-FFF2-40B4-BE49-F238E27FC236}">
                        <a16:creationId xmlns:a16="http://schemas.microsoft.com/office/drawing/2014/main" id="{C777BA08-17B1-254B-BCB6-583E10254EC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93306" y="2245186"/>
                    <a:ext cx="1300319" cy="60662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Line 541">
                    <a:extLst>
                      <a:ext uri="{FF2B5EF4-FFF2-40B4-BE49-F238E27FC236}">
                        <a16:creationId xmlns:a16="http://schemas.microsoft.com/office/drawing/2014/main" id="{C44ADC96-78DA-C64F-AF97-4FFA68D2ED1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402788" y="4090252"/>
                    <a:ext cx="429324" cy="7056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" name="Line 424">
                    <a:extLst>
                      <a:ext uri="{FF2B5EF4-FFF2-40B4-BE49-F238E27FC236}">
                        <a16:creationId xmlns:a16="http://schemas.microsoft.com/office/drawing/2014/main" id="{845B46BE-685D-2D4E-AD26-5684794D19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268637" y="4024329"/>
                    <a:ext cx="969051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2" name="Picture 799" descr="cell_tower_radiation copy">
                  <a:extLst>
                    <a:ext uri="{FF2B5EF4-FFF2-40B4-BE49-F238E27FC236}">
                      <a16:creationId xmlns:a16="http://schemas.microsoft.com/office/drawing/2014/main" id="{B5B28CD6-3076-384D-8180-86543C59B6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3" name="Oval 800">
                  <a:extLst>
                    <a:ext uri="{FF2B5EF4-FFF2-40B4-BE49-F238E27FC236}">
                      <a16:creationId xmlns:a16="http://schemas.microsoft.com/office/drawing/2014/main" id="{271D03F6-D85B-EC41-803D-EFAA96DAE8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4541" y="2292995"/>
                  <a:ext cx="52388" cy="4948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D383E01F-FA6F-5647-A6B1-D5444F12E4E2}"/>
                </a:ext>
              </a:extLst>
            </p:cNvPr>
            <p:cNvGrpSpPr/>
            <p:nvPr/>
          </p:nvGrpSpPr>
          <p:grpSpPr>
            <a:xfrm>
              <a:off x="5560554" y="2276184"/>
              <a:ext cx="3108241" cy="3225669"/>
              <a:chOff x="7432700" y="1830405"/>
              <a:chExt cx="4144321" cy="4300892"/>
            </a:xfrm>
          </p:grpSpPr>
          <p:grpSp>
            <p:nvGrpSpPr>
              <p:cNvPr id="787" name="Group 786">
                <a:extLst>
                  <a:ext uri="{FF2B5EF4-FFF2-40B4-BE49-F238E27FC236}">
                    <a16:creationId xmlns:a16="http://schemas.microsoft.com/office/drawing/2014/main" id="{C944F5F4-7AD1-AE48-9769-ABE2F95B5A26}"/>
                  </a:ext>
                </a:extLst>
              </p:cNvPr>
              <p:cNvGrpSpPr/>
              <p:nvPr/>
            </p:nvGrpSpPr>
            <p:grpSpPr>
              <a:xfrm>
                <a:off x="7432700" y="1830405"/>
                <a:ext cx="1909777" cy="938011"/>
                <a:chOff x="7432700" y="1830405"/>
                <a:chExt cx="1909777" cy="938011"/>
              </a:xfrm>
            </p:grpSpPr>
            <p:grpSp>
              <p:nvGrpSpPr>
                <p:cNvPr id="49" name="Group 652">
                  <a:extLst>
                    <a:ext uri="{FF2B5EF4-FFF2-40B4-BE49-F238E27FC236}">
                      <a16:creationId xmlns:a16="http://schemas.microsoft.com/office/drawing/2014/main" id="{F4E63F52-683B-8244-A48E-D8CF833CC0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743850" y="1830405"/>
                  <a:ext cx="415925" cy="385763"/>
                  <a:chOff x="2751" y="1851"/>
                  <a:chExt cx="462" cy="478"/>
                </a:xfrm>
              </p:grpSpPr>
              <p:pic>
                <p:nvPicPr>
                  <p:cNvPr id="359" name="Picture 653" descr="iphone_stylized_small">
                    <a:extLst>
                      <a:ext uri="{FF2B5EF4-FFF2-40B4-BE49-F238E27FC236}">
                        <a16:creationId xmlns:a16="http://schemas.microsoft.com/office/drawing/2014/main" id="{EDF1EC93-A6E5-964F-B0D6-EE56B282AE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28" y="1922"/>
                    <a:ext cx="152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0" name="Picture 654" descr="antenna_radiation_stylized">
                    <a:extLst>
                      <a:ext uri="{FF2B5EF4-FFF2-40B4-BE49-F238E27FC236}">
                        <a16:creationId xmlns:a16="http://schemas.microsoft.com/office/drawing/2014/main" id="{0A17C594-505E-6F41-AEEB-272A31DFD2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51" y="1851"/>
                    <a:ext cx="462" cy="1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85" name="Group 784">
                  <a:extLst>
                    <a:ext uri="{FF2B5EF4-FFF2-40B4-BE49-F238E27FC236}">
                      <a16:creationId xmlns:a16="http://schemas.microsoft.com/office/drawing/2014/main" id="{91E02B81-5B35-4545-A954-B7E923AB7286}"/>
                    </a:ext>
                  </a:extLst>
                </p:cNvPr>
                <p:cNvGrpSpPr/>
                <p:nvPr/>
              </p:nvGrpSpPr>
              <p:grpSpPr>
                <a:xfrm>
                  <a:off x="7432700" y="2327293"/>
                  <a:ext cx="534987" cy="407988"/>
                  <a:chOff x="7432700" y="2327293"/>
                  <a:chExt cx="534987" cy="407988"/>
                </a:xfrm>
              </p:grpSpPr>
              <p:pic>
                <p:nvPicPr>
                  <p:cNvPr id="73" name="Picture 1017" descr="antenna_stylized">
                    <a:extLst>
                      <a:ext uri="{FF2B5EF4-FFF2-40B4-BE49-F238E27FC236}">
                        <a16:creationId xmlns:a16="http://schemas.microsoft.com/office/drawing/2014/main" id="{27A537F5-5D99-BF4C-9B11-E9782673F1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32700" y="2327293"/>
                    <a:ext cx="530702" cy="2237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4" name="Picture 1018" descr="laptop_keyboard">
                    <a:extLst>
                      <a:ext uri="{FF2B5EF4-FFF2-40B4-BE49-F238E27FC236}">
                        <a16:creationId xmlns:a16="http://schemas.microsoft.com/office/drawing/2014/main" id="{7087B8D0-FFCB-0746-A889-28909002C2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458407" y="2575770"/>
                    <a:ext cx="437221" cy="1595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5" name="Freeform 1019">
                    <a:extLst>
                      <a:ext uri="{FF2B5EF4-FFF2-40B4-BE49-F238E27FC236}">
                        <a16:creationId xmlns:a16="http://schemas.microsoft.com/office/drawing/2014/main" id="{7C75BC30-0808-D44D-AF7A-A72B4A529E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3304" y="2420984"/>
                    <a:ext cx="351919" cy="208167"/>
                  </a:xfrm>
                  <a:custGeom>
                    <a:avLst/>
                    <a:gdLst>
                      <a:gd name="T0" fmla="*/ 775798119 w 2982"/>
                      <a:gd name="T1" fmla="*/ 0 h 2442"/>
                      <a:gd name="T2" fmla="*/ 0 w 2982"/>
                      <a:gd name="T3" fmla="*/ 211226083 h 2442"/>
                      <a:gd name="T4" fmla="*/ 2147483646 w 2982"/>
                      <a:gd name="T5" fmla="*/ 263880059 h 2442"/>
                      <a:gd name="T6" fmla="*/ 2147483646 w 2982"/>
                      <a:gd name="T7" fmla="*/ 52653891 h 2442"/>
                      <a:gd name="T8" fmla="*/ 775798119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pic>
                <p:nvPicPr>
                  <p:cNvPr id="76" name="Picture 1020" descr="screen">
                    <a:extLst>
                      <a:ext uri="{FF2B5EF4-FFF2-40B4-BE49-F238E27FC236}">
                        <a16:creationId xmlns:a16="http://schemas.microsoft.com/office/drawing/2014/main" id="{2D732B7A-74CB-D547-ADB5-C721526D5E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637" y="2426338"/>
                    <a:ext cx="319785" cy="1894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7" name="Freeform 1021">
                    <a:extLst>
                      <a:ext uri="{FF2B5EF4-FFF2-40B4-BE49-F238E27FC236}">
                        <a16:creationId xmlns:a16="http://schemas.microsoft.com/office/drawing/2014/main" id="{FBD1A429-9B8F-F940-AD09-4638CC3167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67378" y="2414843"/>
                    <a:ext cx="298167" cy="38736"/>
                  </a:xfrm>
                  <a:custGeom>
                    <a:avLst/>
                    <a:gdLst>
                      <a:gd name="T0" fmla="*/ 193616298 w 2528"/>
                      <a:gd name="T1" fmla="*/ 0 h 455"/>
                      <a:gd name="T2" fmla="*/ 2147483646 w 2528"/>
                      <a:gd name="T3" fmla="*/ 52445139 h 455"/>
                      <a:gd name="T4" fmla="*/ 2147483646 w 2528"/>
                      <a:gd name="T5" fmla="*/ 52445139 h 455"/>
                      <a:gd name="T6" fmla="*/ 0 w 2528"/>
                      <a:gd name="T7" fmla="*/ 52445139 h 455"/>
                      <a:gd name="T8" fmla="*/ 193616298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" name="Freeform 1022">
                    <a:extLst>
                      <a:ext uri="{FF2B5EF4-FFF2-40B4-BE49-F238E27FC236}">
                        <a16:creationId xmlns:a16="http://schemas.microsoft.com/office/drawing/2014/main" id="{376C8B48-3441-F643-B92D-5DC759EDA1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00188" y="2414528"/>
                    <a:ext cx="82770" cy="161243"/>
                  </a:xfrm>
                  <a:custGeom>
                    <a:avLst/>
                    <a:gdLst>
                      <a:gd name="T0" fmla="*/ 773664160 w 702"/>
                      <a:gd name="T1" fmla="*/ 0 h 1893"/>
                      <a:gd name="T2" fmla="*/ 0 w 702"/>
                      <a:gd name="T3" fmla="*/ 210739916 h 1893"/>
                      <a:gd name="T4" fmla="*/ 193416040 w 702"/>
                      <a:gd name="T5" fmla="*/ 210739916 h 1893"/>
                      <a:gd name="T6" fmla="*/ 967080200 w 702"/>
                      <a:gd name="T7" fmla="*/ 52529017 h 1893"/>
                      <a:gd name="T8" fmla="*/ 773664160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" name="Freeform 1023">
                    <a:extLst>
                      <a:ext uri="{FF2B5EF4-FFF2-40B4-BE49-F238E27FC236}">
                        <a16:creationId xmlns:a16="http://schemas.microsoft.com/office/drawing/2014/main" id="{4DFECD03-4AF0-1342-8138-6CEC8249A2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4205" y="2443344"/>
                    <a:ext cx="89197" cy="186122"/>
                  </a:xfrm>
                  <a:custGeom>
                    <a:avLst/>
                    <a:gdLst>
                      <a:gd name="T0" fmla="*/ 969024527 w 756"/>
                      <a:gd name="T1" fmla="*/ 0 h 2184"/>
                      <a:gd name="T2" fmla="*/ 193802074 w 756"/>
                      <a:gd name="T3" fmla="*/ 263660221 h 2184"/>
                      <a:gd name="T4" fmla="*/ 0 w 756"/>
                      <a:gd name="T5" fmla="*/ 263660221 h 2184"/>
                      <a:gd name="T6" fmla="*/ 775222454 w 756"/>
                      <a:gd name="T7" fmla="*/ 52610059 h 2184"/>
                      <a:gd name="T8" fmla="*/ 969024527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" name="Freeform 1024">
                    <a:extLst>
                      <a:ext uri="{FF2B5EF4-FFF2-40B4-BE49-F238E27FC236}">
                        <a16:creationId xmlns:a16="http://schemas.microsoft.com/office/drawing/2014/main" id="{8AA57D4B-3E9B-994B-AF13-DB646178BD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214" y="2567582"/>
                    <a:ext cx="327185" cy="62828"/>
                  </a:xfrm>
                  <a:custGeom>
                    <a:avLst/>
                    <a:gdLst>
                      <a:gd name="T0" fmla="*/ 193829444 w 2773"/>
                      <a:gd name="T1" fmla="*/ 0 h 738"/>
                      <a:gd name="T2" fmla="*/ 0 w 2773"/>
                      <a:gd name="T3" fmla="*/ 52443587 h 738"/>
                      <a:gd name="T4" fmla="*/ 2147483646 w 2773"/>
                      <a:gd name="T5" fmla="*/ 104894411 h 738"/>
                      <a:gd name="T6" fmla="*/ 2147483646 w 2773"/>
                      <a:gd name="T7" fmla="*/ 52443587 h 738"/>
                      <a:gd name="T8" fmla="*/ 193829444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" name="Freeform 1025">
                    <a:extLst>
                      <a:ext uri="{FF2B5EF4-FFF2-40B4-BE49-F238E27FC236}">
                        <a16:creationId xmlns:a16="http://schemas.microsoft.com/office/drawing/2014/main" id="{59DA24E7-1981-0E44-8060-2B7CE58EBF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84138" y="2444918"/>
                    <a:ext cx="83549" cy="186909"/>
                  </a:xfrm>
                  <a:custGeom>
                    <a:avLst/>
                    <a:gdLst>
                      <a:gd name="T0" fmla="*/ 2147483646 w 637"/>
                      <a:gd name="T1" fmla="*/ 0 h 1659"/>
                      <a:gd name="T2" fmla="*/ 2147483646 w 637"/>
                      <a:gd name="T3" fmla="*/ 0 h 1659"/>
                      <a:gd name="T4" fmla="*/ 295581541 w 637"/>
                      <a:gd name="T5" fmla="*/ 2147483646 h 1659"/>
                      <a:gd name="T6" fmla="*/ 0 w 637"/>
                      <a:gd name="T7" fmla="*/ 2147483646 h 1659"/>
                      <a:gd name="T8" fmla="*/ 214748364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" name="Freeform 1026">
                    <a:extLst>
                      <a:ext uri="{FF2B5EF4-FFF2-40B4-BE49-F238E27FC236}">
                        <a16:creationId xmlns:a16="http://schemas.microsoft.com/office/drawing/2014/main" id="{DB3D3129-2B70-5643-96C2-83638DE57F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603" y="2575928"/>
                    <a:ext cx="290961" cy="62041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296523134 w 2216"/>
                      <a:gd name="T3" fmla="*/ 324379338 h 550"/>
                      <a:gd name="T4" fmla="*/ 2147483646 w 2216"/>
                      <a:gd name="T5" fmla="*/ 2147483646 h 550"/>
                      <a:gd name="T6" fmla="*/ 2147483646 w 2216"/>
                      <a:gd name="T7" fmla="*/ 2147483646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83" name="Group 1027">
                    <a:extLst>
                      <a:ext uri="{FF2B5EF4-FFF2-40B4-BE49-F238E27FC236}">
                        <a16:creationId xmlns:a16="http://schemas.microsoft.com/office/drawing/2014/main" id="{8C6DEC60-5C97-D546-9977-EBD182221D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594735" y="2642220"/>
                    <a:ext cx="98740" cy="36846"/>
                    <a:chOff x="1740" y="2642"/>
                    <a:chExt cx="752" cy="327"/>
                  </a:xfrm>
                </p:grpSpPr>
                <p:sp>
                  <p:nvSpPr>
                    <p:cNvPr id="169" name="Freeform 1028">
                      <a:extLst>
                        <a:ext uri="{FF2B5EF4-FFF2-40B4-BE49-F238E27FC236}">
                          <a16:creationId xmlns:a16="http://schemas.microsoft.com/office/drawing/2014/main" id="{5D16627E-DE34-BC4F-9513-7A7D4707F7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70" name="Freeform 1029">
                      <a:extLst>
                        <a:ext uri="{FF2B5EF4-FFF2-40B4-BE49-F238E27FC236}">
                          <a16:creationId xmlns:a16="http://schemas.microsoft.com/office/drawing/2014/main" id="{D8D65D68-18A4-E54D-8916-1DEF36844C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71" name="Freeform 1030">
                      <a:extLst>
                        <a:ext uri="{FF2B5EF4-FFF2-40B4-BE49-F238E27FC236}">
                          <a16:creationId xmlns:a16="http://schemas.microsoft.com/office/drawing/2014/main" id="{3C79D147-9974-F341-96E9-F9AD19F140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72" name="Freeform 1031">
                      <a:extLst>
                        <a:ext uri="{FF2B5EF4-FFF2-40B4-BE49-F238E27FC236}">
                          <a16:creationId xmlns:a16="http://schemas.microsoft.com/office/drawing/2014/main" id="{5E0CE9D2-21FD-2644-9691-743CC3E130F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73" name="Freeform 1032">
                      <a:extLst>
                        <a:ext uri="{FF2B5EF4-FFF2-40B4-BE49-F238E27FC236}">
                          <a16:creationId xmlns:a16="http://schemas.microsoft.com/office/drawing/2014/main" id="{5691098F-1432-0D44-8573-312C3A566A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74" name="Freeform 1033">
                      <a:extLst>
                        <a:ext uri="{FF2B5EF4-FFF2-40B4-BE49-F238E27FC236}">
                          <a16:creationId xmlns:a16="http://schemas.microsoft.com/office/drawing/2014/main" id="{2D4A77A2-D0F1-164A-A67D-A509543869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84" name="Freeform 1034">
                    <a:extLst>
                      <a:ext uri="{FF2B5EF4-FFF2-40B4-BE49-F238E27FC236}">
                        <a16:creationId xmlns:a16="http://schemas.microsoft.com/office/drawing/2014/main" id="{A283BD8E-0AD2-B743-8237-483C3A6A6C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3780" y="2647731"/>
                    <a:ext cx="119578" cy="80936"/>
                  </a:xfrm>
                  <a:custGeom>
                    <a:avLst/>
                    <a:gdLst>
                      <a:gd name="T0" fmla="*/ 213221464 w 990"/>
                      <a:gd name="T1" fmla="*/ 1090686587 h 792"/>
                      <a:gd name="T2" fmla="*/ 1915477586 w 990"/>
                      <a:gd name="T3" fmla="*/ 0 h 792"/>
                      <a:gd name="T4" fmla="*/ 1915477586 w 990"/>
                      <a:gd name="T5" fmla="*/ 108859840 h 792"/>
                      <a:gd name="T6" fmla="*/ 0 w 990"/>
                      <a:gd name="T7" fmla="*/ 1090686587 h 792"/>
                      <a:gd name="T8" fmla="*/ 213221464 w 990"/>
                      <a:gd name="T9" fmla="*/ 1090686587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5" name="Freeform 1035">
                    <a:extLst>
                      <a:ext uri="{FF2B5EF4-FFF2-40B4-BE49-F238E27FC236}">
                        <a16:creationId xmlns:a16="http://schemas.microsoft.com/office/drawing/2014/main" id="{AA215C2D-4069-DE48-884E-A1816F7D4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602" y="2654187"/>
                    <a:ext cx="305957" cy="73850"/>
                  </a:xfrm>
                  <a:custGeom>
                    <a:avLst/>
                    <a:gdLst>
                      <a:gd name="T0" fmla="*/ 213486572 w 2532"/>
                      <a:gd name="T1" fmla="*/ 0 h 723"/>
                      <a:gd name="T2" fmla="*/ 213486572 w 2532"/>
                      <a:gd name="T3" fmla="*/ 0 h 723"/>
                      <a:gd name="T4" fmla="*/ 2147483646 w 2532"/>
                      <a:gd name="T5" fmla="*/ 979380008 h 723"/>
                      <a:gd name="T6" fmla="*/ 2147483646 w 2532"/>
                      <a:gd name="T7" fmla="*/ 1088085165 h 723"/>
                      <a:gd name="T8" fmla="*/ 0 w 2532"/>
                      <a:gd name="T9" fmla="*/ 108705259 h 723"/>
                      <a:gd name="T10" fmla="*/ 21348657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6" name="Freeform 1036">
                    <a:extLst>
                      <a:ext uri="{FF2B5EF4-FFF2-40B4-BE49-F238E27FC236}">
                        <a16:creationId xmlns:a16="http://schemas.microsoft.com/office/drawing/2014/main" id="{421821F5-5AD5-4D4E-A4F9-5D46E41A4E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797" y="2640645"/>
                    <a:ext cx="3311" cy="14959"/>
                  </a:xfrm>
                  <a:custGeom>
                    <a:avLst/>
                    <a:gdLst>
                      <a:gd name="T0" fmla="*/ 262278191 w 26"/>
                      <a:gd name="T1" fmla="*/ 107489981 h 147"/>
                      <a:gd name="T2" fmla="*/ 262278191 w 26"/>
                      <a:gd name="T3" fmla="*/ 214969480 h 147"/>
                      <a:gd name="T4" fmla="*/ 0 w 26"/>
                      <a:gd name="T5" fmla="*/ 214969480 h 147"/>
                      <a:gd name="T6" fmla="*/ 262278191 w 26"/>
                      <a:gd name="T7" fmla="*/ 0 h 147"/>
                      <a:gd name="T8" fmla="*/ 262278191 w 26"/>
                      <a:gd name="T9" fmla="*/ 10748998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" name="Freeform 1037">
                    <a:extLst>
                      <a:ext uri="{FF2B5EF4-FFF2-40B4-BE49-F238E27FC236}">
                        <a16:creationId xmlns:a16="http://schemas.microsoft.com/office/drawing/2014/main" id="{499D2FC7-7022-A944-98B2-E74E9B2E52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58992" y="2579707"/>
                    <a:ext cx="142170" cy="61883"/>
                  </a:xfrm>
                  <a:custGeom>
                    <a:avLst/>
                    <a:gdLst>
                      <a:gd name="T0" fmla="*/ 2136125890 w 1176"/>
                      <a:gd name="T1" fmla="*/ 0 h 606"/>
                      <a:gd name="T2" fmla="*/ 0 w 1176"/>
                      <a:gd name="T3" fmla="*/ 870000945 h 606"/>
                      <a:gd name="T4" fmla="*/ 213789467 w 1176"/>
                      <a:gd name="T5" fmla="*/ 870000945 h 606"/>
                      <a:gd name="T6" fmla="*/ 2136125890 w 1176"/>
                      <a:gd name="T7" fmla="*/ 108617123 h 606"/>
                      <a:gd name="T8" fmla="*/ 2136125890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 1038">
                    <a:extLst>
                      <a:ext uri="{FF2B5EF4-FFF2-40B4-BE49-F238E27FC236}">
                        <a16:creationId xmlns:a16="http://schemas.microsoft.com/office/drawing/2014/main" id="{37918171-6E71-A846-A2B5-7C65DD7456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8535" y="2643795"/>
                    <a:ext cx="290182" cy="71016"/>
                  </a:xfrm>
                  <a:custGeom>
                    <a:avLst/>
                    <a:gdLst>
                      <a:gd name="T0" fmla="*/ 173112702 w 2532"/>
                      <a:gd name="T1" fmla="*/ 0 h 723"/>
                      <a:gd name="T2" fmla="*/ 173112702 w 2532"/>
                      <a:gd name="T3" fmla="*/ 0 h 723"/>
                      <a:gd name="T4" fmla="*/ 2069773885 w 2532"/>
                      <a:gd name="T5" fmla="*/ 558173482 h 723"/>
                      <a:gd name="T6" fmla="*/ 2069773885 w 2532"/>
                      <a:gd name="T7" fmla="*/ 558173482 h 723"/>
                      <a:gd name="T8" fmla="*/ 0 w 2532"/>
                      <a:gd name="T9" fmla="*/ 92871346 h 723"/>
                      <a:gd name="T10" fmla="*/ 17311270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 1039">
                    <a:extLst>
                      <a:ext uri="{FF2B5EF4-FFF2-40B4-BE49-F238E27FC236}">
                        <a16:creationId xmlns:a16="http://schemas.microsoft.com/office/drawing/2014/main" id="{68ECFF60-AA48-2D4C-9A67-90DB18F81D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7758327" y="2638756"/>
                    <a:ext cx="118410" cy="73535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962694895 h 723"/>
                      <a:gd name="T6" fmla="*/ 0 w 2532"/>
                      <a:gd name="T7" fmla="*/ 962694895 h 723"/>
                      <a:gd name="T8" fmla="*/ 0 w 2532"/>
                      <a:gd name="T9" fmla="*/ 107314314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504BAA5F-BBD8-8242-BC48-7D0E761F340A}"/>
                    </a:ext>
                  </a:extLst>
                </p:cNvPr>
                <p:cNvGrpSpPr/>
                <p:nvPr/>
              </p:nvGrpSpPr>
              <p:grpSpPr>
                <a:xfrm>
                  <a:off x="8631407" y="2290407"/>
                  <a:ext cx="530702" cy="478009"/>
                  <a:chOff x="8631407" y="2290407"/>
                  <a:chExt cx="530702" cy="478009"/>
                </a:xfrm>
              </p:grpSpPr>
              <p:pic>
                <p:nvPicPr>
                  <p:cNvPr id="110" name="Picture 568" descr="light2.png">
                    <a:extLst>
                      <a:ext uri="{FF2B5EF4-FFF2-40B4-BE49-F238E27FC236}">
                        <a16:creationId xmlns:a16="http://schemas.microsoft.com/office/drawing/2014/main" id="{D96B693D-26FC-E443-A112-C4AFFE90DC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8825293" y="2362969"/>
                    <a:ext cx="92772" cy="4054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1" name="Picture 1017" descr="antenna_stylized">
                    <a:extLst>
                      <a:ext uri="{FF2B5EF4-FFF2-40B4-BE49-F238E27FC236}">
                        <a16:creationId xmlns:a16="http://schemas.microsoft.com/office/drawing/2014/main" id="{F4E4C4C0-89A6-D74D-B25C-228CE5BC1D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31407" y="2290407"/>
                    <a:ext cx="530702" cy="2237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86" name="Group 785">
                  <a:extLst>
                    <a:ext uri="{FF2B5EF4-FFF2-40B4-BE49-F238E27FC236}">
                      <a16:creationId xmlns:a16="http://schemas.microsoft.com/office/drawing/2014/main" id="{46F998A3-3B85-214A-927A-3BF067B7C2A0}"/>
                    </a:ext>
                  </a:extLst>
                </p:cNvPr>
                <p:cNvGrpSpPr/>
                <p:nvPr/>
              </p:nvGrpSpPr>
              <p:grpSpPr>
                <a:xfrm>
                  <a:off x="8493165" y="2029804"/>
                  <a:ext cx="849312" cy="226109"/>
                  <a:chOff x="8493165" y="2029804"/>
                  <a:chExt cx="849312" cy="226109"/>
                </a:xfrm>
              </p:grpSpPr>
              <p:pic>
                <p:nvPicPr>
                  <p:cNvPr id="48" name="Picture 603" descr="car_icon_small">
                    <a:extLst>
                      <a:ext uri="{FF2B5EF4-FFF2-40B4-BE49-F238E27FC236}">
                        <a16:creationId xmlns:a16="http://schemas.microsoft.com/office/drawing/2014/main" id="{147E2796-D425-6645-93B3-B97E69B146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93165" y="2087638"/>
                    <a:ext cx="849312" cy="1682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2" name="Picture 1017" descr="antenna_stylized">
                    <a:extLst>
                      <a:ext uri="{FF2B5EF4-FFF2-40B4-BE49-F238E27FC236}">
                        <a16:creationId xmlns:a16="http://schemas.microsoft.com/office/drawing/2014/main" id="{F0886BE8-9B0B-F046-92AA-1AC818378E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04645" y="2029804"/>
                    <a:ext cx="530702" cy="2237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793" name="Group 792">
                <a:extLst>
                  <a:ext uri="{FF2B5EF4-FFF2-40B4-BE49-F238E27FC236}">
                    <a16:creationId xmlns:a16="http://schemas.microsoft.com/office/drawing/2014/main" id="{93351559-0D4C-F04C-928E-5CDA57B5EB47}"/>
                  </a:ext>
                </a:extLst>
              </p:cNvPr>
              <p:cNvGrpSpPr/>
              <p:nvPr/>
            </p:nvGrpSpPr>
            <p:grpSpPr>
              <a:xfrm>
                <a:off x="7487144" y="3296104"/>
                <a:ext cx="857739" cy="583764"/>
                <a:chOff x="7487144" y="3296104"/>
                <a:chExt cx="857739" cy="583764"/>
              </a:xfrm>
            </p:grpSpPr>
            <p:grpSp>
              <p:nvGrpSpPr>
                <p:cNvPr id="792" name="Group 791">
                  <a:extLst>
                    <a:ext uri="{FF2B5EF4-FFF2-40B4-BE49-F238E27FC236}">
                      <a16:creationId xmlns:a16="http://schemas.microsoft.com/office/drawing/2014/main" id="{084B6293-559E-5D43-AF2B-4CB5E09EC6C5}"/>
                    </a:ext>
                  </a:extLst>
                </p:cNvPr>
                <p:cNvGrpSpPr/>
                <p:nvPr/>
              </p:nvGrpSpPr>
              <p:grpSpPr>
                <a:xfrm>
                  <a:off x="7487144" y="3389820"/>
                  <a:ext cx="350807" cy="305517"/>
                  <a:chOff x="7487144" y="3389820"/>
                  <a:chExt cx="350807" cy="305517"/>
                </a:xfrm>
              </p:grpSpPr>
              <p:pic>
                <p:nvPicPr>
                  <p:cNvPr id="91" name="Picture 1115" descr="antenna_stylized">
                    <a:extLst>
                      <a:ext uri="{FF2B5EF4-FFF2-40B4-BE49-F238E27FC236}">
                        <a16:creationId xmlns:a16="http://schemas.microsoft.com/office/drawing/2014/main" id="{1821BC3E-6137-D844-92B9-4BA4CFF41F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87144" y="3389820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2" name="Picture 1116" descr="laptop_keyboard">
                    <a:extLst>
                      <a:ext uri="{FF2B5EF4-FFF2-40B4-BE49-F238E27FC236}">
                        <a16:creationId xmlns:a16="http://schemas.microsoft.com/office/drawing/2014/main" id="{7F05CE3B-E67B-1B40-9D5B-2914F0B9BF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504001" y="3575889"/>
                    <a:ext cx="286699" cy="1194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93" name="Freeform 1117">
                    <a:extLst>
                      <a:ext uri="{FF2B5EF4-FFF2-40B4-BE49-F238E27FC236}">
                        <a16:creationId xmlns:a16="http://schemas.microsoft.com/office/drawing/2014/main" id="{B52A07C5-D801-5B41-BD20-C20958925D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9014" y="3459979"/>
                    <a:ext cx="230764" cy="155883"/>
                  </a:xfrm>
                  <a:custGeom>
                    <a:avLst/>
                    <a:gdLst>
                      <a:gd name="T0" fmla="*/ 143665061 w 2982"/>
                      <a:gd name="T1" fmla="*/ 0 h 2442"/>
                      <a:gd name="T2" fmla="*/ 0 w 2982"/>
                      <a:gd name="T3" fmla="*/ 66329557 h 2442"/>
                      <a:gd name="T4" fmla="*/ 573719931 w 2982"/>
                      <a:gd name="T5" fmla="*/ 82975142 h 2442"/>
                      <a:gd name="T6" fmla="*/ 717384993 w 2982"/>
                      <a:gd name="T7" fmla="*/ 16645585 h 2442"/>
                      <a:gd name="T8" fmla="*/ 14366506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pic>
                <p:nvPicPr>
                  <p:cNvPr id="94" name="Picture 1118" descr="screen">
                    <a:extLst>
                      <a:ext uri="{FF2B5EF4-FFF2-40B4-BE49-F238E27FC236}">
                        <a16:creationId xmlns:a16="http://schemas.microsoft.com/office/drawing/2014/main" id="{2EA30B4E-5447-0340-8DAD-349A843F2A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10380" y="3463988"/>
                    <a:ext cx="209692" cy="1418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95" name="Freeform 1119">
                    <a:extLst>
                      <a:ext uri="{FF2B5EF4-FFF2-40B4-BE49-F238E27FC236}">
                        <a16:creationId xmlns:a16="http://schemas.microsoft.com/office/drawing/2014/main" id="{1137F6C6-A7C9-9A4D-BCE3-048DB90EF7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641029" y="3455381"/>
                    <a:ext cx="195517" cy="29007"/>
                  </a:xfrm>
                  <a:custGeom>
                    <a:avLst/>
                    <a:gdLst>
                      <a:gd name="T0" fmla="*/ 35620212 w 2528"/>
                      <a:gd name="T1" fmla="*/ 0 h 455"/>
                      <a:gd name="T2" fmla="*/ 608343257 w 2528"/>
                      <a:gd name="T3" fmla="*/ 16582250 h 455"/>
                      <a:gd name="T4" fmla="*/ 572256449 w 2528"/>
                      <a:gd name="T5" fmla="*/ 16582250 h 455"/>
                      <a:gd name="T6" fmla="*/ 0 w 2528"/>
                      <a:gd name="T7" fmla="*/ 16582250 h 455"/>
                      <a:gd name="T8" fmla="*/ 35620212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6" name="Freeform 1120">
                    <a:extLst>
                      <a:ext uri="{FF2B5EF4-FFF2-40B4-BE49-F238E27FC236}">
                        <a16:creationId xmlns:a16="http://schemas.microsoft.com/office/drawing/2014/main" id="{7A0060E2-767D-1545-8656-29ED1A4712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6971" y="3455145"/>
                    <a:ext cx="54275" cy="120745"/>
                  </a:xfrm>
                  <a:custGeom>
                    <a:avLst/>
                    <a:gdLst>
                      <a:gd name="T0" fmla="*/ 142804406 w 702"/>
                      <a:gd name="T1" fmla="*/ 0 h 1893"/>
                      <a:gd name="T2" fmla="*/ 0 w 702"/>
                      <a:gd name="T3" fmla="*/ 66174575 h 1893"/>
                      <a:gd name="T4" fmla="*/ 35584530 w 702"/>
                      <a:gd name="T5" fmla="*/ 66174575 h 1893"/>
                      <a:gd name="T6" fmla="*/ 178855222 w 702"/>
                      <a:gd name="T7" fmla="*/ 16607700 h 1893"/>
                      <a:gd name="T8" fmla="*/ 142804406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7" name="Freeform 1121">
                    <a:extLst>
                      <a:ext uri="{FF2B5EF4-FFF2-40B4-BE49-F238E27FC236}">
                        <a16:creationId xmlns:a16="http://schemas.microsoft.com/office/drawing/2014/main" id="{15790F5A-ABAC-8D49-A4F9-E2F576550D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76652" y="3476723"/>
                    <a:ext cx="58489" cy="139375"/>
                  </a:xfrm>
                  <a:custGeom>
                    <a:avLst/>
                    <a:gdLst>
                      <a:gd name="T0" fmla="*/ 179213623 w 756"/>
                      <a:gd name="T1" fmla="*/ 0 h 2184"/>
                      <a:gd name="T2" fmla="*/ 35656008 w 756"/>
                      <a:gd name="T3" fmla="*/ 82904513 h 2184"/>
                      <a:gd name="T4" fmla="*/ 0 w 756"/>
                      <a:gd name="T5" fmla="*/ 82904513 h 2184"/>
                      <a:gd name="T6" fmla="*/ 143090785 w 756"/>
                      <a:gd name="T7" fmla="*/ 16632211 h 2184"/>
                      <a:gd name="T8" fmla="*/ 179213623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8" name="Freeform 1122">
                    <a:extLst>
                      <a:ext uri="{FF2B5EF4-FFF2-40B4-BE49-F238E27FC236}">
                        <a16:creationId xmlns:a16="http://schemas.microsoft.com/office/drawing/2014/main" id="{8898B7ED-5BCF-8C4E-B1AA-B82AD50FD1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6332" y="3569758"/>
                    <a:ext cx="214545" cy="47048"/>
                  </a:xfrm>
                  <a:custGeom>
                    <a:avLst/>
                    <a:gdLst>
                      <a:gd name="T0" fmla="*/ 35658648 w 2773"/>
                      <a:gd name="T1" fmla="*/ 0 h 738"/>
                      <a:gd name="T2" fmla="*/ 0 w 2773"/>
                      <a:gd name="T3" fmla="*/ 16581742 h 738"/>
                      <a:gd name="T4" fmla="*/ 573357470 w 2773"/>
                      <a:gd name="T5" fmla="*/ 33163485 h 738"/>
                      <a:gd name="T6" fmla="*/ 573357470 w 2773"/>
                      <a:gd name="T7" fmla="*/ 16581742 h 738"/>
                      <a:gd name="T8" fmla="*/ 35658648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9" name="Freeform 1123">
                    <a:extLst>
                      <a:ext uri="{FF2B5EF4-FFF2-40B4-BE49-F238E27FC236}">
                        <a16:creationId xmlns:a16="http://schemas.microsoft.com/office/drawing/2014/main" id="{5A7F91EF-AD6B-D64E-B73E-C762D73A7A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83165" y="3477902"/>
                    <a:ext cx="54786" cy="139965"/>
                  </a:xfrm>
                  <a:custGeom>
                    <a:avLst/>
                    <a:gdLst>
                      <a:gd name="T0" fmla="*/ 656550006 w 637"/>
                      <a:gd name="T1" fmla="*/ 0 h 1659"/>
                      <a:gd name="T2" fmla="*/ 656550006 w 637"/>
                      <a:gd name="T3" fmla="*/ 0 h 1659"/>
                      <a:gd name="T4" fmla="*/ 54716163 w 637"/>
                      <a:gd name="T5" fmla="*/ 2147483646 h 1659"/>
                      <a:gd name="T6" fmla="*/ 0 w 637"/>
                      <a:gd name="T7" fmla="*/ 2147483646 h 1659"/>
                      <a:gd name="T8" fmla="*/ 65655000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 1124">
                    <a:extLst>
                      <a:ext uri="{FF2B5EF4-FFF2-40B4-BE49-F238E27FC236}">
                        <a16:creationId xmlns:a16="http://schemas.microsoft.com/office/drawing/2014/main" id="{BBB1B153-2E6F-7246-9B11-B68D01DF60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96588" y="3576007"/>
                    <a:ext cx="190792" cy="46458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54884212 w 2216"/>
                      <a:gd name="T3" fmla="*/ 101852492 h 550"/>
                      <a:gd name="T4" fmla="*/ 2147483646 w 2216"/>
                      <a:gd name="T5" fmla="*/ 1017940055 h 550"/>
                      <a:gd name="T6" fmla="*/ 2147483646 w 2216"/>
                      <a:gd name="T7" fmla="*/ 865464562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101" name="Group 1125">
                    <a:extLst>
                      <a:ext uri="{FF2B5EF4-FFF2-40B4-BE49-F238E27FC236}">
                        <a16:creationId xmlns:a16="http://schemas.microsoft.com/office/drawing/2014/main" id="{57060979-075D-9D4D-B12E-DA0CCD4C6B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593395" y="3625649"/>
                    <a:ext cx="64747" cy="27592"/>
                    <a:chOff x="1740" y="2642"/>
                    <a:chExt cx="752" cy="327"/>
                  </a:xfrm>
                </p:grpSpPr>
                <p:sp>
                  <p:nvSpPr>
                    <p:cNvPr id="140" name="Freeform 1126">
                      <a:extLst>
                        <a:ext uri="{FF2B5EF4-FFF2-40B4-BE49-F238E27FC236}">
                          <a16:creationId xmlns:a16="http://schemas.microsoft.com/office/drawing/2014/main" id="{8DFFF656-1361-C546-8336-177F79E469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41" name="Freeform 1127">
                      <a:extLst>
                        <a:ext uri="{FF2B5EF4-FFF2-40B4-BE49-F238E27FC236}">
                          <a16:creationId xmlns:a16="http://schemas.microsoft.com/office/drawing/2014/main" id="{60C6C6B3-72DE-664B-B4DE-3C04B0C5BF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42" name="Freeform 1128">
                      <a:extLst>
                        <a:ext uri="{FF2B5EF4-FFF2-40B4-BE49-F238E27FC236}">
                          <a16:creationId xmlns:a16="http://schemas.microsoft.com/office/drawing/2014/main" id="{0D48292A-917D-D046-A974-043CEE5A41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43" name="Freeform 1129">
                      <a:extLst>
                        <a:ext uri="{FF2B5EF4-FFF2-40B4-BE49-F238E27FC236}">
                          <a16:creationId xmlns:a16="http://schemas.microsoft.com/office/drawing/2014/main" id="{DB6BAAEB-BADD-0A4F-8A9D-D72AFCA99A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44" name="Freeform 1130">
                      <a:extLst>
                        <a:ext uri="{FF2B5EF4-FFF2-40B4-BE49-F238E27FC236}">
                          <a16:creationId xmlns:a16="http://schemas.microsoft.com/office/drawing/2014/main" id="{05D5969F-F3B9-414D-975E-A6700098F2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45" name="Freeform 1131">
                      <a:extLst>
                        <a:ext uri="{FF2B5EF4-FFF2-40B4-BE49-F238E27FC236}">
                          <a16:creationId xmlns:a16="http://schemas.microsoft.com/office/drawing/2014/main" id="{41BB174D-6019-384D-A5AC-1B4D92D938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102" name="Freeform 1132">
                    <a:extLst>
                      <a:ext uri="{FF2B5EF4-FFF2-40B4-BE49-F238E27FC236}">
                        <a16:creationId xmlns:a16="http://schemas.microsoft.com/office/drawing/2014/main" id="{F8739864-4836-E447-8FC8-5886923FF4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04243" y="3629776"/>
                    <a:ext cx="78411" cy="60608"/>
                  </a:xfrm>
                  <a:custGeom>
                    <a:avLst/>
                    <a:gdLst>
                      <a:gd name="T0" fmla="*/ 39250883 w 990"/>
                      <a:gd name="T1" fmla="*/ 342828616 h 792"/>
                      <a:gd name="T2" fmla="*/ 354255671 w 990"/>
                      <a:gd name="T3" fmla="*/ 0 h 792"/>
                      <a:gd name="T4" fmla="*/ 354255671 w 990"/>
                      <a:gd name="T5" fmla="*/ 34504242 h 792"/>
                      <a:gd name="T6" fmla="*/ 0 w 990"/>
                      <a:gd name="T7" fmla="*/ 342828616 h 792"/>
                      <a:gd name="T8" fmla="*/ 39250883 w 990"/>
                      <a:gd name="T9" fmla="*/ 342828616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 1133">
                    <a:extLst>
                      <a:ext uri="{FF2B5EF4-FFF2-40B4-BE49-F238E27FC236}">
                        <a16:creationId xmlns:a16="http://schemas.microsoft.com/office/drawing/2014/main" id="{C59CADF3-CD09-FB48-A672-C2C50B66CE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04129" y="3634611"/>
                    <a:ext cx="200625" cy="55302"/>
                  </a:xfrm>
                  <a:custGeom>
                    <a:avLst/>
                    <a:gdLst>
                      <a:gd name="T0" fmla="*/ 39302216 w 2532"/>
                      <a:gd name="T1" fmla="*/ 0 h 723"/>
                      <a:gd name="T2" fmla="*/ 39302216 w 2532"/>
                      <a:gd name="T3" fmla="*/ 0 h 723"/>
                      <a:gd name="T4" fmla="*/ 867084690 w 2532"/>
                      <a:gd name="T5" fmla="*/ 307891170 h 723"/>
                      <a:gd name="T6" fmla="*/ 867084690 w 2532"/>
                      <a:gd name="T7" fmla="*/ 342351506 h 723"/>
                      <a:gd name="T8" fmla="*/ 0 w 2532"/>
                      <a:gd name="T9" fmla="*/ 34009889 h 723"/>
                      <a:gd name="T10" fmla="*/ 39302216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4" name="Freeform 1134">
                    <a:extLst>
                      <a:ext uri="{FF2B5EF4-FFF2-40B4-BE49-F238E27FC236}">
                        <a16:creationId xmlns:a16="http://schemas.microsoft.com/office/drawing/2014/main" id="{628AB6FD-35F6-0345-BD13-22EAAF9EC2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04257" y="3624470"/>
                    <a:ext cx="2171" cy="11202"/>
                  </a:xfrm>
                  <a:custGeom>
                    <a:avLst/>
                    <a:gdLst>
                      <a:gd name="T0" fmla="*/ 48903362 w 26"/>
                      <a:gd name="T1" fmla="*/ 33634500 h 147"/>
                      <a:gd name="T2" fmla="*/ 48903362 w 26"/>
                      <a:gd name="T3" fmla="*/ 67263209 h 147"/>
                      <a:gd name="T4" fmla="*/ 0 w 26"/>
                      <a:gd name="T5" fmla="*/ 67263209 h 147"/>
                      <a:gd name="T6" fmla="*/ 48903362 w 26"/>
                      <a:gd name="T7" fmla="*/ 0 h 147"/>
                      <a:gd name="T8" fmla="*/ 48903362 w 26"/>
                      <a:gd name="T9" fmla="*/ 33634500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5" name="Freeform 1135">
                    <a:extLst>
                      <a:ext uri="{FF2B5EF4-FFF2-40B4-BE49-F238E27FC236}">
                        <a16:creationId xmlns:a16="http://schemas.microsoft.com/office/drawing/2014/main" id="{76529D44-B4FD-DE4D-812E-E461A0FCCA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04384" y="3578837"/>
                    <a:ext cx="93225" cy="46340"/>
                  </a:xfrm>
                  <a:custGeom>
                    <a:avLst/>
                    <a:gdLst>
                      <a:gd name="T0" fmla="*/ 395043791 w 1176"/>
                      <a:gd name="T1" fmla="*/ 0 h 606"/>
                      <a:gd name="T2" fmla="*/ 0 w 1176"/>
                      <a:gd name="T3" fmla="*/ 273654982 h 606"/>
                      <a:gd name="T4" fmla="*/ 39357994 w 1176"/>
                      <a:gd name="T5" fmla="*/ 273654982 h 606"/>
                      <a:gd name="T6" fmla="*/ 395043791 w 1176"/>
                      <a:gd name="T7" fmla="*/ 33985420 h 606"/>
                      <a:gd name="T8" fmla="*/ 39504379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6" name="Freeform 1136">
                    <a:extLst>
                      <a:ext uri="{FF2B5EF4-FFF2-40B4-BE49-F238E27FC236}">
                        <a16:creationId xmlns:a16="http://schemas.microsoft.com/office/drawing/2014/main" id="{44CD9A89-0E3B-2C40-8436-71B7526BA6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10642" y="3626829"/>
                    <a:ext cx="190281" cy="53180"/>
                  </a:xfrm>
                  <a:custGeom>
                    <a:avLst/>
                    <a:gdLst>
                      <a:gd name="T0" fmla="*/ 31829833 w 2532"/>
                      <a:gd name="T1" fmla="*/ 0 h 723"/>
                      <a:gd name="T2" fmla="*/ 31829833 w 2532"/>
                      <a:gd name="T3" fmla="*/ 0 h 723"/>
                      <a:gd name="T4" fmla="*/ 382827787 w 2532"/>
                      <a:gd name="T5" fmla="*/ 175498781 h 723"/>
                      <a:gd name="T6" fmla="*/ 382827787 w 2532"/>
                      <a:gd name="T7" fmla="*/ 175498781 h 723"/>
                      <a:gd name="T8" fmla="*/ 0 w 2532"/>
                      <a:gd name="T9" fmla="*/ 29448186 h 723"/>
                      <a:gd name="T10" fmla="*/ 31829833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7" name="Freeform 1137">
                    <a:extLst>
                      <a:ext uri="{FF2B5EF4-FFF2-40B4-BE49-F238E27FC236}">
                        <a16:creationId xmlns:a16="http://schemas.microsoft.com/office/drawing/2014/main" id="{92BF681C-02FC-8F49-A2CD-8F3446ECE5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7700668" y="3623055"/>
                    <a:ext cx="77645" cy="55066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302641137 h 723"/>
                      <a:gd name="T6" fmla="*/ 0 w 2532"/>
                      <a:gd name="T7" fmla="*/ 302641137 h 723"/>
                      <a:gd name="T8" fmla="*/ 0 w 2532"/>
                      <a:gd name="T9" fmla="*/ 33575256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108" name="Group 1139">
                  <a:extLst>
                    <a:ext uri="{FF2B5EF4-FFF2-40B4-BE49-F238E27FC236}">
                      <a16:creationId xmlns:a16="http://schemas.microsoft.com/office/drawing/2014/main" id="{904B7C12-C509-8641-BB63-56DEDB95F9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85622" y="3537823"/>
                  <a:ext cx="359261" cy="342045"/>
                  <a:chOff x="2839" y="3501"/>
                  <a:chExt cx="755" cy="803"/>
                </a:xfrm>
              </p:grpSpPr>
              <p:pic>
                <p:nvPicPr>
                  <p:cNvPr id="138" name="Picture 1140" descr="desktop_computer_stylized_medium">
                    <a:extLst>
                      <a:ext uri="{FF2B5EF4-FFF2-40B4-BE49-F238E27FC236}">
                        <a16:creationId xmlns:a16="http://schemas.microsoft.com/office/drawing/2014/main" id="{BDC7F552-21C9-C942-90FF-0162099A3D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9" name="Freeform 1141">
                    <a:extLst>
                      <a:ext uri="{FF2B5EF4-FFF2-40B4-BE49-F238E27FC236}">
                        <a16:creationId xmlns:a16="http://schemas.microsoft.com/office/drawing/2014/main" id="{654B43BA-608E-5D4D-B11B-71762CFBEE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694" name="Group 693">
                  <a:extLst>
                    <a:ext uri="{FF2B5EF4-FFF2-40B4-BE49-F238E27FC236}">
                      <a16:creationId xmlns:a16="http://schemas.microsoft.com/office/drawing/2014/main" id="{14715B6C-9A50-FE4B-A8D2-1E669BF891E3}"/>
                    </a:ext>
                  </a:extLst>
                </p:cNvPr>
                <p:cNvGrpSpPr/>
                <p:nvPr/>
              </p:nvGrpSpPr>
              <p:grpSpPr>
                <a:xfrm>
                  <a:off x="7797061" y="3296104"/>
                  <a:ext cx="347997" cy="396620"/>
                  <a:chOff x="7797061" y="3296104"/>
                  <a:chExt cx="347997" cy="396620"/>
                </a:xfrm>
              </p:grpSpPr>
              <p:pic>
                <p:nvPicPr>
                  <p:cNvPr id="113" name="Picture 571" descr="fridge2.png">
                    <a:extLst>
                      <a:ext uri="{FF2B5EF4-FFF2-40B4-BE49-F238E27FC236}">
                        <a16:creationId xmlns:a16="http://schemas.microsoft.com/office/drawing/2014/main" id="{29DD0F98-F93B-0145-A925-F4125ED490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96825" y="3355697"/>
                    <a:ext cx="189578" cy="3370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4" name="Picture 1115" descr="antenna_stylized">
                    <a:extLst>
                      <a:ext uri="{FF2B5EF4-FFF2-40B4-BE49-F238E27FC236}">
                        <a16:creationId xmlns:a16="http://schemas.microsoft.com/office/drawing/2014/main" id="{C1A64F68-4D16-AE4F-AB60-09D2C0CF0E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97061" y="3296104"/>
                    <a:ext cx="347997" cy="1675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AF73DE4B-526E-9C4F-9242-9BC0D43F8CBA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518448" cy="1212242"/>
                <a:chOff x="11058573" y="3399165"/>
                <a:chExt cx="518448" cy="1212242"/>
              </a:xfrm>
            </p:grpSpPr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433FEDDB-405E-DB4E-815F-55EE9E62EF1A}"/>
                    </a:ext>
                  </a:extLst>
                </p:cNvPr>
                <p:cNvGrpSpPr/>
                <p:nvPr/>
              </p:nvGrpSpPr>
              <p:grpSpPr>
                <a:xfrm>
                  <a:off x="11087182" y="4159591"/>
                  <a:ext cx="489839" cy="451816"/>
                  <a:chOff x="5103720" y="2693365"/>
                  <a:chExt cx="611650" cy="414788"/>
                </a:xfrm>
              </p:grpSpPr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1D164102-BE0D-AF40-9A7B-7F2B261B2C20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78" name="Group 377">
                    <a:extLst>
                      <a:ext uri="{FF2B5EF4-FFF2-40B4-BE49-F238E27FC236}">
                        <a16:creationId xmlns:a16="http://schemas.microsoft.com/office/drawing/2014/main" id="{9018E7EF-EB96-424D-962A-FEB80B43946F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79" name="Picture 378" descr="server_rack.png">
                      <a:extLst>
                        <a:ext uri="{FF2B5EF4-FFF2-40B4-BE49-F238E27FC236}">
                          <a16:creationId xmlns:a16="http://schemas.microsoft.com/office/drawing/2014/main" id="{C865CB27-BCE1-654B-9519-9B39D4CB58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0" name="Picture 379" descr="server_rack.png">
                      <a:extLst>
                        <a:ext uri="{FF2B5EF4-FFF2-40B4-BE49-F238E27FC236}">
                          <a16:creationId xmlns:a16="http://schemas.microsoft.com/office/drawing/2014/main" id="{41D005B5-0BAE-3E48-A2D4-576E4F7B946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1" name="Picture 380" descr="server_rack.png">
                      <a:extLst>
                        <a:ext uri="{FF2B5EF4-FFF2-40B4-BE49-F238E27FC236}">
                          <a16:creationId xmlns:a16="http://schemas.microsoft.com/office/drawing/2014/main" id="{89060F4D-6C40-724C-BD1E-F12A5CA65D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710FDFDB-5658-6346-883B-53F72A0E1C90}"/>
                    </a:ext>
                  </a:extLst>
                </p:cNvPr>
                <p:cNvGrpSpPr/>
                <p:nvPr/>
              </p:nvGrpSpPr>
              <p:grpSpPr>
                <a:xfrm>
                  <a:off x="11058573" y="3399165"/>
                  <a:ext cx="423724" cy="405973"/>
                  <a:chOff x="5103720" y="2693365"/>
                  <a:chExt cx="611650" cy="414788"/>
                </a:xfrm>
              </p:grpSpPr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21121473-8384-8944-A0B5-DD441780262C}"/>
                      </a:ext>
                    </a:extLst>
                  </p:cNvPr>
                  <p:cNvCxnSpPr/>
                  <p:nvPr/>
                </p:nvCxnSpPr>
                <p:spPr>
                  <a:xfrm>
                    <a:off x="5103720" y="2914214"/>
                    <a:ext cx="232559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95" name="Group 394">
                    <a:extLst>
                      <a:ext uri="{FF2B5EF4-FFF2-40B4-BE49-F238E27FC236}">
                        <a16:creationId xmlns:a16="http://schemas.microsoft.com/office/drawing/2014/main" id="{11366773-360A-0449-911A-80462659C660}"/>
                      </a:ext>
                    </a:extLst>
                  </p:cNvPr>
                  <p:cNvGrpSpPr/>
                  <p:nvPr/>
                </p:nvGrpSpPr>
                <p:grpSpPr>
                  <a:xfrm>
                    <a:off x="5275406" y="2693365"/>
                    <a:ext cx="439964" cy="414788"/>
                    <a:chOff x="5275406" y="2711455"/>
                    <a:chExt cx="452949" cy="405518"/>
                  </a:xfrm>
                </p:grpSpPr>
                <p:pic>
                  <p:nvPicPr>
                    <p:cNvPr id="396" name="Picture 395" descr="server_rack.png">
                      <a:extLst>
                        <a:ext uri="{FF2B5EF4-FFF2-40B4-BE49-F238E27FC236}">
                          <a16:creationId xmlns:a16="http://schemas.microsoft.com/office/drawing/2014/main" id="{361EFF3D-6A1F-2646-B975-1FACB4284F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7367" y="2770786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7" name="Picture 396" descr="server_rack.png">
                      <a:extLst>
                        <a:ext uri="{FF2B5EF4-FFF2-40B4-BE49-F238E27FC236}">
                          <a16:creationId xmlns:a16="http://schemas.microsoft.com/office/drawing/2014/main" id="{E83F8942-DE11-A747-A5A4-EDFBB17BFC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75406" y="2764002"/>
                      <a:ext cx="190988" cy="3133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98" name="Picture 397" descr="server_rack.png">
                      <a:extLst>
                        <a:ext uri="{FF2B5EF4-FFF2-40B4-BE49-F238E27FC236}">
                          <a16:creationId xmlns:a16="http://schemas.microsoft.com/office/drawing/2014/main" id="{300ED1AC-F5EE-3C49-B963-42178C2434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85676" y="2711455"/>
                      <a:ext cx="247152" cy="40551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796" name="Group 795">
                <a:extLst>
                  <a:ext uri="{FF2B5EF4-FFF2-40B4-BE49-F238E27FC236}">
                    <a16:creationId xmlns:a16="http://schemas.microsoft.com/office/drawing/2014/main" id="{2287FB5D-0F91-9741-8D3A-0A38C2D4142B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692126" cy="1260456"/>
                <a:chOff x="7767607" y="4870841"/>
                <a:chExt cx="2692126" cy="1260456"/>
              </a:xfrm>
            </p:grpSpPr>
            <p:grpSp>
              <p:nvGrpSpPr>
                <p:cNvPr id="71" name="Group 950">
                  <a:extLst>
                    <a:ext uri="{FF2B5EF4-FFF2-40B4-BE49-F238E27FC236}">
                      <a16:creationId xmlns:a16="http://schemas.microsoft.com/office/drawing/2014/main" id="{2B0A745F-DA32-E140-AB36-BC5E1C4E2D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282541" y="5244631"/>
                  <a:ext cx="177192" cy="330833"/>
                  <a:chOff x="4140" y="429"/>
                  <a:chExt cx="1425" cy="2396"/>
                </a:xfrm>
              </p:grpSpPr>
              <p:sp>
                <p:nvSpPr>
                  <p:cNvPr id="207" name="Freeform 951">
                    <a:extLst>
                      <a:ext uri="{FF2B5EF4-FFF2-40B4-BE49-F238E27FC236}">
                        <a16:creationId xmlns:a16="http://schemas.microsoft.com/office/drawing/2014/main" id="{12CB3660-4D63-014F-8CC9-FDFB8140AB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8" name="Rectangle 952">
                    <a:extLst>
                      <a:ext uri="{FF2B5EF4-FFF2-40B4-BE49-F238E27FC236}">
                        <a16:creationId xmlns:a16="http://schemas.microsoft.com/office/drawing/2014/main" id="{EFE1382F-B768-3541-8BD1-06AB71BFA8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9" name="Freeform 953">
                    <a:extLst>
                      <a:ext uri="{FF2B5EF4-FFF2-40B4-BE49-F238E27FC236}">
                        <a16:creationId xmlns:a16="http://schemas.microsoft.com/office/drawing/2014/main" id="{FB363E8F-CA06-2449-A66C-B147358943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0" name="Freeform 954">
                    <a:extLst>
                      <a:ext uri="{FF2B5EF4-FFF2-40B4-BE49-F238E27FC236}">
                        <a16:creationId xmlns:a16="http://schemas.microsoft.com/office/drawing/2014/main" id="{8A74E36A-A735-7440-A2B1-55846B516D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1" name="Rectangle 955">
                    <a:extLst>
                      <a:ext uri="{FF2B5EF4-FFF2-40B4-BE49-F238E27FC236}">
                        <a16:creationId xmlns:a16="http://schemas.microsoft.com/office/drawing/2014/main" id="{FC433BF5-02C8-F540-AE86-53BF569600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12" name="Group 956">
                    <a:extLst>
                      <a:ext uri="{FF2B5EF4-FFF2-40B4-BE49-F238E27FC236}">
                        <a16:creationId xmlns:a16="http://schemas.microsoft.com/office/drawing/2014/main" id="{969A0B36-D994-A24C-8329-146363A51CA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37" name="AutoShape 957">
                      <a:extLst>
                        <a:ext uri="{FF2B5EF4-FFF2-40B4-BE49-F238E27FC236}">
                          <a16:creationId xmlns:a16="http://schemas.microsoft.com/office/drawing/2014/main" id="{75A7B329-681F-2B4A-8470-FC0231FE257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8" name="AutoShape 958">
                      <a:extLst>
                        <a:ext uri="{FF2B5EF4-FFF2-40B4-BE49-F238E27FC236}">
                          <a16:creationId xmlns:a16="http://schemas.microsoft.com/office/drawing/2014/main" id="{197CEF08-20F4-5741-AC2B-1EBB072FA5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13" name="Rectangle 959">
                    <a:extLst>
                      <a:ext uri="{FF2B5EF4-FFF2-40B4-BE49-F238E27FC236}">
                        <a16:creationId xmlns:a16="http://schemas.microsoft.com/office/drawing/2014/main" id="{775AA9F7-199B-ED4C-B422-5E1B766FBA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14" name="Group 960">
                    <a:extLst>
                      <a:ext uri="{FF2B5EF4-FFF2-40B4-BE49-F238E27FC236}">
                        <a16:creationId xmlns:a16="http://schemas.microsoft.com/office/drawing/2014/main" id="{4EED0C22-3BA6-E24F-B528-BF018CB34F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35" name="AutoShape 961">
                      <a:extLst>
                        <a:ext uri="{FF2B5EF4-FFF2-40B4-BE49-F238E27FC236}">
                          <a16:creationId xmlns:a16="http://schemas.microsoft.com/office/drawing/2014/main" id="{FE30D28F-02DD-D041-8551-45D9D2836E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6" name="AutoShape 962">
                      <a:extLst>
                        <a:ext uri="{FF2B5EF4-FFF2-40B4-BE49-F238E27FC236}">
                          <a16:creationId xmlns:a16="http://schemas.microsoft.com/office/drawing/2014/main" id="{92F33680-18D6-7C4A-88C2-46C4FA3D08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15" name="Rectangle 963">
                    <a:extLst>
                      <a:ext uri="{FF2B5EF4-FFF2-40B4-BE49-F238E27FC236}">
                        <a16:creationId xmlns:a16="http://schemas.microsoft.com/office/drawing/2014/main" id="{A0014856-A5F8-544F-98BE-B1D6878A67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6" name="Rectangle 964">
                    <a:extLst>
                      <a:ext uri="{FF2B5EF4-FFF2-40B4-BE49-F238E27FC236}">
                        <a16:creationId xmlns:a16="http://schemas.microsoft.com/office/drawing/2014/main" id="{0E6FC61A-EACA-7D4E-9AA7-C7690D0936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217" name="Group 965">
                    <a:extLst>
                      <a:ext uri="{FF2B5EF4-FFF2-40B4-BE49-F238E27FC236}">
                        <a16:creationId xmlns:a16="http://schemas.microsoft.com/office/drawing/2014/main" id="{CF083CE2-2403-FD4E-8F7D-758E7F67FF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33" name="AutoShape 966">
                      <a:extLst>
                        <a:ext uri="{FF2B5EF4-FFF2-40B4-BE49-F238E27FC236}">
                          <a16:creationId xmlns:a16="http://schemas.microsoft.com/office/drawing/2014/main" id="{5ED8E2CD-DB59-0040-9493-378A5D7DF18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4" name="AutoShape 967">
                      <a:extLst>
                        <a:ext uri="{FF2B5EF4-FFF2-40B4-BE49-F238E27FC236}">
                          <a16:creationId xmlns:a16="http://schemas.microsoft.com/office/drawing/2014/main" id="{F249F021-1652-2041-9D37-82D9ADAF20C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18" name="Freeform 968">
                    <a:extLst>
                      <a:ext uri="{FF2B5EF4-FFF2-40B4-BE49-F238E27FC236}">
                        <a16:creationId xmlns:a16="http://schemas.microsoft.com/office/drawing/2014/main" id="{2DA20985-B59E-DD4F-B452-9726DAD28D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219" name="Group 969">
                    <a:extLst>
                      <a:ext uri="{FF2B5EF4-FFF2-40B4-BE49-F238E27FC236}">
                        <a16:creationId xmlns:a16="http://schemas.microsoft.com/office/drawing/2014/main" id="{68489279-23CF-FB42-9AE3-CAB3A000B96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231" name="AutoShape 970">
                      <a:extLst>
                        <a:ext uri="{FF2B5EF4-FFF2-40B4-BE49-F238E27FC236}">
                          <a16:creationId xmlns:a16="http://schemas.microsoft.com/office/drawing/2014/main" id="{12532EDD-6029-FD41-90A0-EB4B9A3B8C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2" name="AutoShape 971">
                      <a:extLst>
                        <a:ext uri="{FF2B5EF4-FFF2-40B4-BE49-F238E27FC236}">
                          <a16:creationId xmlns:a16="http://schemas.microsoft.com/office/drawing/2014/main" id="{2ADE9625-767F-5247-8211-3638BECC987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20" name="Rectangle 972">
                    <a:extLst>
                      <a:ext uri="{FF2B5EF4-FFF2-40B4-BE49-F238E27FC236}">
                        <a16:creationId xmlns:a16="http://schemas.microsoft.com/office/drawing/2014/main" id="{71E52DA0-9A54-7744-90B9-E438CBE00C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1" name="Freeform 973">
                    <a:extLst>
                      <a:ext uri="{FF2B5EF4-FFF2-40B4-BE49-F238E27FC236}">
                        <a16:creationId xmlns:a16="http://schemas.microsoft.com/office/drawing/2014/main" id="{D950FAED-4EC6-7B4B-AFA5-CA2701F74D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2" name="Freeform 974">
                    <a:extLst>
                      <a:ext uri="{FF2B5EF4-FFF2-40B4-BE49-F238E27FC236}">
                        <a16:creationId xmlns:a16="http://schemas.microsoft.com/office/drawing/2014/main" id="{55AF3FE0-BBE4-A74C-A9EF-B8F3AA7A0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3" name="Oval 975">
                    <a:extLst>
                      <a:ext uri="{FF2B5EF4-FFF2-40B4-BE49-F238E27FC236}">
                        <a16:creationId xmlns:a16="http://schemas.microsoft.com/office/drawing/2014/main" id="{AC808981-49D6-D840-800C-F21BB91061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4" name="Freeform 976">
                    <a:extLst>
                      <a:ext uri="{FF2B5EF4-FFF2-40B4-BE49-F238E27FC236}">
                        <a16:creationId xmlns:a16="http://schemas.microsoft.com/office/drawing/2014/main" id="{EBD04B6D-F8F6-FE45-BBD9-3CFFE7B287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5" name="AutoShape 977">
                    <a:extLst>
                      <a:ext uri="{FF2B5EF4-FFF2-40B4-BE49-F238E27FC236}">
                        <a16:creationId xmlns:a16="http://schemas.microsoft.com/office/drawing/2014/main" id="{EB968B78-CEDA-2949-925F-D6EE71A8ED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6" name="AutoShape 978">
                    <a:extLst>
                      <a:ext uri="{FF2B5EF4-FFF2-40B4-BE49-F238E27FC236}">
                        <a16:creationId xmlns:a16="http://schemas.microsoft.com/office/drawing/2014/main" id="{6127245D-2639-C841-ABBD-0A2EB87194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7" name="Oval 979">
                    <a:extLst>
                      <a:ext uri="{FF2B5EF4-FFF2-40B4-BE49-F238E27FC236}">
                        <a16:creationId xmlns:a16="http://schemas.microsoft.com/office/drawing/2014/main" id="{CBCE7727-73A7-814E-B244-E80EED405F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8" name="Oval 980">
                    <a:extLst>
                      <a:ext uri="{FF2B5EF4-FFF2-40B4-BE49-F238E27FC236}">
                        <a16:creationId xmlns:a16="http://schemas.microsoft.com/office/drawing/2014/main" id="{7A66ECF6-DDAE-2842-92B5-EA8F14A121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350">
                      <a:solidFill>
                        <a:srgbClr val="FF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9" name="Oval 981">
                    <a:extLst>
                      <a:ext uri="{FF2B5EF4-FFF2-40B4-BE49-F238E27FC236}">
                        <a16:creationId xmlns:a16="http://schemas.microsoft.com/office/drawing/2014/main" id="{5A97568E-F028-FD44-8E47-C92EC6C012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0" name="Rectangle 982">
                    <a:extLst>
                      <a:ext uri="{FF2B5EF4-FFF2-40B4-BE49-F238E27FC236}">
                        <a16:creationId xmlns:a16="http://schemas.microsoft.com/office/drawing/2014/main" id="{A834B858-68E5-0D45-8391-2A0A996FA3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94" name="Group 793">
                  <a:extLst>
                    <a:ext uri="{FF2B5EF4-FFF2-40B4-BE49-F238E27FC236}">
                      <a16:creationId xmlns:a16="http://schemas.microsoft.com/office/drawing/2014/main" id="{418A016B-3865-5C4A-BF54-A4D433F011BA}"/>
                    </a:ext>
                  </a:extLst>
                </p:cNvPr>
                <p:cNvGrpSpPr/>
                <p:nvPr/>
              </p:nvGrpSpPr>
              <p:grpSpPr>
                <a:xfrm>
                  <a:off x="7767607" y="4870841"/>
                  <a:ext cx="2080029" cy="1260456"/>
                  <a:chOff x="7767607" y="4870841"/>
                  <a:chExt cx="2080029" cy="1260456"/>
                </a:xfrm>
              </p:grpSpPr>
              <p:grpSp>
                <p:nvGrpSpPr>
                  <p:cNvPr id="44" name="Group 590">
                    <a:extLst>
                      <a:ext uri="{FF2B5EF4-FFF2-40B4-BE49-F238E27FC236}">
                        <a16:creationId xmlns:a16="http://schemas.microsoft.com/office/drawing/2014/main" id="{2648262B-E78D-1D4B-B3FD-3AE9CD5C321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974481" y="4870841"/>
                    <a:ext cx="345630" cy="320302"/>
                    <a:chOff x="2839" y="3501"/>
                    <a:chExt cx="755" cy="803"/>
                  </a:xfrm>
                </p:grpSpPr>
                <p:pic>
                  <p:nvPicPr>
                    <p:cNvPr id="367" name="Picture 591" descr="desktop_computer_stylized_medium">
                      <a:extLst>
                        <a:ext uri="{FF2B5EF4-FFF2-40B4-BE49-F238E27FC236}">
                          <a16:creationId xmlns:a16="http://schemas.microsoft.com/office/drawing/2014/main" id="{35FBE2DB-60A7-B340-A5BB-B3699CCC02B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39" y="3501"/>
                      <a:ext cx="755" cy="8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68" name="Freeform 592">
                      <a:extLst>
                        <a:ext uri="{FF2B5EF4-FFF2-40B4-BE49-F238E27FC236}">
                          <a16:creationId xmlns:a16="http://schemas.microsoft.com/office/drawing/2014/main" id="{0263E665-BF2A-2F4A-ADA8-20F44C3127A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16" y="3578"/>
                      <a:ext cx="356" cy="368"/>
                    </a:xfrm>
                    <a:custGeom>
                      <a:avLst/>
                      <a:gdLst>
                        <a:gd name="T0" fmla="*/ 0 w 356"/>
                        <a:gd name="T1" fmla="*/ 0 h 368"/>
                        <a:gd name="T2" fmla="*/ 300 w 356"/>
                        <a:gd name="T3" fmla="*/ 14 h 368"/>
                        <a:gd name="T4" fmla="*/ 356 w 356"/>
                        <a:gd name="T5" fmla="*/ 294 h 368"/>
                        <a:gd name="T6" fmla="*/ 78 w 356"/>
                        <a:gd name="T7" fmla="*/ 368 h 368"/>
                        <a:gd name="T8" fmla="*/ 0 w 356"/>
                        <a:gd name="T9" fmla="*/ 0 h 3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6"/>
                        <a:gd name="T16" fmla="*/ 0 h 368"/>
                        <a:gd name="T17" fmla="*/ 356 w 356"/>
                        <a:gd name="T18" fmla="*/ 368 h 3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6" h="368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chemeClr val="bg1"/>
                        </a:gs>
                      </a:gsLst>
                      <a:lin ang="27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90" name="Group 1064">
                    <a:extLst>
                      <a:ext uri="{FF2B5EF4-FFF2-40B4-BE49-F238E27FC236}">
                        <a16:creationId xmlns:a16="http://schemas.microsoft.com/office/drawing/2014/main" id="{1E483C21-97F2-6C41-9217-2187E09B541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195307" y="5823489"/>
                    <a:ext cx="310186" cy="307808"/>
                    <a:chOff x="877" y="1008"/>
                    <a:chExt cx="2747" cy="2591"/>
                  </a:xfrm>
                </p:grpSpPr>
                <p:pic>
                  <p:nvPicPr>
                    <p:cNvPr id="146" name="Picture 1065" descr="antenna_stylized">
                      <a:extLst>
                        <a:ext uri="{FF2B5EF4-FFF2-40B4-BE49-F238E27FC236}">
                          <a16:creationId xmlns:a16="http://schemas.microsoft.com/office/drawing/2014/main" id="{EC1E8FF9-A5AB-904A-91B8-DF493826053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77" y="1008"/>
                      <a:ext cx="2725" cy="14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47" name="Picture 1066" descr="laptop_keyboard">
                      <a:extLst>
                        <a:ext uri="{FF2B5EF4-FFF2-40B4-BE49-F238E27FC236}">
                          <a16:creationId xmlns:a16="http://schemas.microsoft.com/office/drawing/2014/main" id="{71E89937-428E-3447-B221-C34E0D71ACE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09064" flipH="1">
                      <a:off x="1009" y="2586"/>
                      <a:ext cx="2245" cy="10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48" name="Freeform 1067">
                      <a:extLst>
                        <a:ext uri="{FF2B5EF4-FFF2-40B4-BE49-F238E27FC236}">
                          <a16:creationId xmlns:a16="http://schemas.microsoft.com/office/drawing/2014/main" id="{43C21467-3265-FC4F-AF31-44A0281634B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3" y="1603"/>
                      <a:ext cx="1807" cy="1322"/>
                    </a:xfrm>
                    <a:custGeom>
                      <a:avLst/>
                      <a:gdLst>
                        <a:gd name="T0" fmla="*/ 1 w 2982"/>
                        <a:gd name="T1" fmla="*/ 0 h 2442"/>
                        <a:gd name="T2" fmla="*/ 0 w 2982"/>
                        <a:gd name="T3" fmla="*/ 1 h 2442"/>
                        <a:gd name="T4" fmla="*/ 2 w 2982"/>
                        <a:gd name="T5" fmla="*/ 1 h 2442"/>
                        <a:gd name="T6" fmla="*/ 2 w 2982"/>
                        <a:gd name="T7" fmla="*/ 1 h 2442"/>
                        <a:gd name="T8" fmla="*/ 1 w 2982"/>
                        <a:gd name="T9" fmla="*/ 0 h 244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982"/>
                        <a:gd name="T16" fmla="*/ 0 h 2442"/>
                        <a:gd name="T17" fmla="*/ 2982 w 2982"/>
                        <a:gd name="T18" fmla="*/ 2442 h 244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982" h="2442">
                          <a:moveTo>
                            <a:pt x="540" y="0"/>
                          </a:moveTo>
                          <a:lnTo>
                            <a:pt x="0" y="1734"/>
                          </a:lnTo>
                          <a:lnTo>
                            <a:pt x="2394" y="2442"/>
                          </a:lnTo>
                          <a:lnTo>
                            <a:pt x="2982" y="318"/>
                          </a:lnTo>
                          <a:lnTo>
                            <a:pt x="54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pic>
                  <p:nvPicPr>
                    <p:cNvPr id="149" name="Picture 1068" descr="screen">
                      <a:extLst>
                        <a:ext uri="{FF2B5EF4-FFF2-40B4-BE49-F238E27FC236}">
                          <a16:creationId xmlns:a16="http://schemas.microsoft.com/office/drawing/2014/main" id="{9868250A-D477-2944-B0F8-A7DE63DA469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42" y="1637"/>
                      <a:ext cx="1642" cy="12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50" name="Freeform 1069">
                      <a:extLst>
                        <a:ext uri="{FF2B5EF4-FFF2-40B4-BE49-F238E27FC236}">
                          <a16:creationId xmlns:a16="http://schemas.microsoft.com/office/drawing/2014/main" id="{A4015B9E-FE1F-594E-AFA2-A5277482EA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82" y="1564"/>
                      <a:ext cx="1531" cy="246"/>
                    </a:xfrm>
                    <a:custGeom>
                      <a:avLst/>
                      <a:gdLst>
                        <a:gd name="T0" fmla="*/ 1 w 2528"/>
                        <a:gd name="T1" fmla="*/ 0 h 455"/>
                        <a:gd name="T2" fmla="*/ 2 w 2528"/>
                        <a:gd name="T3" fmla="*/ 1 h 455"/>
                        <a:gd name="T4" fmla="*/ 2 w 2528"/>
                        <a:gd name="T5" fmla="*/ 1 h 455"/>
                        <a:gd name="T6" fmla="*/ 0 w 2528"/>
                        <a:gd name="T7" fmla="*/ 1 h 455"/>
                        <a:gd name="T8" fmla="*/ 1 w 2528"/>
                        <a:gd name="T9" fmla="*/ 0 h 45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28"/>
                        <a:gd name="T16" fmla="*/ 0 h 455"/>
                        <a:gd name="T17" fmla="*/ 2528 w 2528"/>
                        <a:gd name="T18" fmla="*/ 455 h 45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28" h="455">
                          <a:moveTo>
                            <a:pt x="14" y="0"/>
                          </a:moveTo>
                          <a:lnTo>
                            <a:pt x="2528" y="341"/>
                          </a:lnTo>
                          <a:lnTo>
                            <a:pt x="2480" y="455"/>
                          </a:lnTo>
                          <a:lnTo>
                            <a:pt x="0" y="8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rgbClr val="EAEAEA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51" name="Freeform 1070">
                      <a:extLst>
                        <a:ext uri="{FF2B5EF4-FFF2-40B4-BE49-F238E27FC236}">
                          <a16:creationId xmlns:a16="http://schemas.microsoft.com/office/drawing/2014/main" id="{1D5AA9CA-3334-2341-A3C4-E983724886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7" y="1562"/>
                      <a:ext cx="425" cy="1024"/>
                    </a:xfrm>
                    <a:custGeom>
                      <a:avLst/>
                      <a:gdLst>
                        <a:gd name="T0" fmla="*/ 1 w 702"/>
                        <a:gd name="T1" fmla="*/ 0 h 1893"/>
                        <a:gd name="T2" fmla="*/ 0 w 702"/>
                        <a:gd name="T3" fmla="*/ 1 h 1893"/>
                        <a:gd name="T4" fmla="*/ 1 w 702"/>
                        <a:gd name="T5" fmla="*/ 1 h 1893"/>
                        <a:gd name="T6" fmla="*/ 1 w 702"/>
                        <a:gd name="T7" fmla="*/ 1 h 1893"/>
                        <a:gd name="T8" fmla="*/ 1 w 702"/>
                        <a:gd name="T9" fmla="*/ 0 h 189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02"/>
                        <a:gd name="T16" fmla="*/ 0 h 1893"/>
                        <a:gd name="T17" fmla="*/ 702 w 702"/>
                        <a:gd name="T18" fmla="*/ 1893 h 189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02" h="1893">
                          <a:moveTo>
                            <a:pt x="579" y="0"/>
                          </a:moveTo>
                          <a:lnTo>
                            <a:pt x="0" y="1869"/>
                          </a:lnTo>
                          <a:lnTo>
                            <a:pt x="114" y="1893"/>
                          </a:lnTo>
                          <a:lnTo>
                            <a:pt x="702" y="51"/>
                          </a:lnTo>
                          <a:lnTo>
                            <a:pt x="579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52" name="Freeform 1071">
                      <a:extLst>
                        <a:ext uri="{FF2B5EF4-FFF2-40B4-BE49-F238E27FC236}">
                          <a16:creationId xmlns:a16="http://schemas.microsoft.com/office/drawing/2014/main" id="{408815EA-3342-2D4A-AB4D-6A6AD669E0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4" y="1745"/>
                      <a:ext cx="458" cy="1182"/>
                    </a:xfrm>
                    <a:custGeom>
                      <a:avLst/>
                      <a:gdLst>
                        <a:gd name="T0" fmla="*/ 1 w 756"/>
                        <a:gd name="T1" fmla="*/ 0 h 2184"/>
                        <a:gd name="T2" fmla="*/ 1 w 756"/>
                        <a:gd name="T3" fmla="*/ 1 h 2184"/>
                        <a:gd name="T4" fmla="*/ 0 w 756"/>
                        <a:gd name="T5" fmla="*/ 1 h 2184"/>
                        <a:gd name="T6" fmla="*/ 1 w 756"/>
                        <a:gd name="T7" fmla="*/ 1 h 2184"/>
                        <a:gd name="T8" fmla="*/ 1 w 756"/>
                        <a:gd name="T9" fmla="*/ 0 h 218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6"/>
                        <a:gd name="T16" fmla="*/ 0 h 2184"/>
                        <a:gd name="T17" fmla="*/ 756 w 756"/>
                        <a:gd name="T18" fmla="*/ 2184 h 218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6" h="2184">
                          <a:moveTo>
                            <a:pt x="756" y="0"/>
                          </a:moveTo>
                          <a:lnTo>
                            <a:pt x="138" y="2184"/>
                          </a:lnTo>
                          <a:lnTo>
                            <a:pt x="0" y="2148"/>
                          </a:lnTo>
                          <a:lnTo>
                            <a:pt x="606" y="78"/>
                          </a:lnTo>
                          <a:lnTo>
                            <a:pt x="756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53" name="Freeform 1072">
                      <a:extLst>
                        <a:ext uri="{FF2B5EF4-FFF2-40B4-BE49-F238E27FC236}">
                          <a16:creationId xmlns:a16="http://schemas.microsoft.com/office/drawing/2014/main" id="{180DED07-429A-A242-A9E3-1BBEEAF42B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2" y="2534"/>
                      <a:ext cx="1680" cy="399"/>
                    </a:xfrm>
                    <a:custGeom>
                      <a:avLst/>
                      <a:gdLst>
                        <a:gd name="T0" fmla="*/ 1 w 2773"/>
                        <a:gd name="T1" fmla="*/ 0 h 738"/>
                        <a:gd name="T2" fmla="*/ 0 w 2773"/>
                        <a:gd name="T3" fmla="*/ 1 h 738"/>
                        <a:gd name="T4" fmla="*/ 2 w 2773"/>
                        <a:gd name="T5" fmla="*/ 1 h 738"/>
                        <a:gd name="T6" fmla="*/ 2 w 2773"/>
                        <a:gd name="T7" fmla="*/ 1 h 738"/>
                        <a:gd name="T8" fmla="*/ 1 w 2773"/>
                        <a:gd name="T9" fmla="*/ 0 h 73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773"/>
                        <a:gd name="T16" fmla="*/ 0 h 738"/>
                        <a:gd name="T17" fmla="*/ 2773 w 2773"/>
                        <a:gd name="T18" fmla="*/ 738 h 73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773" h="738">
                          <a:moveTo>
                            <a:pt x="33" y="0"/>
                          </a:moveTo>
                          <a:lnTo>
                            <a:pt x="0" y="99"/>
                          </a:lnTo>
                          <a:lnTo>
                            <a:pt x="2436" y="738"/>
                          </a:lnTo>
                          <a:cubicBezTo>
                            <a:pt x="2499" y="501"/>
                            <a:pt x="2773" y="727"/>
                            <a:pt x="2373" y="603"/>
                          </a:cubicBez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CC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54" name="Freeform 1073">
                      <a:extLst>
                        <a:ext uri="{FF2B5EF4-FFF2-40B4-BE49-F238E27FC236}">
                          <a16:creationId xmlns:a16="http://schemas.microsoft.com/office/drawing/2014/main" id="{A86B5E1C-D4A7-804E-9345-DD2099CCFC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95" y="1755"/>
                      <a:ext cx="429" cy="1187"/>
                    </a:xfrm>
                    <a:custGeom>
                      <a:avLst/>
                      <a:gdLst>
                        <a:gd name="T0" fmla="*/ 2 w 637"/>
                        <a:gd name="T1" fmla="*/ 0 h 1659"/>
                        <a:gd name="T2" fmla="*/ 2 w 637"/>
                        <a:gd name="T3" fmla="*/ 0 h 1659"/>
                        <a:gd name="T4" fmla="*/ 1 w 637"/>
                        <a:gd name="T5" fmla="*/ 15 h 1659"/>
                        <a:gd name="T6" fmla="*/ 0 w 637"/>
                        <a:gd name="T7" fmla="*/ 15 h 1659"/>
                        <a:gd name="T8" fmla="*/ 2 w 637"/>
                        <a:gd name="T9" fmla="*/ 0 h 16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37"/>
                        <a:gd name="T16" fmla="*/ 0 h 1659"/>
                        <a:gd name="T17" fmla="*/ 637 w 637"/>
                        <a:gd name="T18" fmla="*/ 1659 h 165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37" h="1659">
                          <a:moveTo>
                            <a:pt x="615" y="0"/>
                          </a:moveTo>
                          <a:lnTo>
                            <a:pt x="637" y="0"/>
                          </a:lnTo>
                          <a:lnTo>
                            <a:pt x="68" y="1659"/>
                          </a:lnTo>
                          <a:lnTo>
                            <a:pt x="0" y="1647"/>
                          </a:lnTo>
                          <a:lnTo>
                            <a:pt x="615" y="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55" name="Freeform 1074">
                      <a:extLst>
                        <a:ext uri="{FF2B5EF4-FFF2-40B4-BE49-F238E27FC236}">
                          <a16:creationId xmlns:a16="http://schemas.microsoft.com/office/drawing/2014/main" id="{278E44FF-9118-764F-B154-D54B6D0889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4" y="2587"/>
                      <a:ext cx="1494" cy="394"/>
                    </a:xfrm>
                    <a:custGeom>
                      <a:avLst/>
                      <a:gdLst>
                        <a:gd name="T0" fmla="*/ 0 w 2216"/>
                        <a:gd name="T1" fmla="*/ 0 h 550"/>
                        <a:gd name="T2" fmla="*/ 1 w 2216"/>
                        <a:gd name="T3" fmla="*/ 1 h 550"/>
                        <a:gd name="T4" fmla="*/ 9 w 2216"/>
                        <a:gd name="T5" fmla="*/ 5 h 550"/>
                        <a:gd name="T6" fmla="*/ 9 w 2216"/>
                        <a:gd name="T7" fmla="*/ 4 h 550"/>
                        <a:gd name="T8" fmla="*/ 0 w 2216"/>
                        <a:gd name="T9" fmla="*/ 0 h 55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16"/>
                        <a:gd name="T16" fmla="*/ 0 h 550"/>
                        <a:gd name="T17" fmla="*/ 2216 w 2216"/>
                        <a:gd name="T18" fmla="*/ 550 h 55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16" h="550">
                          <a:moveTo>
                            <a:pt x="0" y="0"/>
                          </a:moveTo>
                          <a:lnTo>
                            <a:pt x="9" y="57"/>
                          </a:lnTo>
                          <a:lnTo>
                            <a:pt x="2164" y="550"/>
                          </a:lnTo>
                          <a:lnTo>
                            <a:pt x="2216" y="49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grpSp>
                  <p:nvGrpSpPr>
                    <p:cNvPr id="156" name="Group 1075">
                      <a:extLst>
                        <a:ext uri="{FF2B5EF4-FFF2-40B4-BE49-F238E27FC236}">
                          <a16:creationId xmlns:a16="http://schemas.microsoft.com/office/drawing/2014/main" id="{B07A4D51-63EA-ED46-9283-3C066C8F805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9" y="3008"/>
                      <a:ext cx="507" cy="234"/>
                      <a:chOff x="1740" y="2642"/>
                      <a:chExt cx="752" cy="327"/>
                    </a:xfrm>
                  </p:grpSpPr>
                  <p:sp>
                    <p:nvSpPr>
                      <p:cNvPr id="163" name="Freeform 1076">
                        <a:extLst>
                          <a:ext uri="{FF2B5EF4-FFF2-40B4-BE49-F238E27FC236}">
                            <a16:creationId xmlns:a16="http://schemas.microsoft.com/office/drawing/2014/main" id="{362CE3DF-6498-9044-80D1-5B57C954BCF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40" y="2642"/>
                        <a:ext cx="752" cy="327"/>
                      </a:xfrm>
                      <a:custGeom>
                        <a:avLst/>
                        <a:gdLst>
                          <a:gd name="T0" fmla="*/ 293 w 752"/>
                          <a:gd name="T1" fmla="*/ 0 h 327"/>
                          <a:gd name="T2" fmla="*/ 752 w 752"/>
                          <a:gd name="T3" fmla="*/ 124 h 327"/>
                          <a:gd name="T4" fmla="*/ 470 w 752"/>
                          <a:gd name="T5" fmla="*/ 327 h 327"/>
                          <a:gd name="T6" fmla="*/ 0 w 752"/>
                          <a:gd name="T7" fmla="*/ 183 h 327"/>
                          <a:gd name="T8" fmla="*/ 293 w 752"/>
                          <a:gd name="T9" fmla="*/ 0 h 32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752"/>
                          <a:gd name="T16" fmla="*/ 0 h 327"/>
                          <a:gd name="T17" fmla="*/ 752 w 752"/>
                          <a:gd name="T18" fmla="*/ 327 h 327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752" h="327">
                            <a:moveTo>
                              <a:pt x="293" y="0"/>
                            </a:moveTo>
                            <a:lnTo>
                              <a:pt x="752" y="124"/>
                            </a:lnTo>
                            <a:lnTo>
                              <a:pt x="470" y="327"/>
                            </a:lnTo>
                            <a:lnTo>
                              <a:pt x="0" y="183"/>
                            </a:lnTo>
                            <a:lnTo>
                              <a:pt x="293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164" name="Freeform 1077">
                        <a:extLst>
                          <a:ext uri="{FF2B5EF4-FFF2-40B4-BE49-F238E27FC236}">
                            <a16:creationId xmlns:a16="http://schemas.microsoft.com/office/drawing/2014/main" id="{232B6CC8-39FA-8E41-89F9-D454D1953B0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54" y="2649"/>
                        <a:ext cx="726" cy="311"/>
                      </a:xfrm>
                      <a:custGeom>
                        <a:avLst/>
                        <a:gdLst>
                          <a:gd name="T0" fmla="*/ 282 w 726"/>
                          <a:gd name="T1" fmla="*/ 0 h 311"/>
                          <a:gd name="T2" fmla="*/ 726 w 726"/>
                          <a:gd name="T3" fmla="*/ 119 h 311"/>
                          <a:gd name="T4" fmla="*/ 457 w 726"/>
                          <a:gd name="T5" fmla="*/ 311 h 311"/>
                          <a:gd name="T6" fmla="*/ 0 w 726"/>
                          <a:gd name="T7" fmla="*/ 173 h 311"/>
                          <a:gd name="T8" fmla="*/ 282 w 726"/>
                          <a:gd name="T9" fmla="*/ 0 h 311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726"/>
                          <a:gd name="T16" fmla="*/ 0 h 311"/>
                          <a:gd name="T17" fmla="*/ 726 w 726"/>
                          <a:gd name="T18" fmla="*/ 311 h 311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726" h="311">
                            <a:moveTo>
                              <a:pt x="282" y="0"/>
                            </a:moveTo>
                            <a:lnTo>
                              <a:pt x="726" y="119"/>
                            </a:lnTo>
                            <a:lnTo>
                              <a:pt x="457" y="311"/>
                            </a:lnTo>
                            <a:lnTo>
                              <a:pt x="0" y="173"/>
                            </a:lnTo>
                            <a:lnTo>
                              <a:pt x="282" y="0"/>
                            </a:lnTo>
                            <a:close/>
                          </a:path>
                        </a:pathLst>
                      </a:custGeom>
                      <a:gradFill rotWithShape="1">
                        <a:gsLst>
                          <a:gs pos="0">
                            <a:srgbClr val="4D4D4D"/>
                          </a:gs>
                          <a:gs pos="100000">
                            <a:srgbClr val="DDDDDD"/>
                          </a:gs>
                        </a:gsLst>
                        <a:lin ang="189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165" name="Freeform 1078">
                        <a:extLst>
                          <a:ext uri="{FF2B5EF4-FFF2-40B4-BE49-F238E27FC236}">
                            <a16:creationId xmlns:a16="http://schemas.microsoft.com/office/drawing/2014/main" id="{14BE6CD7-1B00-AE45-A0A2-B46139077D1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08" y="2770"/>
                        <a:ext cx="258" cy="100"/>
                      </a:xfrm>
                      <a:custGeom>
                        <a:avLst/>
                        <a:gdLst>
                          <a:gd name="T0" fmla="*/ 0 w 258"/>
                          <a:gd name="T1" fmla="*/ 44 h 100"/>
                          <a:gd name="T2" fmla="*/ 75 w 258"/>
                          <a:gd name="T3" fmla="*/ 0 h 100"/>
                          <a:gd name="T4" fmla="*/ 258 w 258"/>
                          <a:gd name="T5" fmla="*/ 50 h 100"/>
                          <a:gd name="T6" fmla="*/ 183 w 258"/>
                          <a:gd name="T7" fmla="*/ 100 h 100"/>
                          <a:gd name="T8" fmla="*/ 0 w 258"/>
                          <a:gd name="T9" fmla="*/ 44 h 10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58"/>
                          <a:gd name="T16" fmla="*/ 0 h 100"/>
                          <a:gd name="T17" fmla="*/ 258 w 258"/>
                          <a:gd name="T18" fmla="*/ 100 h 100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58" h="100">
                            <a:moveTo>
                              <a:pt x="0" y="44"/>
                            </a:moveTo>
                            <a:lnTo>
                              <a:pt x="75" y="0"/>
                            </a:lnTo>
                            <a:lnTo>
                              <a:pt x="258" y="50"/>
                            </a:lnTo>
                            <a:lnTo>
                              <a:pt x="183" y="100"/>
                            </a:lnTo>
                            <a:lnTo>
                              <a:pt x="0" y="44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166" name="Freeform 1079">
                        <a:extLst>
                          <a:ext uri="{FF2B5EF4-FFF2-40B4-BE49-F238E27FC236}">
                            <a16:creationId xmlns:a16="http://schemas.microsoft.com/office/drawing/2014/main" id="{17D2993A-DA09-154C-81CE-F00D6DF0DB0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9" y="2816"/>
                        <a:ext cx="194" cy="63"/>
                      </a:xfrm>
                      <a:custGeom>
                        <a:avLst/>
                        <a:gdLst>
                          <a:gd name="T0" fmla="*/ 12 w 194"/>
                          <a:gd name="T1" fmla="*/ 0 h 63"/>
                          <a:gd name="T2" fmla="*/ 194 w 194"/>
                          <a:gd name="T3" fmla="*/ 53 h 63"/>
                          <a:gd name="T4" fmla="*/ 180 w 194"/>
                          <a:gd name="T5" fmla="*/ 63 h 63"/>
                          <a:gd name="T6" fmla="*/ 0 w 194"/>
                          <a:gd name="T7" fmla="*/ 9 h 63"/>
                          <a:gd name="T8" fmla="*/ 12 w 194"/>
                          <a:gd name="T9" fmla="*/ 0 h 6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4"/>
                          <a:gd name="T16" fmla="*/ 0 h 63"/>
                          <a:gd name="T17" fmla="*/ 194 w 194"/>
                          <a:gd name="T18" fmla="*/ 63 h 6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4" h="63">
                            <a:moveTo>
                              <a:pt x="12" y="0"/>
                            </a:moveTo>
                            <a:lnTo>
                              <a:pt x="194" y="53"/>
                            </a:lnTo>
                            <a:lnTo>
                              <a:pt x="180" y="63"/>
                            </a:lnTo>
                            <a:lnTo>
                              <a:pt x="0" y="9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167" name="Freeform 1080">
                        <a:extLst>
                          <a:ext uri="{FF2B5EF4-FFF2-40B4-BE49-F238E27FC236}">
                            <a16:creationId xmlns:a16="http://schemas.microsoft.com/office/drawing/2014/main" id="{AD580132-3A72-CF47-B834-B58CA201F7F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20" y="2834"/>
                        <a:ext cx="258" cy="102"/>
                      </a:xfrm>
                      <a:custGeom>
                        <a:avLst/>
                        <a:gdLst>
                          <a:gd name="T0" fmla="*/ 0 w 258"/>
                          <a:gd name="T1" fmla="*/ 46 h 102"/>
                          <a:gd name="T2" fmla="*/ 71 w 258"/>
                          <a:gd name="T3" fmla="*/ 0 h 102"/>
                          <a:gd name="T4" fmla="*/ 258 w 258"/>
                          <a:gd name="T5" fmla="*/ 52 h 102"/>
                          <a:gd name="T6" fmla="*/ 183 w 258"/>
                          <a:gd name="T7" fmla="*/ 102 h 102"/>
                          <a:gd name="T8" fmla="*/ 0 w 258"/>
                          <a:gd name="T9" fmla="*/ 46 h 102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58"/>
                          <a:gd name="T16" fmla="*/ 0 h 102"/>
                          <a:gd name="T17" fmla="*/ 258 w 258"/>
                          <a:gd name="T18" fmla="*/ 102 h 102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58" h="102">
                            <a:moveTo>
                              <a:pt x="0" y="46"/>
                            </a:moveTo>
                            <a:lnTo>
                              <a:pt x="71" y="0"/>
                            </a:lnTo>
                            <a:lnTo>
                              <a:pt x="258" y="52"/>
                            </a:lnTo>
                            <a:lnTo>
                              <a:pt x="183" y="102"/>
                            </a:lnTo>
                            <a:lnTo>
                              <a:pt x="0" y="46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168" name="Freeform 1081">
                        <a:extLst>
                          <a:ext uri="{FF2B5EF4-FFF2-40B4-BE49-F238E27FC236}">
                            <a16:creationId xmlns:a16="http://schemas.microsoft.com/office/drawing/2014/main" id="{E900C928-6E45-6449-A6C9-3DBE801B01A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11" y="2882"/>
                        <a:ext cx="194" cy="63"/>
                      </a:xfrm>
                      <a:custGeom>
                        <a:avLst/>
                        <a:gdLst>
                          <a:gd name="T0" fmla="*/ 12 w 194"/>
                          <a:gd name="T1" fmla="*/ 0 h 63"/>
                          <a:gd name="T2" fmla="*/ 194 w 194"/>
                          <a:gd name="T3" fmla="*/ 53 h 63"/>
                          <a:gd name="T4" fmla="*/ 180 w 194"/>
                          <a:gd name="T5" fmla="*/ 63 h 63"/>
                          <a:gd name="T6" fmla="*/ 0 w 194"/>
                          <a:gd name="T7" fmla="*/ 9 h 63"/>
                          <a:gd name="T8" fmla="*/ 12 w 194"/>
                          <a:gd name="T9" fmla="*/ 0 h 6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4"/>
                          <a:gd name="T16" fmla="*/ 0 h 63"/>
                          <a:gd name="T17" fmla="*/ 194 w 194"/>
                          <a:gd name="T18" fmla="*/ 63 h 6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4" h="63">
                            <a:moveTo>
                              <a:pt x="12" y="0"/>
                            </a:moveTo>
                            <a:lnTo>
                              <a:pt x="194" y="53"/>
                            </a:lnTo>
                            <a:lnTo>
                              <a:pt x="180" y="63"/>
                            </a:lnTo>
                            <a:lnTo>
                              <a:pt x="0" y="9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</p:grpSp>
                <p:sp>
                  <p:nvSpPr>
                    <p:cNvPr id="157" name="Freeform 1082">
                      <a:extLst>
                        <a:ext uri="{FF2B5EF4-FFF2-40B4-BE49-F238E27FC236}">
                          <a16:creationId xmlns:a16="http://schemas.microsoft.com/office/drawing/2014/main" id="{1ECD1A08-63F7-2B4E-84E4-3FA628039E8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77" y="3043"/>
                      <a:ext cx="614" cy="514"/>
                    </a:xfrm>
                    <a:custGeom>
                      <a:avLst/>
                      <a:gdLst>
                        <a:gd name="T0" fmla="*/ 1 w 990"/>
                        <a:gd name="T1" fmla="*/ 2 h 792"/>
                        <a:gd name="T2" fmla="*/ 1 w 990"/>
                        <a:gd name="T3" fmla="*/ 0 h 792"/>
                        <a:gd name="T4" fmla="*/ 1 w 990"/>
                        <a:gd name="T5" fmla="*/ 1 h 792"/>
                        <a:gd name="T6" fmla="*/ 0 w 990"/>
                        <a:gd name="T7" fmla="*/ 2 h 792"/>
                        <a:gd name="T8" fmla="*/ 1 w 990"/>
                        <a:gd name="T9" fmla="*/ 2 h 79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90"/>
                        <a:gd name="T16" fmla="*/ 0 h 792"/>
                        <a:gd name="T17" fmla="*/ 990 w 990"/>
                        <a:gd name="T18" fmla="*/ 792 h 79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90" h="792">
                          <a:moveTo>
                            <a:pt x="3" y="738"/>
                          </a:moveTo>
                          <a:lnTo>
                            <a:pt x="990" y="0"/>
                          </a:lnTo>
                          <a:lnTo>
                            <a:pt x="987" y="60"/>
                          </a:lnTo>
                          <a:lnTo>
                            <a:pt x="0" y="792"/>
                          </a:lnTo>
                          <a:lnTo>
                            <a:pt x="3" y="738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58" name="Freeform 1083">
                      <a:extLst>
                        <a:ext uri="{FF2B5EF4-FFF2-40B4-BE49-F238E27FC236}">
                          <a16:creationId xmlns:a16="http://schemas.microsoft.com/office/drawing/2014/main" id="{E0CE0778-AA7C-994B-8AC5-676F1A8254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0" y="3084"/>
                      <a:ext cx="1571" cy="469"/>
                    </a:xfrm>
                    <a:custGeom>
                      <a:avLst/>
                      <a:gdLst>
                        <a:gd name="T0" fmla="*/ 1 w 2532"/>
                        <a:gd name="T1" fmla="*/ 0 h 723"/>
                        <a:gd name="T2" fmla="*/ 1 w 2532"/>
                        <a:gd name="T3" fmla="*/ 0 h 723"/>
                        <a:gd name="T4" fmla="*/ 4 w 2532"/>
                        <a:gd name="T5" fmla="*/ 2 h 723"/>
                        <a:gd name="T6" fmla="*/ 4 w 2532"/>
                        <a:gd name="T7" fmla="*/ 2 h 723"/>
                        <a:gd name="T8" fmla="*/ 0 w 2532"/>
                        <a:gd name="T9" fmla="*/ 1 h 723"/>
                        <a:gd name="T10" fmla="*/ 1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59" name="Freeform 1084">
                      <a:extLst>
                        <a:ext uri="{FF2B5EF4-FFF2-40B4-BE49-F238E27FC236}">
                          <a16:creationId xmlns:a16="http://schemas.microsoft.com/office/drawing/2014/main" id="{D2A296F6-56E0-0141-8E63-F209F1106F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1" y="2998"/>
                      <a:ext cx="17" cy="95"/>
                    </a:xfrm>
                    <a:custGeom>
                      <a:avLst/>
                      <a:gdLst>
                        <a:gd name="T0" fmla="*/ 1 w 26"/>
                        <a:gd name="T1" fmla="*/ 1 h 147"/>
                        <a:gd name="T2" fmla="*/ 1 w 26"/>
                        <a:gd name="T3" fmla="*/ 1 h 147"/>
                        <a:gd name="T4" fmla="*/ 0 w 26"/>
                        <a:gd name="T5" fmla="*/ 1 h 147"/>
                        <a:gd name="T6" fmla="*/ 1 w 26"/>
                        <a:gd name="T7" fmla="*/ 0 h 147"/>
                        <a:gd name="T8" fmla="*/ 1 w 26"/>
                        <a:gd name="T9" fmla="*/ 1 h 14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"/>
                        <a:gd name="T16" fmla="*/ 0 h 147"/>
                        <a:gd name="T17" fmla="*/ 26 w 26"/>
                        <a:gd name="T18" fmla="*/ 147 h 14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" h="147">
                          <a:moveTo>
                            <a:pt x="26" y="10"/>
                          </a:moveTo>
                          <a:lnTo>
                            <a:pt x="23" y="147"/>
                          </a:lnTo>
                          <a:lnTo>
                            <a:pt x="0" y="144"/>
                          </a:lnTo>
                          <a:lnTo>
                            <a:pt x="3" y="0"/>
                          </a:lnTo>
                          <a:lnTo>
                            <a:pt x="26" y="1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60" name="Freeform 1085">
                      <a:extLst>
                        <a:ext uri="{FF2B5EF4-FFF2-40B4-BE49-F238E27FC236}">
                          <a16:creationId xmlns:a16="http://schemas.microsoft.com/office/drawing/2014/main" id="{06824F88-EE84-D347-A023-F053DA4B2B2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2" y="2611"/>
                      <a:ext cx="730" cy="393"/>
                    </a:xfrm>
                    <a:custGeom>
                      <a:avLst/>
                      <a:gdLst>
                        <a:gd name="T0" fmla="*/ 1 w 1176"/>
                        <a:gd name="T1" fmla="*/ 0 h 606"/>
                        <a:gd name="T2" fmla="*/ 0 w 1176"/>
                        <a:gd name="T3" fmla="*/ 1 h 606"/>
                        <a:gd name="T4" fmla="*/ 1 w 1176"/>
                        <a:gd name="T5" fmla="*/ 1 h 606"/>
                        <a:gd name="T6" fmla="*/ 1 w 1176"/>
                        <a:gd name="T7" fmla="*/ 1 h 606"/>
                        <a:gd name="T8" fmla="*/ 1 w 1176"/>
                        <a:gd name="T9" fmla="*/ 0 h 60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176"/>
                        <a:gd name="T16" fmla="*/ 0 h 606"/>
                        <a:gd name="T17" fmla="*/ 1176 w 1176"/>
                        <a:gd name="T18" fmla="*/ 606 h 60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176" h="606">
                          <a:moveTo>
                            <a:pt x="1170" y="0"/>
                          </a:moveTo>
                          <a:lnTo>
                            <a:pt x="0" y="597"/>
                          </a:lnTo>
                          <a:lnTo>
                            <a:pt x="30" y="606"/>
                          </a:lnTo>
                          <a:lnTo>
                            <a:pt x="1176" y="18"/>
                          </a:lnTo>
                          <a:lnTo>
                            <a:pt x="1170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61" name="Freeform 1086">
                      <a:extLst>
                        <a:ext uri="{FF2B5EF4-FFF2-40B4-BE49-F238E27FC236}">
                          <a16:creationId xmlns:a16="http://schemas.microsoft.com/office/drawing/2014/main" id="{36F4BB90-D696-0945-AC5D-7CBFD97A96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61" y="3018"/>
                      <a:ext cx="1490" cy="451"/>
                    </a:xfrm>
                    <a:custGeom>
                      <a:avLst/>
                      <a:gdLst>
                        <a:gd name="T0" fmla="*/ 1 w 2532"/>
                        <a:gd name="T1" fmla="*/ 0 h 723"/>
                        <a:gd name="T2" fmla="*/ 1 w 2532"/>
                        <a:gd name="T3" fmla="*/ 0 h 723"/>
                        <a:gd name="T4" fmla="*/ 1 w 2532"/>
                        <a:gd name="T5" fmla="*/ 1 h 723"/>
                        <a:gd name="T6" fmla="*/ 1 w 2532"/>
                        <a:gd name="T7" fmla="*/ 1 h 723"/>
                        <a:gd name="T8" fmla="*/ 0 w 2532"/>
                        <a:gd name="T9" fmla="*/ 1 h 723"/>
                        <a:gd name="T10" fmla="*/ 1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62" name="Freeform 1087">
                      <a:extLst>
                        <a:ext uri="{FF2B5EF4-FFF2-40B4-BE49-F238E27FC236}">
                          <a16:creationId xmlns:a16="http://schemas.microsoft.com/office/drawing/2014/main" id="{9FC45AEE-F94E-2C41-BB56-2055DE618B2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549" y="2986"/>
                      <a:ext cx="608" cy="467"/>
                    </a:xfrm>
                    <a:custGeom>
                      <a:avLst/>
                      <a:gdLst>
                        <a:gd name="T0" fmla="*/ 0 w 2532"/>
                        <a:gd name="T1" fmla="*/ 0 h 723"/>
                        <a:gd name="T2" fmla="*/ 0 w 2532"/>
                        <a:gd name="T3" fmla="*/ 0 h 723"/>
                        <a:gd name="T4" fmla="*/ 0 w 2532"/>
                        <a:gd name="T5" fmla="*/ 2 h 723"/>
                        <a:gd name="T6" fmla="*/ 0 w 2532"/>
                        <a:gd name="T7" fmla="*/ 2 h 723"/>
                        <a:gd name="T8" fmla="*/ 0 w 2532"/>
                        <a:gd name="T9" fmla="*/ 1 h 723"/>
                        <a:gd name="T10" fmla="*/ 0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487" name="Group 590">
                    <a:extLst>
                      <a:ext uri="{FF2B5EF4-FFF2-40B4-BE49-F238E27FC236}">
                        <a16:creationId xmlns:a16="http://schemas.microsoft.com/office/drawing/2014/main" id="{B2AAF0C3-BD73-634D-B492-B7CCF9735ED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7767607" y="5251740"/>
                    <a:ext cx="345630" cy="320302"/>
                    <a:chOff x="2839" y="3501"/>
                    <a:chExt cx="755" cy="803"/>
                  </a:xfrm>
                </p:grpSpPr>
                <p:pic>
                  <p:nvPicPr>
                    <p:cNvPr id="488" name="Picture 591" descr="desktop_computer_stylized_medium">
                      <a:extLst>
                        <a:ext uri="{FF2B5EF4-FFF2-40B4-BE49-F238E27FC236}">
                          <a16:creationId xmlns:a16="http://schemas.microsoft.com/office/drawing/2014/main" id="{1B000E5D-AA79-9741-93EF-69776E79DCF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39" y="3501"/>
                      <a:ext cx="755" cy="8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89" name="Freeform 592">
                      <a:extLst>
                        <a:ext uri="{FF2B5EF4-FFF2-40B4-BE49-F238E27FC236}">
                          <a16:creationId xmlns:a16="http://schemas.microsoft.com/office/drawing/2014/main" id="{E285DBFE-A1C0-DE49-94FA-3F8D49F9AA4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16" y="3578"/>
                      <a:ext cx="356" cy="368"/>
                    </a:xfrm>
                    <a:custGeom>
                      <a:avLst/>
                      <a:gdLst>
                        <a:gd name="T0" fmla="*/ 0 w 356"/>
                        <a:gd name="T1" fmla="*/ 0 h 368"/>
                        <a:gd name="T2" fmla="*/ 300 w 356"/>
                        <a:gd name="T3" fmla="*/ 14 h 368"/>
                        <a:gd name="T4" fmla="*/ 356 w 356"/>
                        <a:gd name="T5" fmla="*/ 294 h 368"/>
                        <a:gd name="T6" fmla="*/ 78 w 356"/>
                        <a:gd name="T7" fmla="*/ 368 h 368"/>
                        <a:gd name="T8" fmla="*/ 0 w 356"/>
                        <a:gd name="T9" fmla="*/ 0 h 3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6"/>
                        <a:gd name="T16" fmla="*/ 0 h 368"/>
                        <a:gd name="T17" fmla="*/ 356 w 356"/>
                        <a:gd name="T18" fmla="*/ 368 h 3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6" h="368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chemeClr val="bg1"/>
                        </a:gs>
                      </a:gsLst>
                      <a:lin ang="27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490" name="Group 590">
                    <a:extLst>
                      <a:ext uri="{FF2B5EF4-FFF2-40B4-BE49-F238E27FC236}">
                        <a16:creationId xmlns:a16="http://schemas.microsoft.com/office/drawing/2014/main" id="{A66A00B8-C906-204A-9EA8-BF8007089A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8147535" y="5475337"/>
                    <a:ext cx="345630" cy="320302"/>
                    <a:chOff x="2839" y="3501"/>
                    <a:chExt cx="755" cy="803"/>
                  </a:xfrm>
                </p:grpSpPr>
                <p:pic>
                  <p:nvPicPr>
                    <p:cNvPr id="491" name="Picture 591" descr="desktop_computer_stylized_medium">
                      <a:extLst>
                        <a:ext uri="{FF2B5EF4-FFF2-40B4-BE49-F238E27FC236}">
                          <a16:creationId xmlns:a16="http://schemas.microsoft.com/office/drawing/2014/main" id="{0D26BE9F-5A6F-194D-95F5-9A26085A8B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39" y="3501"/>
                      <a:ext cx="755" cy="8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92" name="Freeform 592">
                      <a:extLst>
                        <a:ext uri="{FF2B5EF4-FFF2-40B4-BE49-F238E27FC236}">
                          <a16:creationId xmlns:a16="http://schemas.microsoft.com/office/drawing/2014/main" id="{F940FA7C-0178-FC42-989D-133C7D3EF0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16" y="3578"/>
                      <a:ext cx="356" cy="368"/>
                    </a:xfrm>
                    <a:custGeom>
                      <a:avLst/>
                      <a:gdLst>
                        <a:gd name="T0" fmla="*/ 0 w 356"/>
                        <a:gd name="T1" fmla="*/ 0 h 368"/>
                        <a:gd name="T2" fmla="*/ 300 w 356"/>
                        <a:gd name="T3" fmla="*/ 14 h 368"/>
                        <a:gd name="T4" fmla="*/ 356 w 356"/>
                        <a:gd name="T5" fmla="*/ 294 h 368"/>
                        <a:gd name="T6" fmla="*/ 78 w 356"/>
                        <a:gd name="T7" fmla="*/ 368 h 368"/>
                        <a:gd name="T8" fmla="*/ 0 w 356"/>
                        <a:gd name="T9" fmla="*/ 0 h 3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6"/>
                        <a:gd name="T16" fmla="*/ 0 h 368"/>
                        <a:gd name="T17" fmla="*/ 356 w 356"/>
                        <a:gd name="T18" fmla="*/ 368 h 3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6" h="368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chemeClr val="bg1"/>
                        </a:gs>
                      </a:gsLst>
                      <a:lin ang="27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493" name="Group 590">
                    <a:extLst>
                      <a:ext uri="{FF2B5EF4-FFF2-40B4-BE49-F238E27FC236}">
                        <a16:creationId xmlns:a16="http://schemas.microsoft.com/office/drawing/2014/main" id="{AADF67FB-3BE7-EF42-B8A5-B005B506931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H="1">
                    <a:off x="8545760" y="5496810"/>
                    <a:ext cx="345630" cy="320302"/>
                    <a:chOff x="2839" y="3501"/>
                    <a:chExt cx="755" cy="803"/>
                  </a:xfrm>
                </p:grpSpPr>
                <p:pic>
                  <p:nvPicPr>
                    <p:cNvPr id="494" name="Picture 591" descr="desktop_computer_stylized_medium">
                      <a:extLst>
                        <a:ext uri="{FF2B5EF4-FFF2-40B4-BE49-F238E27FC236}">
                          <a16:creationId xmlns:a16="http://schemas.microsoft.com/office/drawing/2014/main" id="{0BBC0FBB-DA3F-874A-8EBE-B51C772E068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39" y="3501"/>
                      <a:ext cx="755" cy="8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95" name="Freeform 592">
                      <a:extLst>
                        <a:ext uri="{FF2B5EF4-FFF2-40B4-BE49-F238E27FC236}">
                          <a16:creationId xmlns:a16="http://schemas.microsoft.com/office/drawing/2014/main" id="{A9932DBD-03D1-3E48-AE83-712DE720FE4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916" y="3578"/>
                      <a:ext cx="356" cy="368"/>
                    </a:xfrm>
                    <a:custGeom>
                      <a:avLst/>
                      <a:gdLst>
                        <a:gd name="T0" fmla="*/ 0 w 356"/>
                        <a:gd name="T1" fmla="*/ 0 h 368"/>
                        <a:gd name="T2" fmla="*/ 300 w 356"/>
                        <a:gd name="T3" fmla="*/ 14 h 368"/>
                        <a:gd name="T4" fmla="*/ 356 w 356"/>
                        <a:gd name="T5" fmla="*/ 294 h 368"/>
                        <a:gd name="T6" fmla="*/ 78 w 356"/>
                        <a:gd name="T7" fmla="*/ 368 h 368"/>
                        <a:gd name="T8" fmla="*/ 0 w 356"/>
                        <a:gd name="T9" fmla="*/ 0 h 3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356"/>
                        <a:gd name="T16" fmla="*/ 0 h 368"/>
                        <a:gd name="T17" fmla="*/ 356 w 356"/>
                        <a:gd name="T18" fmla="*/ 368 h 3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356" h="368">
                          <a:moveTo>
                            <a:pt x="0" y="0"/>
                          </a:moveTo>
                          <a:lnTo>
                            <a:pt x="300" y="14"/>
                          </a:lnTo>
                          <a:lnTo>
                            <a:pt x="356" y="294"/>
                          </a:lnTo>
                          <a:lnTo>
                            <a:pt x="78" y="36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chemeClr val="bg1"/>
                        </a:gs>
                      </a:gsLst>
                      <a:lin ang="27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/>
                    <a:lstStyle/>
                    <a:p>
                      <a:endParaRPr lang="en-US" sz="1350"/>
                    </a:p>
                  </p:txBody>
                </p:sp>
              </p:grpSp>
              <p:grpSp>
                <p:nvGrpSpPr>
                  <p:cNvPr id="496" name="Group 1064">
                    <a:extLst>
                      <a:ext uri="{FF2B5EF4-FFF2-40B4-BE49-F238E27FC236}">
                        <a16:creationId xmlns:a16="http://schemas.microsoft.com/office/drawing/2014/main" id="{FC2552CF-9AC0-3243-8999-6808B911C76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528372" y="5765818"/>
                    <a:ext cx="319264" cy="253379"/>
                    <a:chOff x="877" y="1008"/>
                    <a:chExt cx="2747" cy="2591"/>
                  </a:xfrm>
                </p:grpSpPr>
                <p:pic>
                  <p:nvPicPr>
                    <p:cNvPr id="497" name="Picture 1065" descr="antenna_stylized">
                      <a:extLst>
                        <a:ext uri="{FF2B5EF4-FFF2-40B4-BE49-F238E27FC236}">
                          <a16:creationId xmlns:a16="http://schemas.microsoft.com/office/drawing/2014/main" id="{87938519-94DB-D545-A29A-7EDE5E412B2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77" y="1008"/>
                      <a:ext cx="2725" cy="14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98" name="Picture 1066" descr="laptop_keyboard">
                      <a:extLst>
                        <a:ext uri="{FF2B5EF4-FFF2-40B4-BE49-F238E27FC236}">
                          <a16:creationId xmlns:a16="http://schemas.microsoft.com/office/drawing/2014/main" id="{2D71707C-83CA-1C4B-8508-67E56E2ADD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09064" flipH="1">
                      <a:off x="1009" y="2586"/>
                      <a:ext cx="2245" cy="10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99" name="Freeform 1067">
                      <a:extLst>
                        <a:ext uri="{FF2B5EF4-FFF2-40B4-BE49-F238E27FC236}">
                          <a16:creationId xmlns:a16="http://schemas.microsoft.com/office/drawing/2014/main" id="{73F0FEB4-8393-CC4E-8318-ED16B301B6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3" y="1603"/>
                      <a:ext cx="1807" cy="1322"/>
                    </a:xfrm>
                    <a:custGeom>
                      <a:avLst/>
                      <a:gdLst>
                        <a:gd name="T0" fmla="*/ 1 w 2982"/>
                        <a:gd name="T1" fmla="*/ 0 h 2442"/>
                        <a:gd name="T2" fmla="*/ 0 w 2982"/>
                        <a:gd name="T3" fmla="*/ 1 h 2442"/>
                        <a:gd name="T4" fmla="*/ 2 w 2982"/>
                        <a:gd name="T5" fmla="*/ 1 h 2442"/>
                        <a:gd name="T6" fmla="*/ 2 w 2982"/>
                        <a:gd name="T7" fmla="*/ 1 h 2442"/>
                        <a:gd name="T8" fmla="*/ 1 w 2982"/>
                        <a:gd name="T9" fmla="*/ 0 h 244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982"/>
                        <a:gd name="T16" fmla="*/ 0 h 2442"/>
                        <a:gd name="T17" fmla="*/ 2982 w 2982"/>
                        <a:gd name="T18" fmla="*/ 2442 h 244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982" h="2442">
                          <a:moveTo>
                            <a:pt x="540" y="0"/>
                          </a:moveTo>
                          <a:lnTo>
                            <a:pt x="0" y="1734"/>
                          </a:lnTo>
                          <a:lnTo>
                            <a:pt x="2394" y="2442"/>
                          </a:lnTo>
                          <a:lnTo>
                            <a:pt x="2982" y="318"/>
                          </a:lnTo>
                          <a:lnTo>
                            <a:pt x="540" y="0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pic>
                  <p:nvPicPr>
                    <p:cNvPr id="500" name="Picture 1068" descr="screen">
                      <a:extLst>
                        <a:ext uri="{FF2B5EF4-FFF2-40B4-BE49-F238E27FC236}">
                          <a16:creationId xmlns:a16="http://schemas.microsoft.com/office/drawing/2014/main" id="{7FE7C88C-9EAD-8349-A46B-E909AEA657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42" y="1637"/>
                      <a:ext cx="1642" cy="12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501" name="Freeform 1069">
                      <a:extLst>
                        <a:ext uri="{FF2B5EF4-FFF2-40B4-BE49-F238E27FC236}">
                          <a16:creationId xmlns:a16="http://schemas.microsoft.com/office/drawing/2014/main" id="{0DBCF6AD-8352-3C40-B68E-0383519D20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82" y="1564"/>
                      <a:ext cx="1531" cy="246"/>
                    </a:xfrm>
                    <a:custGeom>
                      <a:avLst/>
                      <a:gdLst>
                        <a:gd name="T0" fmla="*/ 1 w 2528"/>
                        <a:gd name="T1" fmla="*/ 0 h 455"/>
                        <a:gd name="T2" fmla="*/ 2 w 2528"/>
                        <a:gd name="T3" fmla="*/ 1 h 455"/>
                        <a:gd name="T4" fmla="*/ 2 w 2528"/>
                        <a:gd name="T5" fmla="*/ 1 h 455"/>
                        <a:gd name="T6" fmla="*/ 0 w 2528"/>
                        <a:gd name="T7" fmla="*/ 1 h 455"/>
                        <a:gd name="T8" fmla="*/ 1 w 2528"/>
                        <a:gd name="T9" fmla="*/ 0 h 45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28"/>
                        <a:gd name="T16" fmla="*/ 0 h 455"/>
                        <a:gd name="T17" fmla="*/ 2528 w 2528"/>
                        <a:gd name="T18" fmla="*/ 455 h 45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28" h="455">
                          <a:moveTo>
                            <a:pt x="14" y="0"/>
                          </a:moveTo>
                          <a:lnTo>
                            <a:pt x="2528" y="341"/>
                          </a:lnTo>
                          <a:lnTo>
                            <a:pt x="2480" y="455"/>
                          </a:lnTo>
                          <a:lnTo>
                            <a:pt x="0" y="8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rgbClr val="EAEAEA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02" name="Freeform 1070">
                      <a:extLst>
                        <a:ext uri="{FF2B5EF4-FFF2-40B4-BE49-F238E27FC236}">
                          <a16:creationId xmlns:a16="http://schemas.microsoft.com/office/drawing/2014/main" id="{3C23673E-599F-5241-B844-C8F96A051D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7" y="1562"/>
                      <a:ext cx="425" cy="1024"/>
                    </a:xfrm>
                    <a:custGeom>
                      <a:avLst/>
                      <a:gdLst>
                        <a:gd name="T0" fmla="*/ 1 w 702"/>
                        <a:gd name="T1" fmla="*/ 0 h 1893"/>
                        <a:gd name="T2" fmla="*/ 0 w 702"/>
                        <a:gd name="T3" fmla="*/ 1 h 1893"/>
                        <a:gd name="T4" fmla="*/ 1 w 702"/>
                        <a:gd name="T5" fmla="*/ 1 h 1893"/>
                        <a:gd name="T6" fmla="*/ 1 w 702"/>
                        <a:gd name="T7" fmla="*/ 1 h 1893"/>
                        <a:gd name="T8" fmla="*/ 1 w 702"/>
                        <a:gd name="T9" fmla="*/ 0 h 189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02"/>
                        <a:gd name="T16" fmla="*/ 0 h 1893"/>
                        <a:gd name="T17" fmla="*/ 702 w 702"/>
                        <a:gd name="T18" fmla="*/ 1893 h 189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02" h="1893">
                          <a:moveTo>
                            <a:pt x="579" y="0"/>
                          </a:moveTo>
                          <a:lnTo>
                            <a:pt x="0" y="1869"/>
                          </a:lnTo>
                          <a:lnTo>
                            <a:pt x="114" y="1893"/>
                          </a:lnTo>
                          <a:lnTo>
                            <a:pt x="702" y="51"/>
                          </a:lnTo>
                          <a:lnTo>
                            <a:pt x="579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03" name="Freeform 1071">
                      <a:extLst>
                        <a:ext uri="{FF2B5EF4-FFF2-40B4-BE49-F238E27FC236}">
                          <a16:creationId xmlns:a16="http://schemas.microsoft.com/office/drawing/2014/main" id="{4D502A0C-8868-2C4E-B6B7-F46718640A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4" y="1745"/>
                      <a:ext cx="458" cy="1182"/>
                    </a:xfrm>
                    <a:custGeom>
                      <a:avLst/>
                      <a:gdLst>
                        <a:gd name="T0" fmla="*/ 1 w 756"/>
                        <a:gd name="T1" fmla="*/ 0 h 2184"/>
                        <a:gd name="T2" fmla="*/ 1 w 756"/>
                        <a:gd name="T3" fmla="*/ 1 h 2184"/>
                        <a:gd name="T4" fmla="*/ 0 w 756"/>
                        <a:gd name="T5" fmla="*/ 1 h 2184"/>
                        <a:gd name="T6" fmla="*/ 1 w 756"/>
                        <a:gd name="T7" fmla="*/ 1 h 2184"/>
                        <a:gd name="T8" fmla="*/ 1 w 756"/>
                        <a:gd name="T9" fmla="*/ 0 h 218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6"/>
                        <a:gd name="T16" fmla="*/ 0 h 2184"/>
                        <a:gd name="T17" fmla="*/ 756 w 756"/>
                        <a:gd name="T18" fmla="*/ 2184 h 218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6" h="2184">
                          <a:moveTo>
                            <a:pt x="756" y="0"/>
                          </a:moveTo>
                          <a:lnTo>
                            <a:pt x="138" y="2184"/>
                          </a:lnTo>
                          <a:lnTo>
                            <a:pt x="0" y="2148"/>
                          </a:lnTo>
                          <a:lnTo>
                            <a:pt x="606" y="78"/>
                          </a:lnTo>
                          <a:lnTo>
                            <a:pt x="756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04" name="Freeform 1072">
                      <a:extLst>
                        <a:ext uri="{FF2B5EF4-FFF2-40B4-BE49-F238E27FC236}">
                          <a16:creationId xmlns:a16="http://schemas.microsoft.com/office/drawing/2014/main" id="{154DEECF-C451-B140-A650-9DB9DCC417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2" y="2534"/>
                      <a:ext cx="1680" cy="399"/>
                    </a:xfrm>
                    <a:custGeom>
                      <a:avLst/>
                      <a:gdLst>
                        <a:gd name="T0" fmla="*/ 1 w 2773"/>
                        <a:gd name="T1" fmla="*/ 0 h 738"/>
                        <a:gd name="T2" fmla="*/ 0 w 2773"/>
                        <a:gd name="T3" fmla="*/ 1 h 738"/>
                        <a:gd name="T4" fmla="*/ 2 w 2773"/>
                        <a:gd name="T5" fmla="*/ 1 h 738"/>
                        <a:gd name="T6" fmla="*/ 2 w 2773"/>
                        <a:gd name="T7" fmla="*/ 1 h 738"/>
                        <a:gd name="T8" fmla="*/ 1 w 2773"/>
                        <a:gd name="T9" fmla="*/ 0 h 73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773"/>
                        <a:gd name="T16" fmla="*/ 0 h 738"/>
                        <a:gd name="T17" fmla="*/ 2773 w 2773"/>
                        <a:gd name="T18" fmla="*/ 738 h 73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773" h="738">
                          <a:moveTo>
                            <a:pt x="33" y="0"/>
                          </a:moveTo>
                          <a:lnTo>
                            <a:pt x="0" y="99"/>
                          </a:lnTo>
                          <a:lnTo>
                            <a:pt x="2436" y="738"/>
                          </a:lnTo>
                          <a:cubicBezTo>
                            <a:pt x="2499" y="501"/>
                            <a:pt x="2773" y="727"/>
                            <a:pt x="2373" y="603"/>
                          </a:cubicBez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CC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05" name="Freeform 1073">
                      <a:extLst>
                        <a:ext uri="{FF2B5EF4-FFF2-40B4-BE49-F238E27FC236}">
                          <a16:creationId xmlns:a16="http://schemas.microsoft.com/office/drawing/2014/main" id="{61C09639-BDA6-1848-86B4-033F9F9979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95" y="1755"/>
                      <a:ext cx="429" cy="1187"/>
                    </a:xfrm>
                    <a:custGeom>
                      <a:avLst/>
                      <a:gdLst>
                        <a:gd name="T0" fmla="*/ 2 w 637"/>
                        <a:gd name="T1" fmla="*/ 0 h 1659"/>
                        <a:gd name="T2" fmla="*/ 2 w 637"/>
                        <a:gd name="T3" fmla="*/ 0 h 1659"/>
                        <a:gd name="T4" fmla="*/ 1 w 637"/>
                        <a:gd name="T5" fmla="*/ 15 h 1659"/>
                        <a:gd name="T6" fmla="*/ 0 w 637"/>
                        <a:gd name="T7" fmla="*/ 15 h 1659"/>
                        <a:gd name="T8" fmla="*/ 2 w 637"/>
                        <a:gd name="T9" fmla="*/ 0 h 165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37"/>
                        <a:gd name="T16" fmla="*/ 0 h 1659"/>
                        <a:gd name="T17" fmla="*/ 637 w 637"/>
                        <a:gd name="T18" fmla="*/ 1659 h 165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37" h="1659">
                          <a:moveTo>
                            <a:pt x="615" y="0"/>
                          </a:moveTo>
                          <a:lnTo>
                            <a:pt x="637" y="0"/>
                          </a:lnTo>
                          <a:lnTo>
                            <a:pt x="68" y="1659"/>
                          </a:lnTo>
                          <a:lnTo>
                            <a:pt x="0" y="1647"/>
                          </a:lnTo>
                          <a:lnTo>
                            <a:pt x="615" y="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06" name="Freeform 1074">
                      <a:extLst>
                        <a:ext uri="{FF2B5EF4-FFF2-40B4-BE49-F238E27FC236}">
                          <a16:creationId xmlns:a16="http://schemas.microsoft.com/office/drawing/2014/main" id="{BBF9A35C-4B4A-604C-BCA3-20BC6C3D2D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34" y="2587"/>
                      <a:ext cx="1494" cy="394"/>
                    </a:xfrm>
                    <a:custGeom>
                      <a:avLst/>
                      <a:gdLst>
                        <a:gd name="T0" fmla="*/ 0 w 2216"/>
                        <a:gd name="T1" fmla="*/ 0 h 550"/>
                        <a:gd name="T2" fmla="*/ 1 w 2216"/>
                        <a:gd name="T3" fmla="*/ 1 h 550"/>
                        <a:gd name="T4" fmla="*/ 9 w 2216"/>
                        <a:gd name="T5" fmla="*/ 5 h 550"/>
                        <a:gd name="T6" fmla="*/ 9 w 2216"/>
                        <a:gd name="T7" fmla="*/ 4 h 550"/>
                        <a:gd name="T8" fmla="*/ 0 w 2216"/>
                        <a:gd name="T9" fmla="*/ 0 h 55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216"/>
                        <a:gd name="T16" fmla="*/ 0 h 550"/>
                        <a:gd name="T17" fmla="*/ 2216 w 2216"/>
                        <a:gd name="T18" fmla="*/ 550 h 55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216" h="550">
                          <a:moveTo>
                            <a:pt x="0" y="0"/>
                          </a:moveTo>
                          <a:lnTo>
                            <a:pt x="9" y="57"/>
                          </a:lnTo>
                          <a:lnTo>
                            <a:pt x="2164" y="550"/>
                          </a:lnTo>
                          <a:lnTo>
                            <a:pt x="2216" y="49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0099"/>
                        </a:gs>
                        <a:gs pos="100000">
                          <a:srgbClr val="80808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grpSp>
                  <p:nvGrpSpPr>
                    <p:cNvPr id="507" name="Group 1075">
                      <a:extLst>
                        <a:ext uri="{FF2B5EF4-FFF2-40B4-BE49-F238E27FC236}">
                          <a16:creationId xmlns:a16="http://schemas.microsoft.com/office/drawing/2014/main" id="{C228B10E-0BB1-8D40-9DB1-545E285C760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9" y="3008"/>
                      <a:ext cx="507" cy="234"/>
                      <a:chOff x="1740" y="2642"/>
                      <a:chExt cx="752" cy="327"/>
                    </a:xfrm>
                  </p:grpSpPr>
                  <p:sp>
                    <p:nvSpPr>
                      <p:cNvPr id="514" name="Freeform 1076">
                        <a:extLst>
                          <a:ext uri="{FF2B5EF4-FFF2-40B4-BE49-F238E27FC236}">
                            <a16:creationId xmlns:a16="http://schemas.microsoft.com/office/drawing/2014/main" id="{DBE93115-3362-AE4D-A30A-337520C7391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40" y="2642"/>
                        <a:ext cx="752" cy="327"/>
                      </a:xfrm>
                      <a:custGeom>
                        <a:avLst/>
                        <a:gdLst>
                          <a:gd name="T0" fmla="*/ 293 w 752"/>
                          <a:gd name="T1" fmla="*/ 0 h 327"/>
                          <a:gd name="T2" fmla="*/ 752 w 752"/>
                          <a:gd name="T3" fmla="*/ 124 h 327"/>
                          <a:gd name="T4" fmla="*/ 470 w 752"/>
                          <a:gd name="T5" fmla="*/ 327 h 327"/>
                          <a:gd name="T6" fmla="*/ 0 w 752"/>
                          <a:gd name="T7" fmla="*/ 183 h 327"/>
                          <a:gd name="T8" fmla="*/ 293 w 752"/>
                          <a:gd name="T9" fmla="*/ 0 h 32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752"/>
                          <a:gd name="T16" fmla="*/ 0 h 327"/>
                          <a:gd name="T17" fmla="*/ 752 w 752"/>
                          <a:gd name="T18" fmla="*/ 327 h 327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752" h="327">
                            <a:moveTo>
                              <a:pt x="293" y="0"/>
                            </a:moveTo>
                            <a:lnTo>
                              <a:pt x="752" y="124"/>
                            </a:lnTo>
                            <a:lnTo>
                              <a:pt x="470" y="327"/>
                            </a:lnTo>
                            <a:lnTo>
                              <a:pt x="0" y="183"/>
                            </a:lnTo>
                            <a:lnTo>
                              <a:pt x="293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515" name="Freeform 1077">
                        <a:extLst>
                          <a:ext uri="{FF2B5EF4-FFF2-40B4-BE49-F238E27FC236}">
                            <a16:creationId xmlns:a16="http://schemas.microsoft.com/office/drawing/2014/main" id="{E980EACA-94CF-194A-AC7A-1415DBB4CAF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54" y="2649"/>
                        <a:ext cx="726" cy="311"/>
                      </a:xfrm>
                      <a:custGeom>
                        <a:avLst/>
                        <a:gdLst>
                          <a:gd name="T0" fmla="*/ 282 w 726"/>
                          <a:gd name="T1" fmla="*/ 0 h 311"/>
                          <a:gd name="T2" fmla="*/ 726 w 726"/>
                          <a:gd name="T3" fmla="*/ 119 h 311"/>
                          <a:gd name="T4" fmla="*/ 457 w 726"/>
                          <a:gd name="T5" fmla="*/ 311 h 311"/>
                          <a:gd name="T6" fmla="*/ 0 w 726"/>
                          <a:gd name="T7" fmla="*/ 173 h 311"/>
                          <a:gd name="T8" fmla="*/ 282 w 726"/>
                          <a:gd name="T9" fmla="*/ 0 h 311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726"/>
                          <a:gd name="T16" fmla="*/ 0 h 311"/>
                          <a:gd name="T17" fmla="*/ 726 w 726"/>
                          <a:gd name="T18" fmla="*/ 311 h 311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726" h="311">
                            <a:moveTo>
                              <a:pt x="282" y="0"/>
                            </a:moveTo>
                            <a:lnTo>
                              <a:pt x="726" y="119"/>
                            </a:lnTo>
                            <a:lnTo>
                              <a:pt x="457" y="311"/>
                            </a:lnTo>
                            <a:lnTo>
                              <a:pt x="0" y="173"/>
                            </a:lnTo>
                            <a:lnTo>
                              <a:pt x="282" y="0"/>
                            </a:lnTo>
                            <a:close/>
                          </a:path>
                        </a:pathLst>
                      </a:custGeom>
                      <a:gradFill rotWithShape="1">
                        <a:gsLst>
                          <a:gs pos="0">
                            <a:srgbClr val="4D4D4D"/>
                          </a:gs>
                          <a:gs pos="100000">
                            <a:srgbClr val="DDDDDD"/>
                          </a:gs>
                        </a:gsLst>
                        <a:lin ang="189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516" name="Freeform 1078">
                        <a:extLst>
                          <a:ext uri="{FF2B5EF4-FFF2-40B4-BE49-F238E27FC236}">
                            <a16:creationId xmlns:a16="http://schemas.microsoft.com/office/drawing/2014/main" id="{67C8CECC-A4D3-D543-A1C2-92A3DDD6045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08" y="2770"/>
                        <a:ext cx="258" cy="100"/>
                      </a:xfrm>
                      <a:custGeom>
                        <a:avLst/>
                        <a:gdLst>
                          <a:gd name="T0" fmla="*/ 0 w 258"/>
                          <a:gd name="T1" fmla="*/ 44 h 100"/>
                          <a:gd name="T2" fmla="*/ 75 w 258"/>
                          <a:gd name="T3" fmla="*/ 0 h 100"/>
                          <a:gd name="T4" fmla="*/ 258 w 258"/>
                          <a:gd name="T5" fmla="*/ 50 h 100"/>
                          <a:gd name="T6" fmla="*/ 183 w 258"/>
                          <a:gd name="T7" fmla="*/ 100 h 100"/>
                          <a:gd name="T8" fmla="*/ 0 w 258"/>
                          <a:gd name="T9" fmla="*/ 44 h 10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58"/>
                          <a:gd name="T16" fmla="*/ 0 h 100"/>
                          <a:gd name="T17" fmla="*/ 258 w 258"/>
                          <a:gd name="T18" fmla="*/ 100 h 100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58" h="100">
                            <a:moveTo>
                              <a:pt x="0" y="44"/>
                            </a:moveTo>
                            <a:lnTo>
                              <a:pt x="75" y="0"/>
                            </a:lnTo>
                            <a:lnTo>
                              <a:pt x="258" y="50"/>
                            </a:lnTo>
                            <a:lnTo>
                              <a:pt x="183" y="100"/>
                            </a:lnTo>
                            <a:lnTo>
                              <a:pt x="0" y="44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517" name="Freeform 1079">
                        <a:extLst>
                          <a:ext uri="{FF2B5EF4-FFF2-40B4-BE49-F238E27FC236}">
                            <a16:creationId xmlns:a16="http://schemas.microsoft.com/office/drawing/2014/main" id="{DF7F90DA-E9FF-E64E-979A-F2C4CF6F27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99" y="2816"/>
                        <a:ext cx="194" cy="63"/>
                      </a:xfrm>
                      <a:custGeom>
                        <a:avLst/>
                        <a:gdLst>
                          <a:gd name="T0" fmla="*/ 12 w 194"/>
                          <a:gd name="T1" fmla="*/ 0 h 63"/>
                          <a:gd name="T2" fmla="*/ 194 w 194"/>
                          <a:gd name="T3" fmla="*/ 53 h 63"/>
                          <a:gd name="T4" fmla="*/ 180 w 194"/>
                          <a:gd name="T5" fmla="*/ 63 h 63"/>
                          <a:gd name="T6" fmla="*/ 0 w 194"/>
                          <a:gd name="T7" fmla="*/ 9 h 63"/>
                          <a:gd name="T8" fmla="*/ 12 w 194"/>
                          <a:gd name="T9" fmla="*/ 0 h 6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4"/>
                          <a:gd name="T16" fmla="*/ 0 h 63"/>
                          <a:gd name="T17" fmla="*/ 194 w 194"/>
                          <a:gd name="T18" fmla="*/ 63 h 6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4" h="63">
                            <a:moveTo>
                              <a:pt x="12" y="0"/>
                            </a:moveTo>
                            <a:lnTo>
                              <a:pt x="194" y="53"/>
                            </a:lnTo>
                            <a:lnTo>
                              <a:pt x="180" y="63"/>
                            </a:lnTo>
                            <a:lnTo>
                              <a:pt x="0" y="9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518" name="Freeform 1080">
                        <a:extLst>
                          <a:ext uri="{FF2B5EF4-FFF2-40B4-BE49-F238E27FC236}">
                            <a16:creationId xmlns:a16="http://schemas.microsoft.com/office/drawing/2014/main" id="{1FB7CFF5-5312-6B45-B1C9-1E8019D9AB7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20" y="2834"/>
                        <a:ext cx="258" cy="102"/>
                      </a:xfrm>
                      <a:custGeom>
                        <a:avLst/>
                        <a:gdLst>
                          <a:gd name="T0" fmla="*/ 0 w 258"/>
                          <a:gd name="T1" fmla="*/ 46 h 102"/>
                          <a:gd name="T2" fmla="*/ 71 w 258"/>
                          <a:gd name="T3" fmla="*/ 0 h 102"/>
                          <a:gd name="T4" fmla="*/ 258 w 258"/>
                          <a:gd name="T5" fmla="*/ 52 h 102"/>
                          <a:gd name="T6" fmla="*/ 183 w 258"/>
                          <a:gd name="T7" fmla="*/ 102 h 102"/>
                          <a:gd name="T8" fmla="*/ 0 w 258"/>
                          <a:gd name="T9" fmla="*/ 46 h 102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58"/>
                          <a:gd name="T16" fmla="*/ 0 h 102"/>
                          <a:gd name="T17" fmla="*/ 258 w 258"/>
                          <a:gd name="T18" fmla="*/ 102 h 102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58" h="102">
                            <a:moveTo>
                              <a:pt x="0" y="46"/>
                            </a:moveTo>
                            <a:lnTo>
                              <a:pt x="71" y="0"/>
                            </a:lnTo>
                            <a:lnTo>
                              <a:pt x="258" y="52"/>
                            </a:lnTo>
                            <a:lnTo>
                              <a:pt x="183" y="102"/>
                            </a:lnTo>
                            <a:lnTo>
                              <a:pt x="0" y="46"/>
                            </a:ln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519" name="Freeform 1081">
                        <a:extLst>
                          <a:ext uri="{FF2B5EF4-FFF2-40B4-BE49-F238E27FC236}">
                            <a16:creationId xmlns:a16="http://schemas.microsoft.com/office/drawing/2014/main" id="{F6743163-40E8-634F-BDA5-FD850E9C93C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11" y="2882"/>
                        <a:ext cx="194" cy="63"/>
                      </a:xfrm>
                      <a:custGeom>
                        <a:avLst/>
                        <a:gdLst>
                          <a:gd name="T0" fmla="*/ 12 w 194"/>
                          <a:gd name="T1" fmla="*/ 0 h 63"/>
                          <a:gd name="T2" fmla="*/ 194 w 194"/>
                          <a:gd name="T3" fmla="*/ 53 h 63"/>
                          <a:gd name="T4" fmla="*/ 180 w 194"/>
                          <a:gd name="T5" fmla="*/ 63 h 63"/>
                          <a:gd name="T6" fmla="*/ 0 w 194"/>
                          <a:gd name="T7" fmla="*/ 9 h 63"/>
                          <a:gd name="T8" fmla="*/ 12 w 194"/>
                          <a:gd name="T9" fmla="*/ 0 h 6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94"/>
                          <a:gd name="T16" fmla="*/ 0 h 63"/>
                          <a:gd name="T17" fmla="*/ 194 w 194"/>
                          <a:gd name="T18" fmla="*/ 63 h 6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94" h="63">
                            <a:moveTo>
                              <a:pt x="12" y="0"/>
                            </a:moveTo>
                            <a:lnTo>
                              <a:pt x="194" y="53"/>
                            </a:lnTo>
                            <a:lnTo>
                              <a:pt x="180" y="63"/>
                            </a:lnTo>
                            <a:lnTo>
                              <a:pt x="0" y="9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rgbClr val="0000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en-US" sz="1350"/>
                      </a:p>
                    </p:txBody>
                  </p:sp>
                </p:grpSp>
                <p:sp>
                  <p:nvSpPr>
                    <p:cNvPr id="508" name="Freeform 1082">
                      <a:extLst>
                        <a:ext uri="{FF2B5EF4-FFF2-40B4-BE49-F238E27FC236}">
                          <a16:creationId xmlns:a16="http://schemas.microsoft.com/office/drawing/2014/main" id="{5C688E93-8024-AF4A-9FAE-F872353A70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577" y="3043"/>
                      <a:ext cx="614" cy="514"/>
                    </a:xfrm>
                    <a:custGeom>
                      <a:avLst/>
                      <a:gdLst>
                        <a:gd name="T0" fmla="*/ 1 w 990"/>
                        <a:gd name="T1" fmla="*/ 2 h 792"/>
                        <a:gd name="T2" fmla="*/ 1 w 990"/>
                        <a:gd name="T3" fmla="*/ 0 h 792"/>
                        <a:gd name="T4" fmla="*/ 1 w 990"/>
                        <a:gd name="T5" fmla="*/ 1 h 792"/>
                        <a:gd name="T6" fmla="*/ 0 w 990"/>
                        <a:gd name="T7" fmla="*/ 2 h 792"/>
                        <a:gd name="T8" fmla="*/ 1 w 990"/>
                        <a:gd name="T9" fmla="*/ 2 h 79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90"/>
                        <a:gd name="T16" fmla="*/ 0 h 792"/>
                        <a:gd name="T17" fmla="*/ 990 w 990"/>
                        <a:gd name="T18" fmla="*/ 792 h 79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90" h="792">
                          <a:moveTo>
                            <a:pt x="3" y="738"/>
                          </a:moveTo>
                          <a:lnTo>
                            <a:pt x="990" y="0"/>
                          </a:lnTo>
                          <a:lnTo>
                            <a:pt x="987" y="60"/>
                          </a:lnTo>
                          <a:lnTo>
                            <a:pt x="0" y="792"/>
                          </a:lnTo>
                          <a:lnTo>
                            <a:pt x="3" y="738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09" name="Freeform 1083">
                      <a:extLst>
                        <a:ext uri="{FF2B5EF4-FFF2-40B4-BE49-F238E27FC236}">
                          <a16:creationId xmlns:a16="http://schemas.microsoft.com/office/drawing/2014/main" id="{E2D8B864-6DD1-D042-9409-8862ACC1AAD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0" y="3084"/>
                      <a:ext cx="1571" cy="469"/>
                    </a:xfrm>
                    <a:custGeom>
                      <a:avLst/>
                      <a:gdLst>
                        <a:gd name="T0" fmla="*/ 1 w 2532"/>
                        <a:gd name="T1" fmla="*/ 0 h 723"/>
                        <a:gd name="T2" fmla="*/ 1 w 2532"/>
                        <a:gd name="T3" fmla="*/ 0 h 723"/>
                        <a:gd name="T4" fmla="*/ 4 w 2532"/>
                        <a:gd name="T5" fmla="*/ 2 h 723"/>
                        <a:gd name="T6" fmla="*/ 4 w 2532"/>
                        <a:gd name="T7" fmla="*/ 2 h 723"/>
                        <a:gd name="T8" fmla="*/ 0 w 2532"/>
                        <a:gd name="T9" fmla="*/ 1 h 723"/>
                        <a:gd name="T10" fmla="*/ 1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10" name="Freeform 1084">
                      <a:extLst>
                        <a:ext uri="{FF2B5EF4-FFF2-40B4-BE49-F238E27FC236}">
                          <a16:creationId xmlns:a16="http://schemas.microsoft.com/office/drawing/2014/main" id="{CC7A3F9E-B0BC-2945-B124-91C53102EAF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1" y="2998"/>
                      <a:ext cx="17" cy="95"/>
                    </a:xfrm>
                    <a:custGeom>
                      <a:avLst/>
                      <a:gdLst>
                        <a:gd name="T0" fmla="*/ 1 w 26"/>
                        <a:gd name="T1" fmla="*/ 1 h 147"/>
                        <a:gd name="T2" fmla="*/ 1 w 26"/>
                        <a:gd name="T3" fmla="*/ 1 h 147"/>
                        <a:gd name="T4" fmla="*/ 0 w 26"/>
                        <a:gd name="T5" fmla="*/ 1 h 147"/>
                        <a:gd name="T6" fmla="*/ 1 w 26"/>
                        <a:gd name="T7" fmla="*/ 0 h 147"/>
                        <a:gd name="T8" fmla="*/ 1 w 26"/>
                        <a:gd name="T9" fmla="*/ 1 h 14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"/>
                        <a:gd name="T16" fmla="*/ 0 h 147"/>
                        <a:gd name="T17" fmla="*/ 26 w 26"/>
                        <a:gd name="T18" fmla="*/ 147 h 14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" h="147">
                          <a:moveTo>
                            <a:pt x="26" y="10"/>
                          </a:moveTo>
                          <a:lnTo>
                            <a:pt x="23" y="147"/>
                          </a:lnTo>
                          <a:lnTo>
                            <a:pt x="0" y="144"/>
                          </a:lnTo>
                          <a:lnTo>
                            <a:pt x="3" y="0"/>
                          </a:lnTo>
                          <a:lnTo>
                            <a:pt x="26" y="1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11" name="Freeform 1085">
                      <a:extLst>
                        <a:ext uri="{FF2B5EF4-FFF2-40B4-BE49-F238E27FC236}">
                          <a16:creationId xmlns:a16="http://schemas.microsoft.com/office/drawing/2014/main" id="{B8E20EA9-88B9-0A42-A470-7AF9E881056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2" y="2611"/>
                      <a:ext cx="730" cy="393"/>
                    </a:xfrm>
                    <a:custGeom>
                      <a:avLst/>
                      <a:gdLst>
                        <a:gd name="T0" fmla="*/ 1 w 1176"/>
                        <a:gd name="T1" fmla="*/ 0 h 606"/>
                        <a:gd name="T2" fmla="*/ 0 w 1176"/>
                        <a:gd name="T3" fmla="*/ 1 h 606"/>
                        <a:gd name="T4" fmla="*/ 1 w 1176"/>
                        <a:gd name="T5" fmla="*/ 1 h 606"/>
                        <a:gd name="T6" fmla="*/ 1 w 1176"/>
                        <a:gd name="T7" fmla="*/ 1 h 606"/>
                        <a:gd name="T8" fmla="*/ 1 w 1176"/>
                        <a:gd name="T9" fmla="*/ 0 h 60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176"/>
                        <a:gd name="T16" fmla="*/ 0 h 606"/>
                        <a:gd name="T17" fmla="*/ 1176 w 1176"/>
                        <a:gd name="T18" fmla="*/ 606 h 60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176" h="606">
                          <a:moveTo>
                            <a:pt x="1170" y="0"/>
                          </a:moveTo>
                          <a:lnTo>
                            <a:pt x="0" y="597"/>
                          </a:lnTo>
                          <a:lnTo>
                            <a:pt x="30" y="606"/>
                          </a:lnTo>
                          <a:lnTo>
                            <a:pt x="1176" y="18"/>
                          </a:lnTo>
                          <a:lnTo>
                            <a:pt x="1170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12" name="Freeform 1086">
                      <a:extLst>
                        <a:ext uri="{FF2B5EF4-FFF2-40B4-BE49-F238E27FC236}">
                          <a16:creationId xmlns:a16="http://schemas.microsoft.com/office/drawing/2014/main" id="{A9D04135-B045-A743-95D7-CA5EF36EE7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61" y="3018"/>
                      <a:ext cx="1490" cy="451"/>
                    </a:xfrm>
                    <a:custGeom>
                      <a:avLst/>
                      <a:gdLst>
                        <a:gd name="T0" fmla="*/ 1 w 2532"/>
                        <a:gd name="T1" fmla="*/ 0 h 723"/>
                        <a:gd name="T2" fmla="*/ 1 w 2532"/>
                        <a:gd name="T3" fmla="*/ 0 h 723"/>
                        <a:gd name="T4" fmla="*/ 1 w 2532"/>
                        <a:gd name="T5" fmla="*/ 1 h 723"/>
                        <a:gd name="T6" fmla="*/ 1 w 2532"/>
                        <a:gd name="T7" fmla="*/ 1 h 723"/>
                        <a:gd name="T8" fmla="*/ 0 w 2532"/>
                        <a:gd name="T9" fmla="*/ 1 h 723"/>
                        <a:gd name="T10" fmla="*/ 1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13" name="Freeform 1087">
                      <a:extLst>
                        <a:ext uri="{FF2B5EF4-FFF2-40B4-BE49-F238E27FC236}">
                          <a16:creationId xmlns:a16="http://schemas.microsoft.com/office/drawing/2014/main" id="{C0583F57-71B7-B142-BC2A-15444A0CF4E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549" y="2986"/>
                      <a:ext cx="608" cy="467"/>
                    </a:xfrm>
                    <a:custGeom>
                      <a:avLst/>
                      <a:gdLst>
                        <a:gd name="T0" fmla="*/ 0 w 2532"/>
                        <a:gd name="T1" fmla="*/ 0 h 723"/>
                        <a:gd name="T2" fmla="*/ 0 w 2532"/>
                        <a:gd name="T3" fmla="*/ 0 h 723"/>
                        <a:gd name="T4" fmla="*/ 0 w 2532"/>
                        <a:gd name="T5" fmla="*/ 2 h 723"/>
                        <a:gd name="T6" fmla="*/ 0 w 2532"/>
                        <a:gd name="T7" fmla="*/ 2 h 723"/>
                        <a:gd name="T8" fmla="*/ 0 w 2532"/>
                        <a:gd name="T9" fmla="*/ 1 h 723"/>
                        <a:gd name="T10" fmla="*/ 0 w 2532"/>
                        <a:gd name="T11" fmla="*/ 0 h 723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32"/>
                        <a:gd name="T19" fmla="*/ 0 h 723"/>
                        <a:gd name="T20" fmla="*/ 2532 w 2532"/>
                        <a:gd name="T21" fmla="*/ 723 h 723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32" h="723">
                          <a:moveTo>
                            <a:pt x="6" y="0"/>
                          </a:moveTo>
                          <a:cubicBezTo>
                            <a:pt x="16" y="0"/>
                            <a:pt x="26" y="0"/>
                            <a:pt x="36" y="0"/>
                          </a:cubicBezTo>
                          <a:lnTo>
                            <a:pt x="2532" y="678"/>
                          </a:lnTo>
                          <a:lnTo>
                            <a:pt x="2529" y="723"/>
                          </a:lnTo>
                          <a:lnTo>
                            <a:pt x="0" y="2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72" name="Group 983">
                  <a:extLst>
                    <a:ext uri="{FF2B5EF4-FFF2-40B4-BE49-F238E27FC236}">
                      <a16:creationId xmlns:a16="http://schemas.microsoft.com/office/drawing/2014/main" id="{105B6396-94AE-3641-98AD-7B23024BF3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011503" y="5607068"/>
                  <a:ext cx="171450" cy="348944"/>
                  <a:chOff x="4140" y="429"/>
                  <a:chExt cx="1425" cy="2396"/>
                </a:xfrm>
              </p:grpSpPr>
              <p:sp>
                <p:nvSpPr>
                  <p:cNvPr id="175" name="Freeform 984">
                    <a:extLst>
                      <a:ext uri="{FF2B5EF4-FFF2-40B4-BE49-F238E27FC236}">
                        <a16:creationId xmlns:a16="http://schemas.microsoft.com/office/drawing/2014/main" id="{69921432-2526-D74B-B1B3-EF4990D573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6" name="Rectangle 985">
                    <a:extLst>
                      <a:ext uri="{FF2B5EF4-FFF2-40B4-BE49-F238E27FC236}">
                        <a16:creationId xmlns:a16="http://schemas.microsoft.com/office/drawing/2014/main" id="{372674DE-08A1-7340-A835-CB738EF1A6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7" name="Freeform 986">
                    <a:extLst>
                      <a:ext uri="{FF2B5EF4-FFF2-40B4-BE49-F238E27FC236}">
                        <a16:creationId xmlns:a16="http://schemas.microsoft.com/office/drawing/2014/main" id="{210AB56E-8E3A-464C-BA90-E5EE13DE14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8" name="Freeform 987">
                    <a:extLst>
                      <a:ext uri="{FF2B5EF4-FFF2-40B4-BE49-F238E27FC236}">
                        <a16:creationId xmlns:a16="http://schemas.microsoft.com/office/drawing/2014/main" id="{4B6304D8-37E4-9743-9663-D2140A3373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9" name="Rectangle 988">
                    <a:extLst>
                      <a:ext uri="{FF2B5EF4-FFF2-40B4-BE49-F238E27FC236}">
                        <a16:creationId xmlns:a16="http://schemas.microsoft.com/office/drawing/2014/main" id="{01DA0D94-4858-4748-835A-0A295C76DA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80" name="Group 989">
                    <a:extLst>
                      <a:ext uri="{FF2B5EF4-FFF2-40B4-BE49-F238E27FC236}">
                        <a16:creationId xmlns:a16="http://schemas.microsoft.com/office/drawing/2014/main" id="{653C7E87-1F7F-B94B-970F-8043BE6AD4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205" name="AutoShape 990">
                      <a:extLst>
                        <a:ext uri="{FF2B5EF4-FFF2-40B4-BE49-F238E27FC236}">
                          <a16:creationId xmlns:a16="http://schemas.microsoft.com/office/drawing/2014/main" id="{9E8BF054-B12E-C746-9DCC-FFC0FBE117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6" name="AutoShape 991">
                      <a:extLst>
                        <a:ext uri="{FF2B5EF4-FFF2-40B4-BE49-F238E27FC236}">
                          <a16:creationId xmlns:a16="http://schemas.microsoft.com/office/drawing/2014/main" id="{60A26098-3AC3-5F48-AF12-0376133BA2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81" name="Rectangle 992">
                    <a:extLst>
                      <a:ext uri="{FF2B5EF4-FFF2-40B4-BE49-F238E27FC236}">
                        <a16:creationId xmlns:a16="http://schemas.microsoft.com/office/drawing/2014/main" id="{AB0AE9A0-AEC6-B542-BAA1-AD6A9E2574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82" name="Group 993">
                    <a:extLst>
                      <a:ext uri="{FF2B5EF4-FFF2-40B4-BE49-F238E27FC236}">
                        <a16:creationId xmlns:a16="http://schemas.microsoft.com/office/drawing/2014/main" id="{2E23BBDE-93A3-014A-8AD9-509F2B13331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203" name="AutoShape 994">
                      <a:extLst>
                        <a:ext uri="{FF2B5EF4-FFF2-40B4-BE49-F238E27FC236}">
                          <a16:creationId xmlns:a16="http://schemas.microsoft.com/office/drawing/2014/main" id="{CF10A6D2-6E36-BA46-8AB3-2A153E9ECE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4" name="AutoShape 995">
                      <a:extLst>
                        <a:ext uri="{FF2B5EF4-FFF2-40B4-BE49-F238E27FC236}">
                          <a16:creationId xmlns:a16="http://schemas.microsoft.com/office/drawing/2014/main" id="{964D14B2-2639-5A46-B2D5-48A8B0C3199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83" name="Rectangle 996">
                    <a:extLst>
                      <a:ext uri="{FF2B5EF4-FFF2-40B4-BE49-F238E27FC236}">
                        <a16:creationId xmlns:a16="http://schemas.microsoft.com/office/drawing/2014/main" id="{426E7337-36DD-B64A-88F7-00D5A742F9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Rectangle 997">
                    <a:extLst>
                      <a:ext uri="{FF2B5EF4-FFF2-40B4-BE49-F238E27FC236}">
                        <a16:creationId xmlns:a16="http://schemas.microsoft.com/office/drawing/2014/main" id="{BE4D7353-7D2D-9F42-8A6A-65BAA6259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grpSp>
                <p:nvGrpSpPr>
                  <p:cNvPr id="185" name="Group 998">
                    <a:extLst>
                      <a:ext uri="{FF2B5EF4-FFF2-40B4-BE49-F238E27FC236}">
                        <a16:creationId xmlns:a16="http://schemas.microsoft.com/office/drawing/2014/main" id="{10644FFB-BF70-614B-94F5-58CB99D12E0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201" name="AutoShape 999">
                      <a:extLst>
                        <a:ext uri="{FF2B5EF4-FFF2-40B4-BE49-F238E27FC236}">
                          <a16:creationId xmlns:a16="http://schemas.microsoft.com/office/drawing/2014/main" id="{2EEDFBCE-8402-0442-A96B-A6412C51C6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2" name="AutoShape 1000">
                      <a:extLst>
                        <a:ext uri="{FF2B5EF4-FFF2-40B4-BE49-F238E27FC236}">
                          <a16:creationId xmlns:a16="http://schemas.microsoft.com/office/drawing/2014/main" id="{5BBF678C-8365-374C-8592-2F40109183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86" name="Freeform 1001">
                    <a:extLst>
                      <a:ext uri="{FF2B5EF4-FFF2-40B4-BE49-F238E27FC236}">
                        <a16:creationId xmlns:a16="http://schemas.microsoft.com/office/drawing/2014/main" id="{43320BBC-6D3F-CE4C-AE57-EE45F3319F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187" name="Group 1002">
                    <a:extLst>
                      <a:ext uri="{FF2B5EF4-FFF2-40B4-BE49-F238E27FC236}">
                        <a16:creationId xmlns:a16="http://schemas.microsoft.com/office/drawing/2014/main" id="{4ED748C4-471F-B74E-9328-2437DB94B8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199" name="AutoShape 1003">
                      <a:extLst>
                        <a:ext uri="{FF2B5EF4-FFF2-40B4-BE49-F238E27FC236}">
                          <a16:creationId xmlns:a16="http://schemas.microsoft.com/office/drawing/2014/main" id="{DE163CA4-FABE-9B4C-973B-7160FB0CA8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0" name="AutoShape 1004">
                      <a:extLst>
                        <a:ext uri="{FF2B5EF4-FFF2-40B4-BE49-F238E27FC236}">
                          <a16:creationId xmlns:a16="http://schemas.microsoft.com/office/drawing/2014/main" id="{D50A283A-2FFB-A24F-A406-2910EEA8C43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>
                        <a:latin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88" name="Rectangle 1005">
                    <a:extLst>
                      <a:ext uri="{FF2B5EF4-FFF2-40B4-BE49-F238E27FC236}">
                        <a16:creationId xmlns:a16="http://schemas.microsoft.com/office/drawing/2014/main" id="{42659E43-E287-8942-BD23-94141CB4BE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9" name="Freeform 1006">
                    <a:extLst>
                      <a:ext uri="{FF2B5EF4-FFF2-40B4-BE49-F238E27FC236}">
                        <a16:creationId xmlns:a16="http://schemas.microsoft.com/office/drawing/2014/main" id="{48DEF8E3-26E3-0E48-88EA-BAB435AE51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0" name="Freeform 1007">
                    <a:extLst>
                      <a:ext uri="{FF2B5EF4-FFF2-40B4-BE49-F238E27FC236}">
                        <a16:creationId xmlns:a16="http://schemas.microsoft.com/office/drawing/2014/main" id="{7869EB64-11F6-624E-9B28-6986DD9D07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1" name="Oval 1008">
                    <a:extLst>
                      <a:ext uri="{FF2B5EF4-FFF2-40B4-BE49-F238E27FC236}">
                        <a16:creationId xmlns:a16="http://schemas.microsoft.com/office/drawing/2014/main" id="{322E0F0C-40A1-7E43-B9BC-A271C6411E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2" name="Freeform 1009">
                    <a:extLst>
                      <a:ext uri="{FF2B5EF4-FFF2-40B4-BE49-F238E27FC236}">
                        <a16:creationId xmlns:a16="http://schemas.microsoft.com/office/drawing/2014/main" id="{2C34A91D-8DF1-DE40-8F88-B7AB2BE630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3" name="AutoShape 1010">
                    <a:extLst>
                      <a:ext uri="{FF2B5EF4-FFF2-40B4-BE49-F238E27FC236}">
                        <a16:creationId xmlns:a16="http://schemas.microsoft.com/office/drawing/2014/main" id="{C10585A3-5046-F44C-A720-1B5360D1A1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4" name="AutoShape 1011">
                    <a:extLst>
                      <a:ext uri="{FF2B5EF4-FFF2-40B4-BE49-F238E27FC236}">
                        <a16:creationId xmlns:a16="http://schemas.microsoft.com/office/drawing/2014/main" id="{0F1CC371-A8A5-1146-9D54-06BA5783B2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5" name="Oval 1012">
                    <a:extLst>
                      <a:ext uri="{FF2B5EF4-FFF2-40B4-BE49-F238E27FC236}">
                        <a16:creationId xmlns:a16="http://schemas.microsoft.com/office/drawing/2014/main" id="{165ACFDB-EB0A-EF4A-A53B-E952BF38B2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6" name="Oval 1013">
                    <a:extLst>
                      <a:ext uri="{FF2B5EF4-FFF2-40B4-BE49-F238E27FC236}">
                        <a16:creationId xmlns:a16="http://schemas.microsoft.com/office/drawing/2014/main" id="{8E1C86F1-E8A5-AB43-9FBE-05329F11F8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350">
                      <a:solidFill>
                        <a:srgbClr val="FF0000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7" name="Oval 1014">
                    <a:extLst>
                      <a:ext uri="{FF2B5EF4-FFF2-40B4-BE49-F238E27FC236}">
                        <a16:creationId xmlns:a16="http://schemas.microsoft.com/office/drawing/2014/main" id="{0C189499-8A09-3E4B-B216-1DBC5D3CDC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8" name="Rectangle 1015">
                    <a:extLst>
                      <a:ext uri="{FF2B5EF4-FFF2-40B4-BE49-F238E27FC236}">
                        <a16:creationId xmlns:a16="http://schemas.microsoft.com/office/drawing/2014/main" id="{F801E0C5-03DC-4947-89BB-24F841D73C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11D2D3D5-CF37-8945-8D0A-CBA0214240EA}"/>
                </a:ext>
              </a:extLst>
            </p:cNvPr>
            <p:cNvGrpSpPr/>
            <p:nvPr/>
          </p:nvGrpSpPr>
          <p:grpSpPr>
            <a:xfrm>
              <a:off x="5710412" y="2438223"/>
              <a:ext cx="2655296" cy="2800300"/>
              <a:chOff x="7619038" y="2102861"/>
              <a:chExt cx="3540395" cy="3733733"/>
            </a:xfrm>
          </p:grpSpPr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3016" y="2695257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5854" y="2304274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</p:grpSp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038" y="3856797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" name="Picture 780" descr="access_point_stylized_small">
                <a:extLst>
                  <a:ext uri="{FF2B5EF4-FFF2-40B4-BE49-F238E27FC236}">
                    <a16:creationId xmlns:a16="http://schemas.microsoft.com/office/drawing/2014/main" id="{AC22920E-0555-BA45-9B6A-B76172153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5766" y="5519130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DE035BC7-2762-3044-BE80-C91EC827E65C}"/>
                  </a:ext>
                </a:extLst>
              </p:cNvPr>
              <p:cNvGrpSpPr/>
              <p:nvPr/>
            </p:nvGrpSpPr>
            <p:grpSpPr>
              <a:xfrm>
                <a:off x="9788714" y="4984881"/>
                <a:ext cx="393760" cy="218578"/>
                <a:chOff x="7493876" y="2774731"/>
                <a:chExt cx="1481958" cy="894622"/>
              </a:xfrm>
            </p:grpSpPr>
            <p:sp>
              <p:nvSpPr>
                <p:cNvPr id="472" name="Freeform 471">
                  <a:extLst>
                    <a:ext uri="{FF2B5EF4-FFF2-40B4-BE49-F238E27FC236}">
                      <a16:creationId xmlns:a16="http://schemas.microsoft.com/office/drawing/2014/main" id="{BEE06200-7AF9-4A43-9447-2349DCBFF94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3340A80C-5091-6D49-89E5-375F02E9486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B2821126-95C5-B044-AEBC-BA333FAF6B2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75" name="Freeform 474">
                    <a:extLst>
                      <a:ext uri="{FF2B5EF4-FFF2-40B4-BE49-F238E27FC236}">
                        <a16:creationId xmlns:a16="http://schemas.microsoft.com/office/drawing/2014/main" id="{B76A81D4-5DC8-C241-B209-B819BC6D74F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6" name="Freeform 475">
                    <a:extLst>
                      <a:ext uri="{FF2B5EF4-FFF2-40B4-BE49-F238E27FC236}">
                        <a16:creationId xmlns:a16="http://schemas.microsoft.com/office/drawing/2014/main" id="{6F6ED06A-086C-754C-BE82-59E2830CF0D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7" name="Freeform 476">
                    <a:extLst>
                      <a:ext uri="{FF2B5EF4-FFF2-40B4-BE49-F238E27FC236}">
                        <a16:creationId xmlns:a16="http://schemas.microsoft.com/office/drawing/2014/main" id="{A32340AB-4CC3-5442-987B-A47EF2040F1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8" name="Freeform 477">
                    <a:extLst>
                      <a:ext uri="{FF2B5EF4-FFF2-40B4-BE49-F238E27FC236}">
                        <a16:creationId xmlns:a16="http://schemas.microsoft.com/office/drawing/2014/main" id="{AC0AB71B-FD2B-9C4A-AE22-B586FC33568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60B6F784-668B-5D4B-A622-66CCE6350B84}"/>
                  </a:ext>
                </a:extLst>
              </p:cNvPr>
              <p:cNvGrpSpPr/>
              <p:nvPr/>
            </p:nvGrpSpPr>
            <p:grpSpPr>
              <a:xfrm>
                <a:off x="9854521" y="5333935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275B9F34-60F1-4A43-AAD4-D58802DAAC8F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2" name="Freeform 521">
                  <a:extLst>
                    <a:ext uri="{FF2B5EF4-FFF2-40B4-BE49-F238E27FC236}">
                      <a16:creationId xmlns:a16="http://schemas.microsoft.com/office/drawing/2014/main" id="{778A1510-2C69-F848-B6B3-6C73FF163690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85BFF772-B3A6-F548-BDE0-8AEB95F33FBE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24" name="Freeform 523">
                    <a:extLst>
                      <a:ext uri="{FF2B5EF4-FFF2-40B4-BE49-F238E27FC236}">
                        <a16:creationId xmlns:a16="http://schemas.microsoft.com/office/drawing/2014/main" id="{B37A32DB-8119-5447-A58C-87AD1FDF0EB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5" name="Freeform 524">
                    <a:extLst>
                      <a:ext uri="{FF2B5EF4-FFF2-40B4-BE49-F238E27FC236}">
                        <a16:creationId xmlns:a16="http://schemas.microsoft.com/office/drawing/2014/main" id="{58EF4D92-6D83-864D-92A9-A12640536887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6" name="Freeform 525">
                    <a:extLst>
                      <a:ext uri="{FF2B5EF4-FFF2-40B4-BE49-F238E27FC236}">
                        <a16:creationId xmlns:a16="http://schemas.microsoft.com/office/drawing/2014/main" id="{79E03014-7882-0546-B7FE-50715AB53593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7" name="Freeform 526">
                    <a:extLst>
                      <a:ext uri="{FF2B5EF4-FFF2-40B4-BE49-F238E27FC236}">
                        <a16:creationId xmlns:a16="http://schemas.microsoft.com/office/drawing/2014/main" id="{530508B2-B7B9-B347-8151-5F7967C6BED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11A03BFE-097D-3B42-AA2B-11FFEA70FF5B}"/>
                  </a:ext>
                </a:extLst>
              </p:cNvPr>
              <p:cNvGrpSpPr/>
              <p:nvPr/>
            </p:nvGrpSpPr>
            <p:grpSpPr>
              <a:xfrm>
                <a:off x="8681775" y="4962318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89B10910-D4AF-3246-860A-25F1D908938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F9BAB47F-DDD3-BE44-9A9E-FC2F670519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753018A5-48AB-6D40-BB99-E6281192F8D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3" name="Freeform 482">
                    <a:extLst>
                      <a:ext uri="{FF2B5EF4-FFF2-40B4-BE49-F238E27FC236}">
                        <a16:creationId xmlns:a16="http://schemas.microsoft.com/office/drawing/2014/main" id="{BD7DB5A0-40AC-504F-93F8-89A5617E2AE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84" name="Freeform 483">
                    <a:extLst>
                      <a:ext uri="{FF2B5EF4-FFF2-40B4-BE49-F238E27FC236}">
                        <a16:creationId xmlns:a16="http://schemas.microsoft.com/office/drawing/2014/main" id="{DBEBB83D-40BF-8849-BAAA-59AB22EA085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85" name="Freeform 484">
                    <a:extLst>
                      <a:ext uri="{FF2B5EF4-FFF2-40B4-BE49-F238E27FC236}">
                        <a16:creationId xmlns:a16="http://schemas.microsoft.com/office/drawing/2014/main" id="{18930CC0-2525-0C49-9555-463122A4FBB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86" name="Freeform 485">
                    <a:extLst>
                      <a:ext uri="{FF2B5EF4-FFF2-40B4-BE49-F238E27FC236}">
                        <a16:creationId xmlns:a16="http://schemas.microsoft.com/office/drawing/2014/main" id="{0C651989-7B8A-F043-A1B6-F47D8764FCE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E45D3AB-47E3-364E-81D6-324D69CE101C}"/>
                  </a:ext>
                </a:extLst>
              </p:cNvPr>
              <p:cNvGrpSpPr/>
              <p:nvPr/>
            </p:nvGrpSpPr>
            <p:grpSpPr>
              <a:xfrm>
                <a:off x="8316676" y="5189331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72425686-3D93-0646-A923-6ADF75485CD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1" name="Freeform 530">
                  <a:extLst>
                    <a:ext uri="{FF2B5EF4-FFF2-40B4-BE49-F238E27FC236}">
                      <a16:creationId xmlns:a16="http://schemas.microsoft.com/office/drawing/2014/main" id="{6ADFF160-CF04-7049-A6D4-1C789FDD39AE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532" name="Group 531">
                  <a:extLst>
                    <a:ext uri="{FF2B5EF4-FFF2-40B4-BE49-F238E27FC236}">
                      <a16:creationId xmlns:a16="http://schemas.microsoft.com/office/drawing/2014/main" id="{AFDD9D33-8D17-F840-A9A5-3807DD3BA314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33" name="Freeform 532">
                    <a:extLst>
                      <a:ext uri="{FF2B5EF4-FFF2-40B4-BE49-F238E27FC236}">
                        <a16:creationId xmlns:a16="http://schemas.microsoft.com/office/drawing/2014/main" id="{3AF3452D-972F-6944-8123-ECA4288786D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34" name="Freeform 533">
                    <a:extLst>
                      <a:ext uri="{FF2B5EF4-FFF2-40B4-BE49-F238E27FC236}">
                        <a16:creationId xmlns:a16="http://schemas.microsoft.com/office/drawing/2014/main" id="{BA43E42C-CD9B-1744-BEEC-9E664114AC8E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35" name="Freeform 534">
                    <a:extLst>
                      <a:ext uri="{FF2B5EF4-FFF2-40B4-BE49-F238E27FC236}">
                        <a16:creationId xmlns:a16="http://schemas.microsoft.com/office/drawing/2014/main" id="{42EF7BB0-4257-F646-805E-AFBA92B62F9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36" name="Freeform 535">
                    <a:extLst>
                      <a:ext uri="{FF2B5EF4-FFF2-40B4-BE49-F238E27FC236}">
                        <a16:creationId xmlns:a16="http://schemas.microsoft.com/office/drawing/2014/main" id="{95AEC175-56C0-C14B-9DC5-693400B124A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44983" y="2807207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F0DE4078-0801-A244-9A82-F7502B8B24A0}"/>
                  </a:ext>
                </a:extLst>
              </p:cNvPr>
              <p:cNvGrpSpPr/>
              <p:nvPr/>
            </p:nvGrpSpPr>
            <p:grpSpPr>
              <a:xfrm>
                <a:off x="8055226" y="3960892"/>
                <a:ext cx="354986" cy="175668"/>
                <a:chOff x="7493876" y="2774731"/>
                <a:chExt cx="1481958" cy="894622"/>
              </a:xfrm>
            </p:grpSpPr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EA784F43-D793-4342-92F3-EBC3632212A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75841943-4184-5D4E-AAD4-8FEAC9D7330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23FBC748-DCBA-AA41-A6F7-895374D50CD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9" name="Freeform 418">
                    <a:extLst>
                      <a:ext uri="{FF2B5EF4-FFF2-40B4-BE49-F238E27FC236}">
                        <a16:creationId xmlns:a16="http://schemas.microsoft.com/office/drawing/2014/main" id="{96DA1F2B-2063-8C40-BF46-086C20D317A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20" name="Freeform 419">
                    <a:extLst>
                      <a:ext uri="{FF2B5EF4-FFF2-40B4-BE49-F238E27FC236}">
                        <a16:creationId xmlns:a16="http://schemas.microsoft.com/office/drawing/2014/main" id="{8A1EF987-02EE-DA4D-8224-02537D5034D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21" name="Freeform 420">
                    <a:extLst>
                      <a:ext uri="{FF2B5EF4-FFF2-40B4-BE49-F238E27FC236}">
                        <a16:creationId xmlns:a16="http://schemas.microsoft.com/office/drawing/2014/main" id="{1FC5854A-AF8F-6841-92AD-B18DDAF1E99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22" name="Freeform 421">
                    <a:extLst>
                      <a:ext uri="{FF2B5EF4-FFF2-40B4-BE49-F238E27FC236}">
                        <a16:creationId xmlns:a16="http://schemas.microsoft.com/office/drawing/2014/main" id="{A510FA68-BEB6-B54A-A1D4-984168F8571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9241" y="3596263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615" name="Group 614">
                <a:extLst>
                  <a:ext uri="{FF2B5EF4-FFF2-40B4-BE49-F238E27FC236}">
                    <a16:creationId xmlns:a16="http://schemas.microsoft.com/office/drawing/2014/main" id="{E166183D-5423-4E4A-AD63-A361EDE184C0}"/>
                  </a:ext>
                </a:extLst>
              </p:cNvPr>
              <p:cNvGrpSpPr/>
              <p:nvPr/>
            </p:nvGrpSpPr>
            <p:grpSpPr>
              <a:xfrm>
                <a:off x="10415765" y="3491036"/>
                <a:ext cx="353678" cy="198344"/>
                <a:chOff x="7493876" y="2774731"/>
                <a:chExt cx="1481958" cy="894622"/>
              </a:xfrm>
            </p:grpSpPr>
            <p:sp>
              <p:nvSpPr>
                <p:cNvPr id="616" name="Freeform 615">
                  <a:extLst>
                    <a:ext uri="{FF2B5EF4-FFF2-40B4-BE49-F238E27FC236}">
                      <a16:creationId xmlns:a16="http://schemas.microsoft.com/office/drawing/2014/main" id="{8470D159-2329-7F46-9191-000B96A32C7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617" name="Oval 616">
                  <a:extLst>
                    <a:ext uri="{FF2B5EF4-FFF2-40B4-BE49-F238E27FC236}">
                      <a16:creationId xmlns:a16="http://schemas.microsoft.com/office/drawing/2014/main" id="{825BDAE5-F4DB-9148-9BC8-0F6F2D1E653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618" name="Group 617">
                  <a:extLst>
                    <a:ext uri="{FF2B5EF4-FFF2-40B4-BE49-F238E27FC236}">
                      <a16:creationId xmlns:a16="http://schemas.microsoft.com/office/drawing/2014/main" id="{237F0420-A845-064A-97A2-458F63D673C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9" name="Freeform 618">
                    <a:extLst>
                      <a:ext uri="{FF2B5EF4-FFF2-40B4-BE49-F238E27FC236}">
                        <a16:creationId xmlns:a16="http://schemas.microsoft.com/office/drawing/2014/main" id="{D11109B9-8A56-A945-BA04-5A564B10300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20" name="Freeform 619">
                    <a:extLst>
                      <a:ext uri="{FF2B5EF4-FFF2-40B4-BE49-F238E27FC236}">
                        <a16:creationId xmlns:a16="http://schemas.microsoft.com/office/drawing/2014/main" id="{170AB2AC-06DB-034E-A5C4-0C8F62E3BE4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21" name="Freeform 620">
                    <a:extLst>
                      <a:ext uri="{FF2B5EF4-FFF2-40B4-BE49-F238E27FC236}">
                        <a16:creationId xmlns:a16="http://schemas.microsoft.com/office/drawing/2014/main" id="{E41AEAC2-F85C-4A4E-B0B9-D5C02217D60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22" name="Freeform 621">
                    <a:extLst>
                      <a:ext uri="{FF2B5EF4-FFF2-40B4-BE49-F238E27FC236}">
                        <a16:creationId xmlns:a16="http://schemas.microsoft.com/office/drawing/2014/main" id="{7955A7EE-741F-9740-8344-A2BC817675A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C471E59B-7A0B-AE4F-95D6-F76514D2D55A}"/>
                  </a:ext>
                </a:extLst>
              </p:cNvPr>
              <p:cNvGrpSpPr/>
              <p:nvPr/>
            </p:nvGrpSpPr>
            <p:grpSpPr>
              <a:xfrm>
                <a:off x="9953880" y="2197190"/>
                <a:ext cx="353678" cy="198344"/>
                <a:chOff x="7493876" y="2774731"/>
                <a:chExt cx="1481958" cy="894622"/>
              </a:xfrm>
            </p:grpSpPr>
            <p:sp>
              <p:nvSpPr>
                <p:cNvPr id="578" name="Freeform 577">
                  <a:extLst>
                    <a:ext uri="{FF2B5EF4-FFF2-40B4-BE49-F238E27FC236}">
                      <a16:creationId xmlns:a16="http://schemas.microsoft.com/office/drawing/2014/main" id="{8CD016E7-5480-8E4E-94F7-201A1C6046D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593A573C-B6D6-684E-BA73-8F7F7FA8D57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580" name="Group 579">
                  <a:extLst>
                    <a:ext uri="{FF2B5EF4-FFF2-40B4-BE49-F238E27FC236}">
                      <a16:creationId xmlns:a16="http://schemas.microsoft.com/office/drawing/2014/main" id="{2C09AC60-D16C-A948-B25E-01CF60EAAD7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81" name="Freeform 580">
                    <a:extLst>
                      <a:ext uri="{FF2B5EF4-FFF2-40B4-BE49-F238E27FC236}">
                        <a16:creationId xmlns:a16="http://schemas.microsoft.com/office/drawing/2014/main" id="{D9A85682-B6A6-2344-B24D-66A792630B3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82" name="Freeform 581">
                    <a:extLst>
                      <a:ext uri="{FF2B5EF4-FFF2-40B4-BE49-F238E27FC236}">
                        <a16:creationId xmlns:a16="http://schemas.microsoft.com/office/drawing/2014/main" id="{52EBCF47-0621-B64C-B884-20683D14D92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83" name="Freeform 582">
                    <a:extLst>
                      <a:ext uri="{FF2B5EF4-FFF2-40B4-BE49-F238E27FC236}">
                        <a16:creationId xmlns:a16="http://schemas.microsoft.com/office/drawing/2014/main" id="{83AAD1CC-D818-A245-9CF9-C4877A62A5D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84" name="Freeform 583">
                    <a:extLst>
                      <a:ext uri="{FF2B5EF4-FFF2-40B4-BE49-F238E27FC236}">
                        <a16:creationId xmlns:a16="http://schemas.microsoft.com/office/drawing/2014/main" id="{51F55DD1-3A8F-0242-A470-690BE99AC68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7BF36121-B4F6-2447-9F5B-F29B627F3B2A}"/>
                  </a:ext>
                </a:extLst>
              </p:cNvPr>
              <p:cNvGrpSpPr/>
              <p:nvPr/>
            </p:nvGrpSpPr>
            <p:grpSpPr>
              <a:xfrm>
                <a:off x="10532370" y="2608265"/>
                <a:ext cx="353678" cy="198344"/>
                <a:chOff x="7493876" y="2774731"/>
                <a:chExt cx="1481958" cy="894622"/>
              </a:xfrm>
            </p:grpSpPr>
            <p:sp>
              <p:nvSpPr>
                <p:cNvPr id="594" name="Freeform 593">
                  <a:extLst>
                    <a:ext uri="{FF2B5EF4-FFF2-40B4-BE49-F238E27FC236}">
                      <a16:creationId xmlns:a16="http://schemas.microsoft.com/office/drawing/2014/main" id="{D13949CD-BE6A-5744-98EE-61BE5EE60D4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F3651F16-DD17-4D47-9A8D-8EFA601CA85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596" name="Group 595">
                  <a:extLst>
                    <a:ext uri="{FF2B5EF4-FFF2-40B4-BE49-F238E27FC236}">
                      <a16:creationId xmlns:a16="http://schemas.microsoft.com/office/drawing/2014/main" id="{10CA9012-91B2-A449-8A2E-65BA6061B48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97" name="Freeform 596">
                    <a:extLst>
                      <a:ext uri="{FF2B5EF4-FFF2-40B4-BE49-F238E27FC236}">
                        <a16:creationId xmlns:a16="http://schemas.microsoft.com/office/drawing/2014/main" id="{964BBEA0-D220-6747-850B-459388ABF255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98" name="Freeform 597">
                    <a:extLst>
                      <a:ext uri="{FF2B5EF4-FFF2-40B4-BE49-F238E27FC236}">
                        <a16:creationId xmlns:a16="http://schemas.microsoft.com/office/drawing/2014/main" id="{ADEC5ED7-ED4C-584D-AB78-AA02A93E946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99" name="Freeform 598">
                    <a:extLst>
                      <a:ext uri="{FF2B5EF4-FFF2-40B4-BE49-F238E27FC236}">
                        <a16:creationId xmlns:a16="http://schemas.microsoft.com/office/drawing/2014/main" id="{F45598BF-44BC-354D-9020-97A874C585B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00" name="Freeform 599">
                    <a:extLst>
                      <a:ext uri="{FF2B5EF4-FFF2-40B4-BE49-F238E27FC236}">
                        <a16:creationId xmlns:a16="http://schemas.microsoft.com/office/drawing/2014/main" id="{3A2BDF5D-2CA0-2145-8059-D8F121D4D32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187A607B-CA61-BE46-8032-8E34596E7689}"/>
                  </a:ext>
                </a:extLst>
              </p:cNvPr>
              <p:cNvGrpSpPr/>
              <p:nvPr/>
            </p:nvGrpSpPr>
            <p:grpSpPr>
              <a:xfrm>
                <a:off x="10648981" y="2102861"/>
                <a:ext cx="353678" cy="198344"/>
                <a:chOff x="7493876" y="2774731"/>
                <a:chExt cx="1481958" cy="894622"/>
              </a:xfrm>
            </p:grpSpPr>
            <p:sp>
              <p:nvSpPr>
                <p:cNvPr id="602" name="Freeform 601">
                  <a:extLst>
                    <a:ext uri="{FF2B5EF4-FFF2-40B4-BE49-F238E27FC236}">
                      <a16:creationId xmlns:a16="http://schemas.microsoft.com/office/drawing/2014/main" id="{EB8C3753-6F83-F64B-9439-656B124AA3B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F476EE06-2893-8D4D-AF54-92697A0FE8A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5DED3EC9-29B0-8D48-BC37-13731DFE683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05" name="Freeform 604">
                    <a:extLst>
                      <a:ext uri="{FF2B5EF4-FFF2-40B4-BE49-F238E27FC236}">
                        <a16:creationId xmlns:a16="http://schemas.microsoft.com/office/drawing/2014/main" id="{D08D678C-613A-3543-B832-EE51616C693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06" name="Freeform 605">
                    <a:extLst>
                      <a:ext uri="{FF2B5EF4-FFF2-40B4-BE49-F238E27FC236}">
                        <a16:creationId xmlns:a16="http://schemas.microsoft.com/office/drawing/2014/main" id="{9EB7819C-4684-3347-AA14-421D743ECB9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07" name="Freeform 606">
                    <a:extLst>
                      <a:ext uri="{FF2B5EF4-FFF2-40B4-BE49-F238E27FC236}">
                        <a16:creationId xmlns:a16="http://schemas.microsoft.com/office/drawing/2014/main" id="{F23E654E-4CEA-E346-A508-15310ABC704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08" name="Freeform 607">
                    <a:extLst>
                      <a:ext uri="{FF2B5EF4-FFF2-40B4-BE49-F238E27FC236}">
                        <a16:creationId xmlns:a16="http://schemas.microsoft.com/office/drawing/2014/main" id="{EF443A10-9F41-BB4D-8E65-E94AEE09BDA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7CCD8656-0FD3-B844-BC6C-33CE0577598D}"/>
                  </a:ext>
                </a:extLst>
              </p:cNvPr>
              <p:cNvGrpSpPr/>
              <p:nvPr/>
            </p:nvGrpSpPr>
            <p:grpSpPr>
              <a:xfrm>
                <a:off x="9103944" y="3951522"/>
                <a:ext cx="367224" cy="240304"/>
                <a:chOff x="7493876" y="2774731"/>
                <a:chExt cx="1481958" cy="894622"/>
              </a:xfrm>
            </p:grpSpPr>
            <p:sp>
              <p:nvSpPr>
                <p:cNvPr id="555" name="Freeform 554">
                  <a:extLst>
                    <a:ext uri="{FF2B5EF4-FFF2-40B4-BE49-F238E27FC236}">
                      <a16:creationId xmlns:a16="http://schemas.microsoft.com/office/drawing/2014/main" id="{7CF4B187-63BE-654E-852A-09C69503C97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3B5270E4-3067-1643-B96C-CE5CEE09747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3BECC0F9-CE1F-254B-B04F-1EAA89C59C9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58" name="Freeform 557">
                    <a:extLst>
                      <a:ext uri="{FF2B5EF4-FFF2-40B4-BE49-F238E27FC236}">
                        <a16:creationId xmlns:a16="http://schemas.microsoft.com/office/drawing/2014/main" id="{7C55C6EE-4672-4F4F-A2F8-2821804F594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59" name="Freeform 558">
                    <a:extLst>
                      <a:ext uri="{FF2B5EF4-FFF2-40B4-BE49-F238E27FC236}">
                        <a16:creationId xmlns:a16="http://schemas.microsoft.com/office/drawing/2014/main" id="{C3B242E2-FAA3-F340-B7F0-35D87BB6BAA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60" name="Freeform 559">
                    <a:extLst>
                      <a:ext uri="{FF2B5EF4-FFF2-40B4-BE49-F238E27FC236}">
                        <a16:creationId xmlns:a16="http://schemas.microsoft.com/office/drawing/2014/main" id="{87ED7762-177B-454C-AA37-EB518D75B66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61" name="Freeform 560">
                    <a:extLst>
                      <a:ext uri="{FF2B5EF4-FFF2-40B4-BE49-F238E27FC236}">
                        <a16:creationId xmlns:a16="http://schemas.microsoft.com/office/drawing/2014/main" id="{AD88A8A1-4E2B-154E-845D-5419478A1D2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1A0C1583-3B4A-E44D-BB19-B20517502EBD}"/>
                  </a:ext>
                </a:extLst>
              </p:cNvPr>
              <p:cNvGrpSpPr/>
              <p:nvPr/>
            </p:nvGrpSpPr>
            <p:grpSpPr>
              <a:xfrm>
                <a:off x="9985282" y="265646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86" name="Freeform 585">
                  <a:extLst>
                    <a:ext uri="{FF2B5EF4-FFF2-40B4-BE49-F238E27FC236}">
                      <a16:creationId xmlns:a16="http://schemas.microsoft.com/office/drawing/2014/main" id="{196997C3-A7DB-5041-AC08-10F980FB77E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5F84A336-003F-D045-8717-1066774A69E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588" name="Group 587">
                  <a:extLst>
                    <a:ext uri="{FF2B5EF4-FFF2-40B4-BE49-F238E27FC236}">
                      <a16:creationId xmlns:a16="http://schemas.microsoft.com/office/drawing/2014/main" id="{FF876992-AF96-3545-9CEA-A02174E1151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89" name="Freeform 588">
                    <a:extLst>
                      <a:ext uri="{FF2B5EF4-FFF2-40B4-BE49-F238E27FC236}">
                        <a16:creationId xmlns:a16="http://schemas.microsoft.com/office/drawing/2014/main" id="{668E6E88-4A46-6C47-A59A-CB9D07441C1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90" name="Freeform 589">
                    <a:extLst>
                      <a:ext uri="{FF2B5EF4-FFF2-40B4-BE49-F238E27FC236}">
                        <a16:creationId xmlns:a16="http://schemas.microsoft.com/office/drawing/2014/main" id="{C179B4BA-1D8B-E542-8032-CCB2C08DB97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91" name="Freeform 590">
                    <a:extLst>
                      <a:ext uri="{FF2B5EF4-FFF2-40B4-BE49-F238E27FC236}">
                        <a16:creationId xmlns:a16="http://schemas.microsoft.com/office/drawing/2014/main" id="{DCACB29E-ABE8-BA42-AD55-DAF519C17BE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92" name="Freeform 591">
                    <a:extLst>
                      <a:ext uri="{FF2B5EF4-FFF2-40B4-BE49-F238E27FC236}">
                        <a16:creationId xmlns:a16="http://schemas.microsoft.com/office/drawing/2014/main" id="{FD35A0ED-997C-6D46-9D96-FA8D43398266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38" name="Group 537">
                <a:extLst>
                  <a:ext uri="{FF2B5EF4-FFF2-40B4-BE49-F238E27FC236}">
                    <a16:creationId xmlns:a16="http://schemas.microsoft.com/office/drawing/2014/main" id="{158E5A4C-7065-8643-BDC2-3A235B56FEA4}"/>
                  </a:ext>
                </a:extLst>
              </p:cNvPr>
              <p:cNvGrpSpPr/>
              <p:nvPr/>
            </p:nvGrpSpPr>
            <p:grpSpPr>
              <a:xfrm>
                <a:off x="9502294" y="3388930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9" name="Freeform 538">
                  <a:extLst>
                    <a:ext uri="{FF2B5EF4-FFF2-40B4-BE49-F238E27FC236}">
                      <a16:creationId xmlns:a16="http://schemas.microsoft.com/office/drawing/2014/main" id="{CA8EFAEE-3EA1-2A49-A68E-588F301B692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7A05A3F9-D6B9-D14C-83C8-6C79F0B6B2C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541" name="Group 540">
                  <a:extLst>
                    <a:ext uri="{FF2B5EF4-FFF2-40B4-BE49-F238E27FC236}">
                      <a16:creationId xmlns:a16="http://schemas.microsoft.com/office/drawing/2014/main" id="{8AAC1FAD-B7BA-744A-8599-5670C6B0E77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2" name="Freeform 541">
                    <a:extLst>
                      <a:ext uri="{FF2B5EF4-FFF2-40B4-BE49-F238E27FC236}">
                        <a16:creationId xmlns:a16="http://schemas.microsoft.com/office/drawing/2014/main" id="{A016DA82-50DC-224C-84FF-C492EDE01BC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43" name="Freeform 542">
                    <a:extLst>
                      <a:ext uri="{FF2B5EF4-FFF2-40B4-BE49-F238E27FC236}">
                        <a16:creationId xmlns:a16="http://schemas.microsoft.com/office/drawing/2014/main" id="{3D2D51D6-0AC0-9D43-A55C-E94B7DCA77F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44" name="Freeform 543">
                    <a:extLst>
                      <a:ext uri="{FF2B5EF4-FFF2-40B4-BE49-F238E27FC236}">
                        <a16:creationId xmlns:a16="http://schemas.microsoft.com/office/drawing/2014/main" id="{76C27F31-4CE4-1242-9801-166D4F66B5E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9BC7E87F-2555-8D4C-80CB-0E2F5F4BB0F9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46" name="Group 545">
                <a:extLst>
                  <a:ext uri="{FF2B5EF4-FFF2-40B4-BE49-F238E27FC236}">
                    <a16:creationId xmlns:a16="http://schemas.microsoft.com/office/drawing/2014/main" id="{4DAC2AB4-F1E4-D740-A4AF-07EE55303854}"/>
                  </a:ext>
                </a:extLst>
              </p:cNvPr>
              <p:cNvGrpSpPr/>
              <p:nvPr/>
            </p:nvGrpSpPr>
            <p:grpSpPr>
              <a:xfrm>
                <a:off x="9606710" y="3994661"/>
                <a:ext cx="367224" cy="240304"/>
                <a:chOff x="7493876" y="2774731"/>
                <a:chExt cx="1481958" cy="894622"/>
              </a:xfrm>
            </p:grpSpPr>
            <p:sp>
              <p:nvSpPr>
                <p:cNvPr id="547" name="Freeform 546">
                  <a:extLst>
                    <a:ext uri="{FF2B5EF4-FFF2-40B4-BE49-F238E27FC236}">
                      <a16:creationId xmlns:a16="http://schemas.microsoft.com/office/drawing/2014/main" id="{23E59006-14B9-C64E-A05E-0BD7C00C4A6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2AD17789-C54D-4948-95E6-741F42B1FB2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549" name="Group 548">
                  <a:extLst>
                    <a:ext uri="{FF2B5EF4-FFF2-40B4-BE49-F238E27FC236}">
                      <a16:creationId xmlns:a16="http://schemas.microsoft.com/office/drawing/2014/main" id="{278D7FE0-D307-E941-967D-E4145732CEE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50" name="Freeform 549">
                    <a:extLst>
                      <a:ext uri="{FF2B5EF4-FFF2-40B4-BE49-F238E27FC236}">
                        <a16:creationId xmlns:a16="http://schemas.microsoft.com/office/drawing/2014/main" id="{1ADC6420-4AC2-F544-B940-D0A18615CA5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51" name="Freeform 550">
                    <a:extLst>
                      <a:ext uri="{FF2B5EF4-FFF2-40B4-BE49-F238E27FC236}">
                        <a16:creationId xmlns:a16="http://schemas.microsoft.com/office/drawing/2014/main" id="{223E40C5-E2E3-3B42-A86A-26D2D130B73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52" name="Freeform 551">
                    <a:extLst>
                      <a:ext uri="{FF2B5EF4-FFF2-40B4-BE49-F238E27FC236}">
                        <a16:creationId xmlns:a16="http://schemas.microsoft.com/office/drawing/2014/main" id="{C6AA2152-8609-214A-AE62-E7DFD1A9E7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53" name="Freeform 552">
                    <a:extLst>
                      <a:ext uri="{FF2B5EF4-FFF2-40B4-BE49-F238E27FC236}">
                        <a16:creationId xmlns:a16="http://schemas.microsoft.com/office/drawing/2014/main" id="{7CB5E54A-6719-9747-80B7-8D19331BE786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EA34A94C-D92D-084C-BFEA-F4C8DF0AD275}"/>
                  </a:ext>
                </a:extLst>
              </p:cNvPr>
              <p:cNvGrpSpPr/>
              <p:nvPr/>
            </p:nvGrpSpPr>
            <p:grpSpPr>
              <a:xfrm>
                <a:off x="10380415" y="3987223"/>
                <a:ext cx="353678" cy="198344"/>
                <a:chOff x="7493876" y="2774731"/>
                <a:chExt cx="1481958" cy="894622"/>
              </a:xfrm>
            </p:grpSpPr>
            <p:sp>
              <p:nvSpPr>
                <p:cNvPr id="624" name="Freeform 623">
                  <a:extLst>
                    <a:ext uri="{FF2B5EF4-FFF2-40B4-BE49-F238E27FC236}">
                      <a16:creationId xmlns:a16="http://schemas.microsoft.com/office/drawing/2014/main" id="{E1E1C6E8-4D60-7F43-BB0E-6D883F10D4A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50975E36-0C2A-6844-A407-23F033DB4BD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626" name="Group 625">
                  <a:extLst>
                    <a:ext uri="{FF2B5EF4-FFF2-40B4-BE49-F238E27FC236}">
                      <a16:creationId xmlns:a16="http://schemas.microsoft.com/office/drawing/2014/main" id="{3F7EBA29-30EF-C741-94EE-735398C6CFA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27" name="Freeform 626">
                    <a:extLst>
                      <a:ext uri="{FF2B5EF4-FFF2-40B4-BE49-F238E27FC236}">
                        <a16:creationId xmlns:a16="http://schemas.microsoft.com/office/drawing/2014/main" id="{B3AD45B5-1F4B-FF4A-843D-9D062939267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28" name="Freeform 627">
                    <a:extLst>
                      <a:ext uri="{FF2B5EF4-FFF2-40B4-BE49-F238E27FC236}">
                        <a16:creationId xmlns:a16="http://schemas.microsoft.com/office/drawing/2014/main" id="{A6F160FF-CBBD-9147-8D0B-92A36BEBF8A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29" name="Freeform 628">
                    <a:extLst>
                      <a:ext uri="{FF2B5EF4-FFF2-40B4-BE49-F238E27FC236}">
                        <a16:creationId xmlns:a16="http://schemas.microsoft.com/office/drawing/2014/main" id="{421F3589-EC70-074A-903F-D618ED6F789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30" name="Freeform 629">
                    <a:extLst>
                      <a:ext uri="{FF2B5EF4-FFF2-40B4-BE49-F238E27FC236}">
                        <a16:creationId xmlns:a16="http://schemas.microsoft.com/office/drawing/2014/main" id="{CEC8DEB8-8E24-2948-9AF6-0F3EF908CD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A8C4B740-B92E-8942-8EF4-347710C32F2C}"/>
                  </a:ext>
                </a:extLst>
              </p:cNvPr>
              <p:cNvGrpSpPr/>
              <p:nvPr/>
            </p:nvGrpSpPr>
            <p:grpSpPr>
              <a:xfrm>
                <a:off x="9253049" y="4770584"/>
                <a:ext cx="393760" cy="218578"/>
                <a:chOff x="7493876" y="2774731"/>
                <a:chExt cx="1481958" cy="894622"/>
              </a:xfrm>
            </p:grpSpPr>
            <p:sp>
              <p:nvSpPr>
                <p:cNvPr id="464" name="Freeform 463">
                  <a:extLst>
                    <a:ext uri="{FF2B5EF4-FFF2-40B4-BE49-F238E27FC236}">
                      <a16:creationId xmlns:a16="http://schemas.microsoft.com/office/drawing/2014/main" id="{71A9C1C2-E4A0-D74C-8C05-2AD307E7B3E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0F366A03-D9E7-9F45-99D3-1CAC10EE2C7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10CB8A50-A713-2549-9F44-B792D2C30CA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67" name="Freeform 466">
                    <a:extLst>
                      <a:ext uri="{FF2B5EF4-FFF2-40B4-BE49-F238E27FC236}">
                        <a16:creationId xmlns:a16="http://schemas.microsoft.com/office/drawing/2014/main" id="{DC4E3153-8354-1145-82FC-C287EF5FE6C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68" name="Freeform 467">
                    <a:extLst>
                      <a:ext uri="{FF2B5EF4-FFF2-40B4-BE49-F238E27FC236}">
                        <a16:creationId xmlns:a16="http://schemas.microsoft.com/office/drawing/2014/main" id="{99B3C81B-87BA-1A4F-BCAD-DF0EF9C582C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69" name="Freeform 468">
                    <a:extLst>
                      <a:ext uri="{FF2B5EF4-FFF2-40B4-BE49-F238E27FC236}">
                        <a16:creationId xmlns:a16="http://schemas.microsoft.com/office/drawing/2014/main" id="{DEEA64E4-A29A-E742-B32E-C111E6BF42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0" name="Freeform 469">
                    <a:extLst>
                      <a:ext uri="{FF2B5EF4-FFF2-40B4-BE49-F238E27FC236}">
                        <a16:creationId xmlns:a16="http://schemas.microsoft.com/office/drawing/2014/main" id="{43676372-2E7B-9445-80AD-B31686FE67E6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31138" y="4364023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/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27B58DA-1AEB-4740-B294-405BA04A628A}"/>
                </a:ext>
              </a:extLst>
            </p:cNvPr>
            <p:cNvSpPr/>
            <p:nvPr/>
          </p:nvSpPr>
          <p:spPr>
            <a:xfrm>
              <a:off x="5391968" y="2088732"/>
              <a:ext cx="3075797" cy="3190756"/>
            </a:xfrm>
            <a:custGeom>
              <a:avLst/>
              <a:gdLst>
                <a:gd name="connsiteX0" fmla="*/ 2112364 w 4107620"/>
                <a:gd name="connsiteY0" fmla="*/ 1261685 h 4330718"/>
                <a:gd name="connsiteX1" fmla="*/ 1712971 w 4107620"/>
                <a:gd name="connsiteY1" fmla="*/ 1293216 h 4330718"/>
                <a:gd name="connsiteX2" fmla="*/ 1387150 w 4107620"/>
                <a:gd name="connsiteY2" fmla="*/ 904333 h 4330718"/>
                <a:gd name="connsiteX3" fmla="*/ 1134902 w 4107620"/>
                <a:gd name="connsiteY3" fmla="*/ 568002 h 4330718"/>
                <a:gd name="connsiteX4" fmla="*/ 840612 w 4107620"/>
                <a:gd name="connsiteY4" fmla="*/ 851781 h 4330718"/>
                <a:gd name="connsiteX5" fmla="*/ 703978 w 4107620"/>
                <a:gd name="connsiteY5" fmla="*/ 1356278 h 4330718"/>
                <a:gd name="connsiteX6" fmla="*/ 1240006 w 4107620"/>
                <a:gd name="connsiteY6" fmla="*/ 1955368 h 4330718"/>
                <a:gd name="connsiteX7" fmla="*/ 1303068 w 4107620"/>
                <a:gd name="connsiteY7" fmla="*/ 2375781 h 4330718"/>
                <a:gd name="connsiteX8" fmla="*/ 220502 w 4107620"/>
                <a:gd name="connsiteY8" fmla="*/ 2302209 h 4330718"/>
                <a:gd name="connsiteX9" fmla="*/ 83868 w 4107620"/>
                <a:gd name="connsiteY9" fmla="*/ 2943340 h 4330718"/>
                <a:gd name="connsiteX10" fmla="*/ 1218985 w 4107620"/>
                <a:gd name="connsiteY10" fmla="*/ 3258650 h 4330718"/>
                <a:gd name="connsiteX11" fmla="*/ 1124392 w 4107620"/>
                <a:gd name="connsiteY11" fmla="*/ 3647533 h 4330718"/>
                <a:gd name="connsiteX12" fmla="*/ 924695 w 4107620"/>
                <a:gd name="connsiteY12" fmla="*/ 3763147 h 4330718"/>
                <a:gd name="connsiteX13" fmla="*/ 1324088 w 4107620"/>
                <a:gd name="connsiteY13" fmla="*/ 3962843 h 4330718"/>
                <a:gd name="connsiteX14" fmla="*/ 1576337 w 4107620"/>
                <a:gd name="connsiteY14" fmla="*/ 3899781 h 4330718"/>
                <a:gd name="connsiteX15" fmla="*/ 1818075 w 4107620"/>
                <a:gd name="connsiteY15" fmla="*/ 4036416 h 4330718"/>
                <a:gd name="connsiteX16" fmla="*/ 1996750 w 4107620"/>
                <a:gd name="connsiteY16" fmla="*/ 4299174 h 4330718"/>
                <a:gd name="connsiteX17" fmla="*/ 2448695 w 4107620"/>
                <a:gd name="connsiteY17" fmla="*/ 4299174 h 4330718"/>
                <a:gd name="connsiteX18" fmla="*/ 2764006 w 4107620"/>
                <a:gd name="connsiteY18" fmla="*/ 4057436 h 4330718"/>
                <a:gd name="connsiteX19" fmla="*/ 2995233 w 4107620"/>
                <a:gd name="connsiteY19" fmla="*/ 4025905 h 4330718"/>
                <a:gd name="connsiteX20" fmla="*/ 3016254 w 4107620"/>
                <a:gd name="connsiteY20" fmla="*/ 3731616 h 4330718"/>
                <a:gd name="connsiteX21" fmla="*/ 3194930 w 4107620"/>
                <a:gd name="connsiteY21" fmla="*/ 3300692 h 4330718"/>
                <a:gd name="connsiteX22" fmla="*/ 3972695 w 4107620"/>
                <a:gd name="connsiteY22" fmla="*/ 3122016 h 4330718"/>
                <a:gd name="connsiteX23" fmla="*/ 3909633 w 4107620"/>
                <a:gd name="connsiteY23" fmla="*/ 1818733 h 4330718"/>
                <a:gd name="connsiteX24" fmla="*/ 4046268 w 4107620"/>
                <a:gd name="connsiteY24" fmla="*/ 904333 h 4330718"/>
                <a:gd name="connsiteX25" fmla="*/ 3962185 w 4107620"/>
                <a:gd name="connsiteY25" fmla="*/ 147588 h 4330718"/>
                <a:gd name="connsiteX26" fmla="*/ 2480226 w 4107620"/>
                <a:gd name="connsiteY26" fmla="*/ 63505 h 4330718"/>
                <a:gd name="connsiteX27" fmla="*/ 2133385 w 4107620"/>
                <a:gd name="connsiteY27" fmla="*/ 872802 h 4330718"/>
                <a:gd name="connsiteX28" fmla="*/ 2238488 w 4107620"/>
                <a:gd name="connsiteY28" fmla="*/ 1230154 h 4330718"/>
                <a:gd name="connsiteX29" fmla="*/ 2112364 w 4107620"/>
                <a:gd name="connsiteY29" fmla="*/ 1261685 h 4330718"/>
                <a:gd name="connsiteX0" fmla="*/ 1996750 w 4107620"/>
                <a:gd name="connsiteY0" fmla="*/ 1366789 h 4330718"/>
                <a:gd name="connsiteX1" fmla="*/ 1712971 w 4107620"/>
                <a:gd name="connsiteY1" fmla="*/ 1293216 h 4330718"/>
                <a:gd name="connsiteX2" fmla="*/ 1387150 w 4107620"/>
                <a:gd name="connsiteY2" fmla="*/ 904333 h 4330718"/>
                <a:gd name="connsiteX3" fmla="*/ 1134902 w 4107620"/>
                <a:gd name="connsiteY3" fmla="*/ 568002 h 4330718"/>
                <a:gd name="connsiteX4" fmla="*/ 840612 w 4107620"/>
                <a:gd name="connsiteY4" fmla="*/ 851781 h 4330718"/>
                <a:gd name="connsiteX5" fmla="*/ 703978 w 4107620"/>
                <a:gd name="connsiteY5" fmla="*/ 1356278 h 4330718"/>
                <a:gd name="connsiteX6" fmla="*/ 1240006 w 4107620"/>
                <a:gd name="connsiteY6" fmla="*/ 1955368 h 4330718"/>
                <a:gd name="connsiteX7" fmla="*/ 1303068 w 4107620"/>
                <a:gd name="connsiteY7" fmla="*/ 2375781 h 4330718"/>
                <a:gd name="connsiteX8" fmla="*/ 220502 w 4107620"/>
                <a:gd name="connsiteY8" fmla="*/ 2302209 h 4330718"/>
                <a:gd name="connsiteX9" fmla="*/ 83868 w 4107620"/>
                <a:gd name="connsiteY9" fmla="*/ 2943340 h 4330718"/>
                <a:gd name="connsiteX10" fmla="*/ 1218985 w 4107620"/>
                <a:gd name="connsiteY10" fmla="*/ 3258650 h 4330718"/>
                <a:gd name="connsiteX11" fmla="*/ 1124392 w 4107620"/>
                <a:gd name="connsiteY11" fmla="*/ 3647533 h 4330718"/>
                <a:gd name="connsiteX12" fmla="*/ 924695 w 4107620"/>
                <a:gd name="connsiteY12" fmla="*/ 3763147 h 4330718"/>
                <a:gd name="connsiteX13" fmla="*/ 1324088 w 4107620"/>
                <a:gd name="connsiteY13" fmla="*/ 3962843 h 4330718"/>
                <a:gd name="connsiteX14" fmla="*/ 1576337 w 4107620"/>
                <a:gd name="connsiteY14" fmla="*/ 3899781 h 4330718"/>
                <a:gd name="connsiteX15" fmla="*/ 1818075 w 4107620"/>
                <a:gd name="connsiteY15" fmla="*/ 4036416 h 4330718"/>
                <a:gd name="connsiteX16" fmla="*/ 1996750 w 4107620"/>
                <a:gd name="connsiteY16" fmla="*/ 4299174 h 4330718"/>
                <a:gd name="connsiteX17" fmla="*/ 2448695 w 4107620"/>
                <a:gd name="connsiteY17" fmla="*/ 4299174 h 4330718"/>
                <a:gd name="connsiteX18" fmla="*/ 2764006 w 4107620"/>
                <a:gd name="connsiteY18" fmla="*/ 4057436 h 4330718"/>
                <a:gd name="connsiteX19" fmla="*/ 2995233 w 4107620"/>
                <a:gd name="connsiteY19" fmla="*/ 4025905 h 4330718"/>
                <a:gd name="connsiteX20" fmla="*/ 3016254 w 4107620"/>
                <a:gd name="connsiteY20" fmla="*/ 3731616 h 4330718"/>
                <a:gd name="connsiteX21" fmla="*/ 3194930 w 4107620"/>
                <a:gd name="connsiteY21" fmla="*/ 3300692 h 4330718"/>
                <a:gd name="connsiteX22" fmla="*/ 3972695 w 4107620"/>
                <a:gd name="connsiteY22" fmla="*/ 3122016 h 4330718"/>
                <a:gd name="connsiteX23" fmla="*/ 3909633 w 4107620"/>
                <a:gd name="connsiteY23" fmla="*/ 1818733 h 4330718"/>
                <a:gd name="connsiteX24" fmla="*/ 4046268 w 4107620"/>
                <a:gd name="connsiteY24" fmla="*/ 904333 h 4330718"/>
                <a:gd name="connsiteX25" fmla="*/ 3962185 w 4107620"/>
                <a:gd name="connsiteY25" fmla="*/ 147588 h 4330718"/>
                <a:gd name="connsiteX26" fmla="*/ 2480226 w 4107620"/>
                <a:gd name="connsiteY26" fmla="*/ 63505 h 4330718"/>
                <a:gd name="connsiteX27" fmla="*/ 2133385 w 4107620"/>
                <a:gd name="connsiteY27" fmla="*/ 872802 h 4330718"/>
                <a:gd name="connsiteX28" fmla="*/ 2238488 w 4107620"/>
                <a:gd name="connsiteY28" fmla="*/ 1230154 h 4330718"/>
                <a:gd name="connsiteX29" fmla="*/ 1996750 w 4107620"/>
                <a:gd name="connsiteY29" fmla="*/ 1366789 h 4330718"/>
                <a:gd name="connsiteX0" fmla="*/ 1996750 w 4107620"/>
                <a:gd name="connsiteY0" fmla="*/ 1339069 h 4302998"/>
                <a:gd name="connsiteX1" fmla="*/ 1712971 w 4107620"/>
                <a:gd name="connsiteY1" fmla="*/ 1265496 h 4302998"/>
                <a:gd name="connsiteX2" fmla="*/ 1387150 w 4107620"/>
                <a:gd name="connsiteY2" fmla="*/ 876613 h 4302998"/>
                <a:gd name="connsiteX3" fmla="*/ 1134902 w 4107620"/>
                <a:gd name="connsiteY3" fmla="*/ 540282 h 4302998"/>
                <a:gd name="connsiteX4" fmla="*/ 840612 w 4107620"/>
                <a:gd name="connsiteY4" fmla="*/ 824061 h 4302998"/>
                <a:gd name="connsiteX5" fmla="*/ 703978 w 4107620"/>
                <a:gd name="connsiteY5" fmla="*/ 1328558 h 4302998"/>
                <a:gd name="connsiteX6" fmla="*/ 1240006 w 4107620"/>
                <a:gd name="connsiteY6" fmla="*/ 1927648 h 4302998"/>
                <a:gd name="connsiteX7" fmla="*/ 1303068 w 4107620"/>
                <a:gd name="connsiteY7" fmla="*/ 2348061 h 4302998"/>
                <a:gd name="connsiteX8" fmla="*/ 220502 w 4107620"/>
                <a:gd name="connsiteY8" fmla="*/ 2274489 h 4302998"/>
                <a:gd name="connsiteX9" fmla="*/ 83868 w 4107620"/>
                <a:gd name="connsiteY9" fmla="*/ 2915620 h 4302998"/>
                <a:gd name="connsiteX10" fmla="*/ 1218985 w 4107620"/>
                <a:gd name="connsiteY10" fmla="*/ 3230930 h 4302998"/>
                <a:gd name="connsiteX11" fmla="*/ 1124392 w 4107620"/>
                <a:gd name="connsiteY11" fmla="*/ 3619813 h 4302998"/>
                <a:gd name="connsiteX12" fmla="*/ 924695 w 4107620"/>
                <a:gd name="connsiteY12" fmla="*/ 3735427 h 4302998"/>
                <a:gd name="connsiteX13" fmla="*/ 1324088 w 4107620"/>
                <a:gd name="connsiteY13" fmla="*/ 3935123 h 4302998"/>
                <a:gd name="connsiteX14" fmla="*/ 1576337 w 4107620"/>
                <a:gd name="connsiteY14" fmla="*/ 3872061 h 4302998"/>
                <a:gd name="connsiteX15" fmla="*/ 1818075 w 4107620"/>
                <a:gd name="connsiteY15" fmla="*/ 4008696 h 4302998"/>
                <a:gd name="connsiteX16" fmla="*/ 1996750 w 4107620"/>
                <a:gd name="connsiteY16" fmla="*/ 4271454 h 4302998"/>
                <a:gd name="connsiteX17" fmla="*/ 2448695 w 4107620"/>
                <a:gd name="connsiteY17" fmla="*/ 4271454 h 4302998"/>
                <a:gd name="connsiteX18" fmla="*/ 2764006 w 4107620"/>
                <a:gd name="connsiteY18" fmla="*/ 4029716 h 4302998"/>
                <a:gd name="connsiteX19" fmla="*/ 2995233 w 4107620"/>
                <a:gd name="connsiteY19" fmla="*/ 3998185 h 4302998"/>
                <a:gd name="connsiteX20" fmla="*/ 3016254 w 4107620"/>
                <a:gd name="connsiteY20" fmla="*/ 3703896 h 4302998"/>
                <a:gd name="connsiteX21" fmla="*/ 3194930 w 4107620"/>
                <a:gd name="connsiteY21" fmla="*/ 3272972 h 4302998"/>
                <a:gd name="connsiteX22" fmla="*/ 3972695 w 4107620"/>
                <a:gd name="connsiteY22" fmla="*/ 3094296 h 4302998"/>
                <a:gd name="connsiteX23" fmla="*/ 3909633 w 4107620"/>
                <a:gd name="connsiteY23" fmla="*/ 1791013 h 4302998"/>
                <a:gd name="connsiteX24" fmla="*/ 4046268 w 4107620"/>
                <a:gd name="connsiteY24" fmla="*/ 876613 h 4302998"/>
                <a:gd name="connsiteX25" fmla="*/ 3962185 w 4107620"/>
                <a:gd name="connsiteY25" fmla="*/ 119868 h 4302998"/>
                <a:gd name="connsiteX26" fmla="*/ 2480226 w 4107620"/>
                <a:gd name="connsiteY26" fmla="*/ 35785 h 4302998"/>
                <a:gd name="connsiteX27" fmla="*/ 2185936 w 4107620"/>
                <a:gd name="connsiteY27" fmla="*/ 466709 h 4302998"/>
                <a:gd name="connsiteX28" fmla="*/ 2238488 w 4107620"/>
                <a:gd name="connsiteY28" fmla="*/ 1202434 h 4302998"/>
                <a:gd name="connsiteX29" fmla="*/ 1996750 w 4107620"/>
                <a:gd name="connsiteY29" fmla="*/ 1339069 h 4302998"/>
                <a:gd name="connsiteX0" fmla="*/ 1996750 w 4107620"/>
                <a:gd name="connsiteY0" fmla="*/ 1339069 h 4302998"/>
                <a:gd name="connsiteX1" fmla="*/ 1712971 w 4107620"/>
                <a:gd name="connsiteY1" fmla="*/ 1265496 h 4302998"/>
                <a:gd name="connsiteX2" fmla="*/ 1387150 w 4107620"/>
                <a:gd name="connsiteY2" fmla="*/ 876613 h 4302998"/>
                <a:gd name="connsiteX3" fmla="*/ 1134902 w 4107620"/>
                <a:gd name="connsiteY3" fmla="*/ 540282 h 4302998"/>
                <a:gd name="connsiteX4" fmla="*/ 840612 w 4107620"/>
                <a:gd name="connsiteY4" fmla="*/ 824061 h 4302998"/>
                <a:gd name="connsiteX5" fmla="*/ 703978 w 4107620"/>
                <a:gd name="connsiteY5" fmla="*/ 1328558 h 4302998"/>
                <a:gd name="connsiteX6" fmla="*/ 1240006 w 4107620"/>
                <a:gd name="connsiteY6" fmla="*/ 1927648 h 4302998"/>
                <a:gd name="connsiteX7" fmla="*/ 1303068 w 4107620"/>
                <a:gd name="connsiteY7" fmla="*/ 2348061 h 4302998"/>
                <a:gd name="connsiteX8" fmla="*/ 220502 w 4107620"/>
                <a:gd name="connsiteY8" fmla="*/ 2274489 h 4302998"/>
                <a:gd name="connsiteX9" fmla="*/ 83868 w 4107620"/>
                <a:gd name="connsiteY9" fmla="*/ 2915620 h 4302998"/>
                <a:gd name="connsiteX10" fmla="*/ 1218985 w 4107620"/>
                <a:gd name="connsiteY10" fmla="*/ 3230930 h 4302998"/>
                <a:gd name="connsiteX11" fmla="*/ 1124392 w 4107620"/>
                <a:gd name="connsiteY11" fmla="*/ 3619813 h 4302998"/>
                <a:gd name="connsiteX12" fmla="*/ 924695 w 4107620"/>
                <a:gd name="connsiteY12" fmla="*/ 3735427 h 4302998"/>
                <a:gd name="connsiteX13" fmla="*/ 1324088 w 4107620"/>
                <a:gd name="connsiteY13" fmla="*/ 3935123 h 4302998"/>
                <a:gd name="connsiteX14" fmla="*/ 1576337 w 4107620"/>
                <a:gd name="connsiteY14" fmla="*/ 3872061 h 4302998"/>
                <a:gd name="connsiteX15" fmla="*/ 1818075 w 4107620"/>
                <a:gd name="connsiteY15" fmla="*/ 4008696 h 4302998"/>
                <a:gd name="connsiteX16" fmla="*/ 1996750 w 4107620"/>
                <a:gd name="connsiteY16" fmla="*/ 4271454 h 4302998"/>
                <a:gd name="connsiteX17" fmla="*/ 2448695 w 4107620"/>
                <a:gd name="connsiteY17" fmla="*/ 4271454 h 4302998"/>
                <a:gd name="connsiteX18" fmla="*/ 2764006 w 4107620"/>
                <a:gd name="connsiteY18" fmla="*/ 4029716 h 4302998"/>
                <a:gd name="connsiteX19" fmla="*/ 2995233 w 4107620"/>
                <a:gd name="connsiteY19" fmla="*/ 3998185 h 4302998"/>
                <a:gd name="connsiteX20" fmla="*/ 3016254 w 4107620"/>
                <a:gd name="connsiteY20" fmla="*/ 3703896 h 4302998"/>
                <a:gd name="connsiteX21" fmla="*/ 3194930 w 4107620"/>
                <a:gd name="connsiteY21" fmla="*/ 3272972 h 4302998"/>
                <a:gd name="connsiteX22" fmla="*/ 3972695 w 4107620"/>
                <a:gd name="connsiteY22" fmla="*/ 3094296 h 4302998"/>
                <a:gd name="connsiteX23" fmla="*/ 3909633 w 4107620"/>
                <a:gd name="connsiteY23" fmla="*/ 1791013 h 4302998"/>
                <a:gd name="connsiteX24" fmla="*/ 4046268 w 4107620"/>
                <a:gd name="connsiteY24" fmla="*/ 876613 h 4302998"/>
                <a:gd name="connsiteX25" fmla="*/ 3962185 w 4107620"/>
                <a:gd name="connsiteY25" fmla="*/ 119868 h 4302998"/>
                <a:gd name="connsiteX26" fmla="*/ 2480226 w 4107620"/>
                <a:gd name="connsiteY26" fmla="*/ 35785 h 4302998"/>
                <a:gd name="connsiteX27" fmla="*/ 2270019 w 4107620"/>
                <a:gd name="connsiteY27" fmla="*/ 466709 h 4302998"/>
                <a:gd name="connsiteX28" fmla="*/ 2238488 w 4107620"/>
                <a:gd name="connsiteY28" fmla="*/ 1202434 h 4302998"/>
                <a:gd name="connsiteX29" fmla="*/ 1996750 w 4107620"/>
                <a:gd name="connsiteY29" fmla="*/ 1339069 h 4302998"/>
                <a:gd name="connsiteX0" fmla="*/ 1996750 w 4101062"/>
                <a:gd name="connsiteY0" fmla="*/ 1290412 h 4254341"/>
                <a:gd name="connsiteX1" fmla="*/ 1712971 w 4101062"/>
                <a:gd name="connsiteY1" fmla="*/ 1216839 h 4254341"/>
                <a:gd name="connsiteX2" fmla="*/ 1387150 w 4101062"/>
                <a:gd name="connsiteY2" fmla="*/ 827956 h 4254341"/>
                <a:gd name="connsiteX3" fmla="*/ 1134902 w 4101062"/>
                <a:gd name="connsiteY3" fmla="*/ 491625 h 4254341"/>
                <a:gd name="connsiteX4" fmla="*/ 840612 w 4101062"/>
                <a:gd name="connsiteY4" fmla="*/ 775404 h 4254341"/>
                <a:gd name="connsiteX5" fmla="*/ 703978 w 4101062"/>
                <a:gd name="connsiteY5" fmla="*/ 1279901 h 4254341"/>
                <a:gd name="connsiteX6" fmla="*/ 1240006 w 4101062"/>
                <a:gd name="connsiteY6" fmla="*/ 1878991 h 4254341"/>
                <a:gd name="connsiteX7" fmla="*/ 1303068 w 4101062"/>
                <a:gd name="connsiteY7" fmla="*/ 2299404 h 4254341"/>
                <a:gd name="connsiteX8" fmla="*/ 220502 w 4101062"/>
                <a:gd name="connsiteY8" fmla="*/ 2225832 h 4254341"/>
                <a:gd name="connsiteX9" fmla="*/ 83868 w 4101062"/>
                <a:gd name="connsiteY9" fmla="*/ 2866963 h 4254341"/>
                <a:gd name="connsiteX10" fmla="*/ 1218985 w 4101062"/>
                <a:gd name="connsiteY10" fmla="*/ 3182273 h 4254341"/>
                <a:gd name="connsiteX11" fmla="*/ 1124392 w 4101062"/>
                <a:gd name="connsiteY11" fmla="*/ 3571156 h 4254341"/>
                <a:gd name="connsiteX12" fmla="*/ 924695 w 4101062"/>
                <a:gd name="connsiteY12" fmla="*/ 3686770 h 4254341"/>
                <a:gd name="connsiteX13" fmla="*/ 1324088 w 4101062"/>
                <a:gd name="connsiteY13" fmla="*/ 3886466 h 4254341"/>
                <a:gd name="connsiteX14" fmla="*/ 1576337 w 4101062"/>
                <a:gd name="connsiteY14" fmla="*/ 3823404 h 4254341"/>
                <a:gd name="connsiteX15" fmla="*/ 1818075 w 4101062"/>
                <a:gd name="connsiteY15" fmla="*/ 3960039 h 4254341"/>
                <a:gd name="connsiteX16" fmla="*/ 1996750 w 4101062"/>
                <a:gd name="connsiteY16" fmla="*/ 4222797 h 4254341"/>
                <a:gd name="connsiteX17" fmla="*/ 2448695 w 4101062"/>
                <a:gd name="connsiteY17" fmla="*/ 4222797 h 4254341"/>
                <a:gd name="connsiteX18" fmla="*/ 2764006 w 4101062"/>
                <a:gd name="connsiteY18" fmla="*/ 3981059 h 4254341"/>
                <a:gd name="connsiteX19" fmla="*/ 2995233 w 4101062"/>
                <a:gd name="connsiteY19" fmla="*/ 3949528 h 4254341"/>
                <a:gd name="connsiteX20" fmla="*/ 3016254 w 4101062"/>
                <a:gd name="connsiteY20" fmla="*/ 3655239 h 4254341"/>
                <a:gd name="connsiteX21" fmla="*/ 3194930 w 4101062"/>
                <a:gd name="connsiteY21" fmla="*/ 3224315 h 4254341"/>
                <a:gd name="connsiteX22" fmla="*/ 3972695 w 4101062"/>
                <a:gd name="connsiteY22" fmla="*/ 3045639 h 4254341"/>
                <a:gd name="connsiteX23" fmla="*/ 3909633 w 4101062"/>
                <a:gd name="connsiteY23" fmla="*/ 1742356 h 4254341"/>
                <a:gd name="connsiteX24" fmla="*/ 4046268 w 4101062"/>
                <a:gd name="connsiteY24" fmla="*/ 827956 h 4254341"/>
                <a:gd name="connsiteX25" fmla="*/ 3962185 w 4101062"/>
                <a:gd name="connsiteY25" fmla="*/ 71211 h 4254341"/>
                <a:gd name="connsiteX26" fmla="*/ 2574819 w 4101062"/>
                <a:gd name="connsiteY26" fmla="*/ 71211 h 4254341"/>
                <a:gd name="connsiteX27" fmla="*/ 2270019 w 4101062"/>
                <a:gd name="connsiteY27" fmla="*/ 418052 h 4254341"/>
                <a:gd name="connsiteX28" fmla="*/ 2238488 w 4101062"/>
                <a:gd name="connsiteY28" fmla="*/ 1153777 h 4254341"/>
                <a:gd name="connsiteX29" fmla="*/ 1996750 w 4101062"/>
                <a:gd name="connsiteY29" fmla="*/ 1290412 h 42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01062" h="4254341">
                  <a:moveTo>
                    <a:pt x="1996750" y="1290412"/>
                  </a:moveTo>
                  <a:cubicBezTo>
                    <a:pt x="1909164" y="1300922"/>
                    <a:pt x="1814571" y="1293915"/>
                    <a:pt x="1712971" y="1216839"/>
                  </a:cubicBezTo>
                  <a:cubicBezTo>
                    <a:pt x="1611371" y="1139763"/>
                    <a:pt x="1483495" y="948825"/>
                    <a:pt x="1387150" y="827956"/>
                  </a:cubicBezTo>
                  <a:cubicBezTo>
                    <a:pt x="1290805" y="707087"/>
                    <a:pt x="1225992" y="500384"/>
                    <a:pt x="1134902" y="491625"/>
                  </a:cubicBezTo>
                  <a:cubicBezTo>
                    <a:pt x="1043812" y="482866"/>
                    <a:pt x="912433" y="644025"/>
                    <a:pt x="840612" y="775404"/>
                  </a:cubicBezTo>
                  <a:cubicBezTo>
                    <a:pt x="768791" y="906783"/>
                    <a:pt x="637412" y="1095970"/>
                    <a:pt x="703978" y="1279901"/>
                  </a:cubicBezTo>
                  <a:cubicBezTo>
                    <a:pt x="770544" y="1463832"/>
                    <a:pt x="1140158" y="1709074"/>
                    <a:pt x="1240006" y="1878991"/>
                  </a:cubicBezTo>
                  <a:cubicBezTo>
                    <a:pt x="1339854" y="2048908"/>
                    <a:pt x="1472985" y="2241597"/>
                    <a:pt x="1303068" y="2299404"/>
                  </a:cubicBezTo>
                  <a:cubicBezTo>
                    <a:pt x="1133151" y="2357211"/>
                    <a:pt x="423702" y="2131239"/>
                    <a:pt x="220502" y="2225832"/>
                  </a:cubicBezTo>
                  <a:cubicBezTo>
                    <a:pt x="17302" y="2320425"/>
                    <a:pt x="-82546" y="2707556"/>
                    <a:pt x="83868" y="2866963"/>
                  </a:cubicBezTo>
                  <a:cubicBezTo>
                    <a:pt x="250282" y="3026370"/>
                    <a:pt x="1045564" y="3064908"/>
                    <a:pt x="1218985" y="3182273"/>
                  </a:cubicBezTo>
                  <a:cubicBezTo>
                    <a:pt x="1392406" y="3299638"/>
                    <a:pt x="1173440" y="3487073"/>
                    <a:pt x="1124392" y="3571156"/>
                  </a:cubicBezTo>
                  <a:cubicBezTo>
                    <a:pt x="1075344" y="3655239"/>
                    <a:pt x="891412" y="3634218"/>
                    <a:pt x="924695" y="3686770"/>
                  </a:cubicBezTo>
                  <a:cubicBezTo>
                    <a:pt x="957978" y="3739322"/>
                    <a:pt x="1215481" y="3863694"/>
                    <a:pt x="1324088" y="3886466"/>
                  </a:cubicBezTo>
                  <a:cubicBezTo>
                    <a:pt x="1432695" y="3909238"/>
                    <a:pt x="1494006" y="3811142"/>
                    <a:pt x="1576337" y="3823404"/>
                  </a:cubicBezTo>
                  <a:cubicBezTo>
                    <a:pt x="1658668" y="3835666"/>
                    <a:pt x="1748006" y="3893474"/>
                    <a:pt x="1818075" y="3960039"/>
                  </a:cubicBezTo>
                  <a:cubicBezTo>
                    <a:pt x="1888144" y="4026604"/>
                    <a:pt x="1891647" y="4179004"/>
                    <a:pt x="1996750" y="4222797"/>
                  </a:cubicBezTo>
                  <a:cubicBezTo>
                    <a:pt x="2101853" y="4266590"/>
                    <a:pt x="2320819" y="4263087"/>
                    <a:pt x="2448695" y="4222797"/>
                  </a:cubicBezTo>
                  <a:cubicBezTo>
                    <a:pt x="2576571" y="4182507"/>
                    <a:pt x="2672916" y="4026604"/>
                    <a:pt x="2764006" y="3981059"/>
                  </a:cubicBezTo>
                  <a:cubicBezTo>
                    <a:pt x="2855096" y="3935514"/>
                    <a:pt x="2953192" y="4003831"/>
                    <a:pt x="2995233" y="3949528"/>
                  </a:cubicBezTo>
                  <a:cubicBezTo>
                    <a:pt x="3037274" y="3895225"/>
                    <a:pt x="2982971" y="3776108"/>
                    <a:pt x="3016254" y="3655239"/>
                  </a:cubicBezTo>
                  <a:cubicBezTo>
                    <a:pt x="3049537" y="3534370"/>
                    <a:pt x="3035523" y="3325915"/>
                    <a:pt x="3194930" y="3224315"/>
                  </a:cubicBezTo>
                  <a:cubicBezTo>
                    <a:pt x="3354337" y="3122715"/>
                    <a:pt x="3853578" y="3292632"/>
                    <a:pt x="3972695" y="3045639"/>
                  </a:cubicBezTo>
                  <a:cubicBezTo>
                    <a:pt x="4091812" y="2798646"/>
                    <a:pt x="3897371" y="2111970"/>
                    <a:pt x="3909633" y="1742356"/>
                  </a:cubicBezTo>
                  <a:cubicBezTo>
                    <a:pt x="3921895" y="1372742"/>
                    <a:pt x="4037509" y="1106480"/>
                    <a:pt x="4046268" y="827956"/>
                  </a:cubicBezTo>
                  <a:cubicBezTo>
                    <a:pt x="4055027" y="549432"/>
                    <a:pt x="4207426" y="197335"/>
                    <a:pt x="3962185" y="71211"/>
                  </a:cubicBezTo>
                  <a:cubicBezTo>
                    <a:pt x="3716944" y="-54913"/>
                    <a:pt x="2856847" y="13404"/>
                    <a:pt x="2574819" y="71211"/>
                  </a:cubicBezTo>
                  <a:cubicBezTo>
                    <a:pt x="2292791" y="129018"/>
                    <a:pt x="2310309" y="223611"/>
                    <a:pt x="2270019" y="418052"/>
                  </a:cubicBezTo>
                  <a:cubicBezTo>
                    <a:pt x="2229729" y="612493"/>
                    <a:pt x="2284033" y="1008384"/>
                    <a:pt x="2238488" y="1153777"/>
                  </a:cubicBezTo>
                  <a:cubicBezTo>
                    <a:pt x="2192943" y="1299170"/>
                    <a:pt x="2084336" y="1279902"/>
                    <a:pt x="1996750" y="1290412"/>
                  </a:cubicBezTo>
                  <a:close/>
                </a:path>
              </a:pathLst>
            </a:custGeom>
            <a:noFill/>
            <a:ln>
              <a:solidFill>
                <a:schemeClr val="accent1">
                  <a:shade val="50000"/>
                  <a:alpha val="5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矩形 7"/>
          <p:cNvSpPr/>
          <p:nvPr/>
        </p:nvSpPr>
        <p:spPr>
          <a:xfrm>
            <a:off x="3631186" y="1291046"/>
            <a:ext cx="5544316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None/>
            </a:pPr>
            <a:r>
              <a:rPr lang="en-US" altLang="zh-CN" b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The Internet is a computer network that interconnects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billions of computing devices </a:t>
            </a:r>
            <a:r>
              <a:rPr lang="en-US" altLang="zh-CN" b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throughout the world</a:t>
            </a:r>
            <a:r>
              <a:rPr lang="en-US" altLang="zh-CN" b="1" dirty="0" smtClean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</a:p>
          <a:p>
            <a:pPr marL="2857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hosts = end </a:t>
            </a:r>
            <a:r>
              <a:rPr lang="en-US" alt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systems</a:t>
            </a:r>
          </a:p>
          <a:p>
            <a:pPr marL="2857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run on end systems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—they do not run in the packet switches in the network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endParaRPr lang="en-US" altLang="en-US" b="1" dirty="0">
              <a:solidFill>
                <a:srgbClr val="FF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7760" y="2977392"/>
            <a:ext cx="5079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End systems are connected </a:t>
            </a:r>
            <a:r>
              <a:rPr lang="en-US" altLang="zh-CN" b="1" dirty="0" smtClean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together </a:t>
            </a:r>
            <a:r>
              <a:rPr lang="en-US" altLang="zh-CN" b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by a network of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communication links </a:t>
            </a:r>
            <a:r>
              <a:rPr lang="en-US" altLang="zh-CN" b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packet switches</a:t>
            </a:r>
            <a:r>
              <a:rPr lang="en-US" altLang="zh-CN" b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.</a:t>
            </a:r>
            <a:endParaRPr lang="zh-CN" altLang="en-US" b="1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260241" y="3554574"/>
            <a:ext cx="1612983" cy="549864"/>
            <a:chOff x="7956376" y="3256151"/>
            <a:chExt cx="1434436" cy="549864"/>
          </a:xfrm>
        </p:grpSpPr>
        <p:grpSp>
          <p:nvGrpSpPr>
            <p:cNvPr id="761" name="Group 523">
              <a:extLst>
                <a:ext uri="{FF2B5EF4-FFF2-40B4-BE49-F238E27FC236}">
                  <a16:creationId xmlns:a16="http://schemas.microsoft.com/office/drawing/2014/main" id="{3CE85344-DD21-5E4F-AD4D-61319F4B7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47912" y="3256151"/>
              <a:ext cx="342900" cy="549864"/>
              <a:chOff x="6061075" y="1844675"/>
              <a:chExt cx="457200" cy="733152"/>
            </a:xfrm>
          </p:grpSpPr>
          <p:sp>
            <p:nvSpPr>
              <p:cNvPr id="762" name="Line 426">
                <a:extLst>
                  <a:ext uri="{FF2B5EF4-FFF2-40B4-BE49-F238E27FC236}">
                    <a16:creationId xmlns:a16="http://schemas.microsoft.com/office/drawing/2014/main" id="{9888E198-7917-2646-B0B1-5204D8AB1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675" y="2403475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grpSp>
            <p:nvGrpSpPr>
              <p:cNvPr id="763" name="Group 782">
                <a:extLst>
                  <a:ext uri="{FF2B5EF4-FFF2-40B4-BE49-F238E27FC236}">
                    <a16:creationId xmlns:a16="http://schemas.microsoft.com/office/drawing/2014/main" id="{58FC930D-315E-7643-B53D-BAC68BA23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764" name="Group 783">
                  <a:extLst>
                    <a:ext uri="{FF2B5EF4-FFF2-40B4-BE49-F238E27FC236}">
                      <a16:creationId xmlns:a16="http://schemas.microsoft.com/office/drawing/2014/main" id="{A47EEDDE-0CD1-D349-A579-20E32B19F1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767" name="Line 270">
                    <a:extLst>
                      <a:ext uri="{FF2B5EF4-FFF2-40B4-BE49-F238E27FC236}">
                        <a16:creationId xmlns:a16="http://schemas.microsoft.com/office/drawing/2014/main" id="{3180512C-4B0B-7F46-8A7F-667DFFD95C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68" name="Line 271">
                    <a:extLst>
                      <a:ext uri="{FF2B5EF4-FFF2-40B4-BE49-F238E27FC236}">
                        <a16:creationId xmlns:a16="http://schemas.microsoft.com/office/drawing/2014/main" id="{1D8B57FC-DE75-6140-998D-E59C776779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69" name="Line 272">
                    <a:extLst>
                      <a:ext uri="{FF2B5EF4-FFF2-40B4-BE49-F238E27FC236}">
                        <a16:creationId xmlns:a16="http://schemas.microsoft.com/office/drawing/2014/main" id="{0E3A10FA-121E-8F49-BD9A-8D316F4644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0" name="Line 273">
                    <a:extLst>
                      <a:ext uri="{FF2B5EF4-FFF2-40B4-BE49-F238E27FC236}">
                        <a16:creationId xmlns:a16="http://schemas.microsoft.com/office/drawing/2014/main" id="{B03955E7-72EA-E645-BD1F-3A51313D1C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1" name="Line 274">
                    <a:extLst>
                      <a:ext uri="{FF2B5EF4-FFF2-40B4-BE49-F238E27FC236}">
                        <a16:creationId xmlns:a16="http://schemas.microsoft.com/office/drawing/2014/main" id="{987291A3-F28E-B54C-9A3A-6A39ECE4F6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2" name="Line 275">
                    <a:extLst>
                      <a:ext uri="{FF2B5EF4-FFF2-40B4-BE49-F238E27FC236}">
                        <a16:creationId xmlns:a16="http://schemas.microsoft.com/office/drawing/2014/main" id="{628A289C-66A4-B640-8048-E92DF98B9F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3" name="Line 276">
                    <a:extLst>
                      <a:ext uri="{FF2B5EF4-FFF2-40B4-BE49-F238E27FC236}">
                        <a16:creationId xmlns:a16="http://schemas.microsoft.com/office/drawing/2014/main" id="{D4C14A7E-7E0D-1A4E-BDD8-CE26384AD6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4" name="Line 277">
                    <a:extLst>
                      <a:ext uri="{FF2B5EF4-FFF2-40B4-BE49-F238E27FC236}">
                        <a16:creationId xmlns:a16="http://schemas.microsoft.com/office/drawing/2014/main" id="{4292F8B0-C0F4-1245-BD1E-5A8D246809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5" name="Line 278">
                    <a:extLst>
                      <a:ext uri="{FF2B5EF4-FFF2-40B4-BE49-F238E27FC236}">
                        <a16:creationId xmlns:a16="http://schemas.microsoft.com/office/drawing/2014/main" id="{86843223-BFA3-8941-8F39-7E3A1DF198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6" name="Line 279">
                    <a:extLst>
                      <a:ext uri="{FF2B5EF4-FFF2-40B4-BE49-F238E27FC236}">
                        <a16:creationId xmlns:a16="http://schemas.microsoft.com/office/drawing/2014/main" id="{EB2A9D49-3E36-D849-8C87-89AF5AD76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7" name="Line 280">
                    <a:extLst>
                      <a:ext uri="{FF2B5EF4-FFF2-40B4-BE49-F238E27FC236}">
                        <a16:creationId xmlns:a16="http://schemas.microsoft.com/office/drawing/2014/main" id="{76DF3186-C8BB-8C47-B549-17970E80E6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8" name="Line 281">
                    <a:extLst>
                      <a:ext uri="{FF2B5EF4-FFF2-40B4-BE49-F238E27FC236}">
                        <a16:creationId xmlns:a16="http://schemas.microsoft.com/office/drawing/2014/main" id="{5B3421DE-180E-CD4B-B22F-7BCD908C8C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79" name="Line 282">
                    <a:extLst>
                      <a:ext uri="{FF2B5EF4-FFF2-40B4-BE49-F238E27FC236}">
                        <a16:creationId xmlns:a16="http://schemas.microsoft.com/office/drawing/2014/main" id="{8771C100-8213-7D42-865F-6E0936A209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80" name="Line 283">
                    <a:extLst>
                      <a:ext uri="{FF2B5EF4-FFF2-40B4-BE49-F238E27FC236}">
                        <a16:creationId xmlns:a16="http://schemas.microsoft.com/office/drawing/2014/main" id="{D8E2062E-A026-E143-A095-B86CAAABCA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  <p:sp>
                <p:nvSpPr>
                  <p:cNvPr id="781" name="Line 284">
                    <a:extLst>
                      <a:ext uri="{FF2B5EF4-FFF2-40B4-BE49-F238E27FC236}">
                        <a16:creationId xmlns:a16="http://schemas.microsoft.com/office/drawing/2014/main" id="{EA0BC754-B5B5-1E4B-B9C6-EAFBFE7E44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</p:grpSp>
            <p:pic>
              <p:nvPicPr>
                <p:cNvPr id="765" name="Picture 799" descr="cell_tower_radiation copy">
                  <a:extLst>
                    <a:ext uri="{FF2B5EF4-FFF2-40B4-BE49-F238E27FC236}">
                      <a16:creationId xmlns:a16="http://schemas.microsoft.com/office/drawing/2014/main" id="{AED3D0BD-C212-E844-B1BC-E1FA00DEC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66" name="Oval 800">
                  <a:extLst>
                    <a:ext uri="{FF2B5EF4-FFF2-40B4-BE49-F238E27FC236}">
                      <a16:creationId xmlns:a16="http://schemas.microsoft.com/office/drawing/2014/main" id="{36C4F605-E562-D44F-B04E-2154B84D3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2" name="Group 779">
              <a:extLst>
                <a:ext uri="{FF2B5EF4-FFF2-40B4-BE49-F238E27FC236}">
                  <a16:creationId xmlns:a16="http://schemas.microsoft.com/office/drawing/2014/main" id="{4D090097-C44B-8A45-AB77-7AF215F1B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6376" y="3408994"/>
              <a:ext cx="339011" cy="237265"/>
              <a:chOff x="2967" y="478"/>
              <a:chExt cx="788" cy="625"/>
            </a:xfrm>
          </p:grpSpPr>
          <p:pic>
            <p:nvPicPr>
              <p:cNvPr id="783" name="Picture 780" descr="access_point_stylized_small">
                <a:extLst>
                  <a:ext uri="{FF2B5EF4-FFF2-40B4-BE49-F238E27FC236}">
                    <a16:creationId xmlns:a16="http://schemas.microsoft.com/office/drawing/2014/main" id="{1F07554B-D715-0D4E-AAF0-488CEBA86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781" descr="antenna_radiation_stylized">
                <a:extLst>
                  <a:ext uri="{FF2B5EF4-FFF2-40B4-BE49-F238E27FC236}">
                    <a16:creationId xmlns:a16="http://schemas.microsoft.com/office/drawing/2014/main" id="{8C3F87E8-E561-1F45-A0CC-59530C690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8" name="Picture 4" descr="Image result for Ethernet cable">
              <a:extLst>
                <a:ext uri="{FF2B5EF4-FFF2-40B4-BE49-F238E27FC236}">
                  <a16:creationId xmlns:a16="http://schemas.microsoft.com/office/drawing/2014/main" id="{4D6709F1-B65B-CB40-900E-0CC03AB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973" y="3390112"/>
              <a:ext cx="655871" cy="38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24B3D7B-0A87-684A-8AD5-E426CBAB8D91}"/>
              </a:ext>
            </a:extLst>
          </p:cNvPr>
          <p:cNvGrpSpPr/>
          <p:nvPr/>
        </p:nvGrpSpPr>
        <p:grpSpPr>
          <a:xfrm>
            <a:off x="7823050" y="4228783"/>
            <a:ext cx="1027736" cy="292972"/>
            <a:chOff x="1220207" y="3379800"/>
            <a:chExt cx="1448022" cy="400649"/>
          </a:xfrm>
        </p:grpSpPr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BBA75EB6-A2DF-8442-902E-889D709A01F1}"/>
                </a:ext>
              </a:extLst>
            </p:cNvPr>
            <p:cNvGrpSpPr/>
            <p:nvPr/>
          </p:nvGrpSpPr>
          <p:grpSpPr>
            <a:xfrm>
              <a:off x="1220207" y="3403733"/>
              <a:ext cx="608897" cy="339238"/>
              <a:chOff x="7493876" y="2774731"/>
              <a:chExt cx="1481958" cy="894622"/>
            </a:xfrm>
          </p:grpSpPr>
          <p:sp>
            <p:nvSpPr>
              <p:cNvPr id="746" name="Freeform 745">
                <a:extLst>
                  <a:ext uri="{FF2B5EF4-FFF2-40B4-BE49-F238E27FC236}">
                    <a16:creationId xmlns:a16="http://schemas.microsoft.com/office/drawing/2014/main" id="{57ECBDF9-CECF-C743-928A-01551F1149A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2CED8E12-8866-B24C-8ADD-B298A9E92CB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748" name="Group 747">
                <a:extLst>
                  <a:ext uri="{FF2B5EF4-FFF2-40B4-BE49-F238E27FC236}">
                    <a16:creationId xmlns:a16="http://schemas.microsoft.com/office/drawing/2014/main" id="{B88578A5-178A-394F-A0E8-E56A6CA32F7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49" name="Freeform 748">
                  <a:extLst>
                    <a:ext uri="{FF2B5EF4-FFF2-40B4-BE49-F238E27FC236}">
                      <a16:creationId xmlns:a16="http://schemas.microsoft.com/office/drawing/2014/main" id="{C0BC3D29-EE76-8343-B65A-EA82E9B3D47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0" name="Freeform 749">
                  <a:extLst>
                    <a:ext uri="{FF2B5EF4-FFF2-40B4-BE49-F238E27FC236}">
                      <a16:creationId xmlns:a16="http://schemas.microsoft.com/office/drawing/2014/main" id="{0CE947DD-742E-DB41-8709-8C742E1F31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1" name="Freeform 750">
                  <a:extLst>
                    <a:ext uri="{FF2B5EF4-FFF2-40B4-BE49-F238E27FC236}">
                      <a16:creationId xmlns:a16="http://schemas.microsoft.com/office/drawing/2014/main" id="{4327083F-593C-164C-8B48-4EAC6FFF626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2" name="Freeform 751">
                  <a:extLst>
                    <a:ext uri="{FF2B5EF4-FFF2-40B4-BE49-F238E27FC236}">
                      <a16:creationId xmlns:a16="http://schemas.microsoft.com/office/drawing/2014/main" id="{872F4F49-B007-CF47-9AE7-A2818399B5A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ABB80B22-84B3-E44D-B158-999620842AA7}"/>
                </a:ext>
              </a:extLst>
            </p:cNvPr>
            <p:cNvGrpSpPr/>
            <p:nvPr/>
          </p:nvGrpSpPr>
          <p:grpSpPr>
            <a:xfrm>
              <a:off x="2172962" y="3379800"/>
              <a:ext cx="495267" cy="400649"/>
              <a:chOff x="3668110" y="2448910"/>
              <a:chExt cx="3794234" cy="2165130"/>
            </a:xfrm>
          </p:grpSpPr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87ED6994-8AAE-CE4F-9382-5B72DC8DF39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784A6571-0523-1D4B-BC2E-19620F5C60E1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756" name="Group 755">
                <a:extLst>
                  <a:ext uri="{FF2B5EF4-FFF2-40B4-BE49-F238E27FC236}">
                    <a16:creationId xmlns:a16="http://schemas.microsoft.com/office/drawing/2014/main" id="{040EF2EE-7544-044B-8B2E-5E76FBF3EC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757" name="Freeform 756">
                  <a:extLst>
                    <a:ext uri="{FF2B5EF4-FFF2-40B4-BE49-F238E27FC236}">
                      <a16:creationId xmlns:a16="http://schemas.microsoft.com/office/drawing/2014/main" id="{E671E855-462B-9F48-9621-5EEE15B3935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8" name="Freeform 757">
                  <a:extLst>
                    <a:ext uri="{FF2B5EF4-FFF2-40B4-BE49-F238E27FC236}">
                      <a16:creationId xmlns:a16="http://schemas.microsoft.com/office/drawing/2014/main" id="{E5AE17A8-6FB1-3241-8C26-DCA5087F65E5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9" name="Freeform 758">
                  <a:extLst>
                    <a:ext uri="{FF2B5EF4-FFF2-40B4-BE49-F238E27FC236}">
                      <a16:creationId xmlns:a16="http://schemas.microsoft.com/office/drawing/2014/main" id="{105030C8-02D0-8E46-B13A-AC9E5D59E2C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60" name="Freeform 759">
                  <a:extLst>
                    <a:ext uri="{FF2B5EF4-FFF2-40B4-BE49-F238E27FC236}">
                      <a16:creationId xmlns:a16="http://schemas.microsoft.com/office/drawing/2014/main" id="{F4B9D081-C772-7E49-BCB3-B3BD733377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71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 txBox="1">
            <a:spLocks/>
          </p:cNvSpPr>
          <p:nvPr/>
        </p:nvSpPr>
        <p:spPr bwMode="auto">
          <a:xfrm>
            <a:off x="291845" y="294643"/>
            <a:ext cx="7886700" cy="67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anose="020B0502020104020203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ja-JP" sz="3600" kern="0">
                <a:latin typeface="Arial" panose="020B0604020202020204" pitchFamily="34" charset="0"/>
                <a:cs typeface="Arial" panose="020B0604020202020204" pitchFamily="34" charset="0"/>
              </a:rPr>
              <a:t>The Internet: a “service” view</a:t>
            </a:r>
            <a:endParaRPr lang="en-US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5" name="Picture 2" descr="查看源图像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933" y="5280397"/>
            <a:ext cx="4045928" cy="718497"/>
          </a:xfrm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en-US" sz="18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Internet: “</a:t>
            </a:r>
            <a:r>
              <a:rPr lang="en-US" altLang="ja-JP" sz="18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network of networks”</a:t>
            </a:r>
          </a:p>
          <a:p>
            <a:pPr>
              <a:buSzPct val="72000"/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Interconnected </a:t>
            </a:r>
            <a:r>
              <a:rPr lang="en-US" altLang="en-US" sz="18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ISPs</a:t>
            </a:r>
            <a:endParaRPr lang="en-US" altLang="en-US" sz="1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1423" y="359733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0894" indent="-285750">
              <a:buClr>
                <a:srgbClr val="0000A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Communication links</a:t>
            </a:r>
          </a:p>
          <a:p>
            <a:pPr marL="290894" indent="-285750">
              <a:buClr>
                <a:srgbClr val="0000A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switches: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forward </a:t>
            </a:r>
            <a:r>
              <a:rPr lang="en-US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packets</a:t>
            </a:r>
            <a:r>
              <a:rPr lang="zh-CN" alt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rgbClr val="0070C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solidFill>
                  <a:srgbClr val="0070C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包</a:t>
            </a:r>
            <a:r>
              <a:rPr lang="en-US" altLang="zh-CN" sz="1600" dirty="0" smtClean="0">
                <a:solidFill>
                  <a:srgbClr val="0070C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lang="en-US" altLang="en-US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8094" lvl="1" indent="-285750">
              <a:buClr>
                <a:srgbClr val="0000A8"/>
              </a:buClr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Routers </a:t>
            </a:r>
            <a:r>
              <a:rPr lang="en-US" altLang="en-US" sz="16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路由器</a:t>
            </a:r>
            <a:r>
              <a:rPr lang="en-US" altLang="zh-CN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</a:t>
            </a:r>
            <a:r>
              <a:rPr lang="en-US" altLang="en-US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switches </a:t>
            </a:r>
            <a:r>
              <a:rPr lang="en-US" altLang="en-US" sz="16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交换机</a:t>
            </a:r>
            <a:r>
              <a:rPr lang="en-US" altLang="en-US" sz="16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lang="en-US" altLang="en-US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90894" indent="-285750">
              <a:buClr>
                <a:srgbClr val="0000A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Networks: </a:t>
            </a:r>
            <a:r>
              <a:rPr lang="en-US" altLang="en-US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collection of devices, routers, links </a:t>
            </a:r>
            <a:r>
              <a:rPr lang="en-US" altLang="zh-CN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that are </a:t>
            </a:r>
            <a:r>
              <a:rPr lang="en-US" altLang="en-US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managed by an organization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  <p:bldP spid="8" grpId="0"/>
      <p:bldP spid="9" grpId="0"/>
      <p:bldP spid="572" grpId="0" uiExpand="1" build="p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63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163" y="863600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Metric</a:t>
            </a:r>
            <a:endParaRPr lang="en-US" altLang="zh-C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025010" cy="320952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like Internet services to be able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much data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any two end systems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instantaneously, 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any loss of data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Packet-Switched Networks:</a:t>
            </a:r>
          </a:p>
          <a:p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Throughput: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data per second that can be transferred between end systems</a:t>
            </a:r>
          </a:p>
          <a:p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</a:p>
          <a:p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loss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63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163" y="863600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do loss and delay occur?</a:t>
            </a:r>
            <a:endParaRPr lang="en-US" altLang="zh-C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ackets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router buffers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arrival rate to link (temporarily) exceeds output link capacity</a:t>
            </a:r>
          </a:p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packets queue, wait for turn</a:t>
            </a:r>
          </a:p>
        </p:txBody>
      </p:sp>
      <p:sp>
        <p:nvSpPr>
          <p:cNvPr id="109574" name="Oval 6"/>
          <p:cNvSpPr>
            <a:spLocks noChangeArrowheads="1"/>
          </p:cNvSpPr>
          <p:nvPr/>
        </p:nvSpPr>
        <p:spPr bwMode="auto">
          <a:xfrm>
            <a:off x="2339975" y="461486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2339975" y="4546600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76" name="Oval 8"/>
          <p:cNvSpPr>
            <a:spLocks noChangeArrowheads="1"/>
          </p:cNvSpPr>
          <p:nvPr/>
        </p:nvSpPr>
        <p:spPr bwMode="auto">
          <a:xfrm>
            <a:off x="2349500" y="4318000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695575" y="4348163"/>
            <a:ext cx="498475" cy="119062"/>
            <a:chOff x="2208" y="2184"/>
            <a:chExt cx="176" cy="69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9629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630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631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9626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627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628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9578" name="Oval 18"/>
          <p:cNvSpPr>
            <a:spLocks noChangeArrowheads="1"/>
          </p:cNvSpPr>
          <p:nvPr/>
        </p:nvSpPr>
        <p:spPr bwMode="auto">
          <a:xfrm>
            <a:off x="5435600" y="463391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79" name="Line 19"/>
          <p:cNvSpPr>
            <a:spLocks noChangeShapeType="1"/>
          </p:cNvSpPr>
          <p:nvPr/>
        </p:nvSpPr>
        <p:spPr bwMode="auto">
          <a:xfrm>
            <a:off x="5445125" y="461327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0" name="Rectangle 20"/>
          <p:cNvSpPr>
            <a:spLocks noChangeArrowheads="1"/>
          </p:cNvSpPr>
          <p:nvPr/>
        </p:nvSpPr>
        <p:spPr bwMode="auto">
          <a:xfrm>
            <a:off x="5445125" y="4575175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81" name="Oval 21"/>
          <p:cNvSpPr>
            <a:spLocks noChangeArrowheads="1"/>
          </p:cNvSpPr>
          <p:nvPr/>
        </p:nvSpPr>
        <p:spPr bwMode="auto">
          <a:xfrm>
            <a:off x="5454650" y="4346575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82" name="Line 24"/>
          <p:cNvSpPr>
            <a:spLocks noChangeShapeType="1"/>
          </p:cNvSpPr>
          <p:nvPr/>
        </p:nvSpPr>
        <p:spPr bwMode="auto">
          <a:xfrm>
            <a:off x="1609725" y="4252913"/>
            <a:ext cx="735013" cy="365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3" name="Line 25"/>
          <p:cNvSpPr>
            <a:spLocks noChangeShapeType="1"/>
          </p:cNvSpPr>
          <p:nvPr/>
        </p:nvSpPr>
        <p:spPr bwMode="auto">
          <a:xfrm flipV="1">
            <a:off x="1812925" y="4786313"/>
            <a:ext cx="528638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4" name="Line 26"/>
          <p:cNvSpPr>
            <a:spLocks noChangeShapeType="1"/>
          </p:cNvSpPr>
          <p:nvPr/>
        </p:nvSpPr>
        <p:spPr bwMode="auto">
          <a:xfrm>
            <a:off x="3533775" y="4672013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5" name="Rectangle 40"/>
          <p:cNvSpPr>
            <a:spLocks noChangeArrowheads="1"/>
          </p:cNvSpPr>
          <p:nvPr/>
        </p:nvSpPr>
        <p:spPr bwMode="auto">
          <a:xfrm>
            <a:off x="3200400" y="454342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86" name="Rectangle 41"/>
          <p:cNvSpPr>
            <a:spLocks noChangeArrowheads="1"/>
          </p:cNvSpPr>
          <p:nvPr/>
        </p:nvSpPr>
        <p:spPr bwMode="auto">
          <a:xfrm>
            <a:off x="3362325" y="454342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87" name="Rectangle 42"/>
          <p:cNvSpPr>
            <a:spLocks noChangeArrowheads="1"/>
          </p:cNvSpPr>
          <p:nvPr/>
        </p:nvSpPr>
        <p:spPr bwMode="auto">
          <a:xfrm>
            <a:off x="2341563" y="47228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88" name="Line 44"/>
          <p:cNvSpPr>
            <a:spLocks noChangeShapeType="1"/>
          </p:cNvSpPr>
          <p:nvPr/>
        </p:nvSpPr>
        <p:spPr bwMode="auto">
          <a:xfrm>
            <a:off x="2354263" y="4673600"/>
            <a:ext cx="24288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9" name="Line 45"/>
          <p:cNvSpPr>
            <a:spLocks noChangeShapeType="1"/>
          </p:cNvSpPr>
          <p:nvPr/>
        </p:nvSpPr>
        <p:spPr bwMode="auto">
          <a:xfrm flipV="1">
            <a:off x="2112963" y="5016500"/>
            <a:ext cx="117475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0" name="Text Box 47"/>
          <p:cNvSpPr txBox="1">
            <a:spLocks noChangeArrowheads="1"/>
          </p:cNvSpPr>
          <p:nvPr/>
        </p:nvSpPr>
        <p:spPr bwMode="auto">
          <a:xfrm>
            <a:off x="776288" y="38481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09591" name="Text Box 48"/>
          <p:cNvSpPr txBox="1">
            <a:spLocks noChangeArrowheads="1"/>
          </p:cNvSpPr>
          <p:nvPr/>
        </p:nvSpPr>
        <p:spPr bwMode="auto">
          <a:xfrm>
            <a:off x="1052513" y="48339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09592" name="Rectangle 63"/>
          <p:cNvSpPr>
            <a:spLocks noChangeArrowheads="1"/>
          </p:cNvSpPr>
          <p:nvPr/>
        </p:nvSpPr>
        <p:spPr bwMode="auto">
          <a:xfrm>
            <a:off x="3490913" y="44815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621088" y="2982913"/>
            <a:ext cx="3709987" cy="1454150"/>
            <a:chOff x="2259" y="2090"/>
            <a:chExt cx="2337" cy="916"/>
          </a:xfrm>
        </p:grpSpPr>
        <p:sp>
          <p:nvSpPr>
            <p:cNvPr id="109622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199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packet being transmitted </a:t>
              </a:r>
              <a:r>
                <a:rPr lang="en-US" altLang="zh-CN" sz="1800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(delay)</a:t>
              </a:r>
            </a:p>
          </p:txBody>
        </p:sp>
        <p:sp>
          <p:nvSpPr>
            <p:cNvPr id="109623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3338513" y="4802188"/>
            <a:ext cx="3170237" cy="808037"/>
            <a:chOff x="2103" y="3214"/>
            <a:chExt cx="1997" cy="509"/>
          </a:xfrm>
        </p:grpSpPr>
        <p:sp>
          <p:nvSpPr>
            <p:cNvPr id="109620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57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packets queueing</a:t>
              </a:r>
              <a:r>
                <a:rPr lang="en-US" altLang="zh-CN" sz="1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(delay)</a:t>
              </a:r>
            </a:p>
          </p:txBody>
        </p:sp>
        <p:sp>
          <p:nvSpPr>
            <p:cNvPr id="109621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5781675" y="4405313"/>
            <a:ext cx="498475" cy="119062"/>
            <a:chOff x="2208" y="2184"/>
            <a:chExt cx="176" cy="69"/>
          </a:xfrm>
        </p:grpSpPr>
        <p:grpSp>
          <p:nvGrpSpPr>
            <p:cNvPr id="8" name="Group 75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09617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618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619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Group 79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09614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615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9616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9596" name="Rectangle 84"/>
          <p:cNvSpPr>
            <a:spLocks noChangeArrowheads="1"/>
          </p:cNvSpPr>
          <p:nvPr/>
        </p:nvSpPr>
        <p:spPr bwMode="auto">
          <a:xfrm>
            <a:off x="1719263" y="40798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97" name="Line 85"/>
          <p:cNvSpPr>
            <a:spLocks noChangeShapeType="1"/>
          </p:cNvSpPr>
          <p:nvPr/>
        </p:nvSpPr>
        <p:spPr bwMode="auto">
          <a:xfrm>
            <a:off x="1898650" y="4265613"/>
            <a:ext cx="212725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98" name="Rectangle 86"/>
          <p:cNvSpPr>
            <a:spLocks noChangeArrowheads="1"/>
          </p:cNvSpPr>
          <p:nvPr/>
        </p:nvSpPr>
        <p:spPr bwMode="auto">
          <a:xfrm>
            <a:off x="1968500" y="51593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599" name="Rectangle 88"/>
          <p:cNvSpPr>
            <a:spLocks noChangeArrowheads="1"/>
          </p:cNvSpPr>
          <p:nvPr/>
        </p:nvSpPr>
        <p:spPr bwMode="auto">
          <a:xfrm>
            <a:off x="30607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600" name="Rectangle 89"/>
          <p:cNvSpPr>
            <a:spLocks noChangeArrowheads="1"/>
          </p:cNvSpPr>
          <p:nvPr/>
        </p:nvSpPr>
        <p:spPr bwMode="auto">
          <a:xfrm>
            <a:off x="29210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9601" name="Rectangle 90"/>
          <p:cNvSpPr>
            <a:spLocks noChangeArrowheads="1"/>
          </p:cNvSpPr>
          <p:nvPr/>
        </p:nvSpPr>
        <p:spPr bwMode="auto">
          <a:xfrm>
            <a:off x="27813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517775" y="4764090"/>
            <a:ext cx="3957638" cy="1516063"/>
            <a:chOff x="1586" y="3190"/>
            <a:chExt cx="2493" cy="955"/>
          </a:xfrm>
        </p:grpSpPr>
        <p:sp>
          <p:nvSpPr>
            <p:cNvPr id="10961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61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49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free (available) buffers: arriving packets </a:t>
              </a:r>
            </a:p>
            <a:p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dropped (</a:t>
              </a:r>
              <a:r>
                <a:rPr lang="en-US" altLang="zh-CN" sz="1800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if no free buffers</a:t>
              </a:r>
            </a:p>
          </p:txBody>
        </p: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898525" y="3873500"/>
            <a:ext cx="779463" cy="679450"/>
            <a:chOff x="-44" y="1473"/>
            <a:chExt cx="981" cy="1105"/>
          </a:xfrm>
        </p:grpSpPr>
        <p:pic>
          <p:nvPicPr>
            <p:cNvPr id="109608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609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" name="Group 67"/>
          <p:cNvGrpSpPr>
            <a:grpSpLocks/>
          </p:cNvGrpSpPr>
          <p:nvPr/>
        </p:nvGrpSpPr>
        <p:grpSpPr bwMode="auto">
          <a:xfrm>
            <a:off x="1131888" y="4870450"/>
            <a:ext cx="779462" cy="679450"/>
            <a:chOff x="-44" y="1473"/>
            <a:chExt cx="981" cy="1105"/>
          </a:xfrm>
        </p:grpSpPr>
        <p:pic>
          <p:nvPicPr>
            <p:cNvPr id="109606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607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64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5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9" name="Picture 65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Four sources of packet delay</a:t>
            </a:r>
            <a:endParaRPr lang="en-US" altLang="zh-C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62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99592" y="4541255"/>
            <a:ext cx="3810000" cy="16367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nodal processing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bit errors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output link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&lt;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msec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622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23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24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679031" y="2032000"/>
            <a:ext cx="498475" cy="119063"/>
            <a:chOff x="2208" y="2184"/>
            <a:chExt cx="176" cy="69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11674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5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6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11671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2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73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1626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27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28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29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30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31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32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33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34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35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36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37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38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39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1640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11641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1642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111643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44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111645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46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111647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48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649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111650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6806406" y="2045311"/>
            <a:ext cx="498475" cy="119063"/>
            <a:chOff x="2208" y="2184"/>
            <a:chExt cx="176" cy="69"/>
          </a:xfrm>
        </p:grpSpPr>
        <p:grpSp>
          <p:nvGrpSpPr>
            <p:cNvPr id="6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11666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67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68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11663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64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665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1652" name="Rectangle 58"/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queueing delay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waiting at output link for transmission 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congestion level of router</a:t>
            </a:r>
          </a:p>
        </p:txBody>
      </p:sp>
      <p:sp>
        <p:nvSpPr>
          <p:cNvPr id="111653" name="Rectangle 3"/>
          <p:cNvSpPr>
            <a:spLocks noChangeArrowheads="1"/>
          </p:cNvSpPr>
          <p:nvPr/>
        </p:nvSpPr>
        <p:spPr bwMode="auto">
          <a:xfrm>
            <a:off x="2168525" y="3595688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ctr"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 altLang="zh-CN" dirty="0">
              <a:solidFill>
                <a:srgbClr val="000000"/>
              </a:solidFill>
              <a:latin typeface="Gill Sans MT" pitchFamily="34" charset="0"/>
            </a:endParaRPr>
          </a:p>
        </p:txBody>
      </p:sp>
      <p:grpSp>
        <p:nvGrpSpPr>
          <p:cNvPr id="8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111659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60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111657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58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63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50396" y="3631006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Nodal (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delay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627063" y="4459288"/>
            <a:ext cx="3968750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 </a:t>
            </a: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传输时延</a:t>
            </a: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zh-CN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packet length (bits) 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rate (bps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i="1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</a:t>
            </a: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L/R</a:t>
            </a: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4718050" y="4449763"/>
            <a:ext cx="41529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</a:pP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 (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传播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时延</a:t>
            </a: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zh-CN" sz="200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length of physical link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propagation speed in medium (~2x10</a:t>
            </a:r>
            <a:r>
              <a:rPr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m/sec)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2226014" y="5991348"/>
            <a:ext cx="2528887" cy="800100"/>
            <a:chOff x="1421" y="3528"/>
            <a:chExt cx="1593" cy="504"/>
          </a:xfrm>
        </p:grpSpPr>
        <p:sp>
          <p:nvSpPr>
            <p:cNvPr id="182333" name="AutoShape 61"/>
            <p:cNvSpPr>
              <a:spLocks noChangeArrowheads="1"/>
            </p:cNvSpPr>
            <p:nvPr/>
          </p:nvSpPr>
          <p:spPr bwMode="auto">
            <a:xfrm rot="381619">
              <a:off x="1421" y="3528"/>
              <a:ext cx="1593" cy="201"/>
            </a:xfrm>
            <a:prstGeom prst="leftRightArrow">
              <a:avLst>
                <a:gd name="adj1" fmla="val 35324"/>
                <a:gd name="adj2" fmla="val 94994"/>
              </a:avLst>
            </a:prstGeom>
            <a:gradFill rotWithShape="1">
              <a:gsLst>
                <a:gs pos="0">
                  <a:srgbClr val="CC0000"/>
                </a:gs>
                <a:gs pos="5000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728" name="Text Box 62"/>
            <p:cNvSpPr txBox="1">
              <a:spLocks noChangeArrowheads="1"/>
            </p:cNvSpPr>
            <p:nvPr/>
          </p:nvSpPr>
          <p:spPr bwMode="auto">
            <a:xfrm>
              <a:off x="1533" y="3590"/>
              <a:ext cx="132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000" i="1" dirty="0" err="1">
                  <a:solidFill>
                    <a:srgbClr val="CC0000"/>
                  </a:solidFill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</a:rPr>
                <a:t>trans</a:t>
              </a:r>
              <a:r>
                <a:rPr lang="en-US" altLang="zh-CN" sz="2000" baseline="-25000" dirty="0">
                  <a:solidFill>
                    <a:srgbClr val="CC0000"/>
                  </a:solidFill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</a:rPr>
                <a:t>and </a:t>
              </a:r>
              <a:r>
                <a:rPr lang="en-US" altLang="zh-CN" sz="2000" i="1" dirty="0" err="1">
                  <a:solidFill>
                    <a:srgbClr val="CC0000"/>
                  </a:solidFill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</a:rPr>
                <a:t>prop</a:t>
              </a:r>
              <a:endParaRPr lang="en-US" altLang="zh-CN" sz="2000" baseline="-25000" dirty="0">
                <a:solidFill>
                  <a:srgbClr val="CC0000"/>
                </a:solidFill>
              </a:endParaRPr>
            </a:p>
            <a:p>
              <a:pPr algn="ctr"/>
              <a:r>
                <a:rPr lang="en-US" altLang="zh-CN" sz="2000" i="1" dirty="0">
                  <a:solidFill>
                    <a:srgbClr val="CC0000"/>
                  </a:solidFill>
                </a:rPr>
                <a:t>very </a:t>
              </a:r>
              <a:r>
                <a:rPr lang="en-US" altLang="zh-CN" sz="2000" dirty="0">
                  <a:solidFill>
                    <a:srgbClr val="CC0000"/>
                  </a:solidFill>
                </a:rPr>
                <a:t>different</a:t>
              </a:r>
            </a:p>
          </p:txBody>
        </p:sp>
      </p:grpSp>
      <p:pic>
        <p:nvPicPr>
          <p:cNvPr id="113670" name="Picture 64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Rectangle 2"/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4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sources of packet delay</a:t>
            </a:r>
            <a:endParaRPr lang="en-US" altLang="zh-CN" sz="48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672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73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74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13724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25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26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13721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22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23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3676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77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8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79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80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1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82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83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84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5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86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113687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88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113689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90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91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113692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13716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17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18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13713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14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15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3694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ctr"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 altLang="zh-CN" dirty="0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113696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97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98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13699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700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3701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</a:rPr>
              <a:t>B</a:t>
            </a:r>
          </a:p>
        </p:txBody>
      </p:sp>
      <p:grpSp>
        <p:nvGrpSpPr>
          <p:cNvPr id="9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113709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710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113707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708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3704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113705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5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矩形 65"/>
          <p:cNvSpPr/>
          <p:nvPr/>
        </p:nvSpPr>
        <p:spPr>
          <a:xfrm>
            <a:off x="150396" y="3631006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Nodal (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delay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Picture 37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138" y="811213"/>
            <a:ext cx="41132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Caravan analogy</a:t>
            </a:r>
          </a:p>
        </p:txBody>
      </p:sp>
      <p:sp>
        <p:nvSpPr>
          <p:cNvPr id="1157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10802" y="2889249"/>
            <a:ext cx="4621237" cy="1858491"/>
          </a:xfrm>
        </p:spPr>
        <p:txBody>
          <a:bodyPr/>
          <a:lstStyle/>
          <a:p>
            <a:pPr eaLnBrk="1" hangingPunct="1">
              <a:buClr>
                <a:srgbClr val="0000FF"/>
              </a:buClr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ars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propagate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km/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Clr>
                <a:srgbClr val="0000FF"/>
              </a:buClr>
              <a:buSzPct val="75000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Tollbooth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12 sec to service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car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(bit transmission time)</a:t>
            </a:r>
          </a:p>
          <a:p>
            <a:pPr eaLnBrk="1" hangingPunct="1">
              <a:buClr>
                <a:srgbClr val="0000FF"/>
              </a:buClr>
              <a:buSzPct val="75000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car~bit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caravan ~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packet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16525" y="2825176"/>
            <a:ext cx="3773487" cy="3365500"/>
          </a:xfrm>
        </p:spPr>
        <p:txBody>
          <a:bodyPr/>
          <a:lstStyle/>
          <a:p>
            <a:pPr eaLnBrk="1" hangingPunct="1">
              <a:buSzTx/>
              <a:buFont typeface="Wingdings" pitchFamily="2" charset="2"/>
              <a:buChar char="§"/>
            </a:pP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delay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entire caravan through 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tollbooth 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 highway = 12*10 = 120 sec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Propagation delay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last car to propagate from 1st to 2nd toll both: 100km/(100km/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 1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62 minutes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6400" y="1195388"/>
            <a:ext cx="8043863" cy="1478975"/>
            <a:chOff x="406400" y="1195388"/>
            <a:chExt cx="8043863" cy="1478975"/>
          </a:xfrm>
        </p:grpSpPr>
        <p:grpSp>
          <p:nvGrpSpPr>
            <p:cNvPr id="2" name="Group 42"/>
            <p:cNvGrpSpPr>
              <a:grpSpLocks/>
            </p:cNvGrpSpPr>
            <p:nvPr/>
          </p:nvGrpSpPr>
          <p:grpSpPr bwMode="auto">
            <a:xfrm>
              <a:off x="406400" y="1195388"/>
              <a:ext cx="8043863" cy="1435100"/>
              <a:chOff x="165" y="725"/>
              <a:chExt cx="5067" cy="904"/>
            </a:xfrm>
          </p:grpSpPr>
          <p:sp>
            <p:nvSpPr>
              <p:cNvPr id="115745" name="Rectangle 44"/>
              <p:cNvSpPr>
                <a:spLocks noChangeArrowheads="1"/>
              </p:cNvSpPr>
              <p:nvPr/>
            </p:nvSpPr>
            <p:spPr bwMode="auto">
              <a:xfrm>
                <a:off x="3746" y="781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4" name="Group 46"/>
              <p:cNvGrpSpPr>
                <a:grpSpLocks/>
              </p:cNvGrpSpPr>
              <p:nvPr/>
            </p:nvGrpSpPr>
            <p:grpSpPr bwMode="auto">
              <a:xfrm>
                <a:off x="1588" y="781"/>
                <a:ext cx="1032" cy="848"/>
                <a:chOff x="1207" y="938"/>
                <a:chExt cx="1032" cy="848"/>
              </a:xfrm>
            </p:grpSpPr>
            <p:sp>
              <p:nvSpPr>
                <p:cNvPr id="115743" name="Rectangle 47"/>
                <p:cNvSpPr>
                  <a:spLocks noChangeArrowheads="1"/>
                </p:cNvSpPr>
                <p:nvPr/>
              </p:nvSpPr>
              <p:spPr bwMode="auto">
                <a:xfrm>
                  <a:off x="1568" y="938"/>
                  <a:ext cx="47" cy="42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1574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207" y="1340"/>
                  <a:ext cx="1032" cy="4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Tollbooth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收费站</a:t>
                  </a:r>
                  <a:r>
                    <a:rPr lang="zh-CN" alt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</a:t>
                  </a:r>
                  <a:endPara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5723" name="AutoShape 49"/>
              <p:cNvSpPr>
                <a:spLocks/>
              </p:cNvSpPr>
              <p:nvPr/>
            </p:nvSpPr>
            <p:spPr bwMode="auto">
              <a:xfrm rot="-5400000">
                <a:off x="1012" y="307"/>
                <a:ext cx="50" cy="1743"/>
              </a:xfrm>
              <a:prstGeom prst="leftBrace">
                <a:avLst>
                  <a:gd name="adj1" fmla="val 2905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/>
              </a:p>
            </p:txBody>
          </p:sp>
          <p:sp>
            <p:nvSpPr>
              <p:cNvPr id="115724" name="Text Box 50"/>
              <p:cNvSpPr txBox="1">
                <a:spLocks noChangeArrowheads="1"/>
              </p:cNvSpPr>
              <p:nvPr/>
            </p:nvSpPr>
            <p:spPr bwMode="auto">
              <a:xfrm>
                <a:off x="250" y="1139"/>
                <a:ext cx="1488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ten-car </a:t>
                </a:r>
              </a:p>
              <a:p>
                <a:pPr algn="ctr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Caravan (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旅行车队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725" name="Line 51"/>
              <p:cNvSpPr>
                <a:spLocks noChangeShapeType="1"/>
              </p:cNvSpPr>
              <p:nvPr/>
            </p:nvSpPr>
            <p:spPr bwMode="auto">
              <a:xfrm flipH="1">
                <a:off x="2100" y="976"/>
                <a:ext cx="41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26" name="Text Box 52"/>
              <p:cNvSpPr txBox="1">
                <a:spLocks noChangeArrowheads="1"/>
              </p:cNvSpPr>
              <p:nvPr/>
            </p:nvSpPr>
            <p:spPr bwMode="auto">
              <a:xfrm>
                <a:off x="2515" y="850"/>
                <a:ext cx="6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000"/>
                  <a:t>100 km</a:t>
                </a:r>
              </a:p>
            </p:txBody>
          </p:sp>
          <p:sp>
            <p:nvSpPr>
              <p:cNvPr id="115727" name="Line 53"/>
              <p:cNvSpPr>
                <a:spLocks noChangeShapeType="1"/>
              </p:cNvSpPr>
              <p:nvPr/>
            </p:nvSpPr>
            <p:spPr bwMode="auto">
              <a:xfrm flipH="1" flipV="1">
                <a:off x="3985" y="975"/>
                <a:ext cx="39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28" name="Text Box 54"/>
              <p:cNvSpPr txBox="1">
                <a:spLocks noChangeArrowheads="1"/>
              </p:cNvSpPr>
              <p:nvPr/>
            </p:nvSpPr>
            <p:spPr bwMode="auto">
              <a:xfrm>
                <a:off x="4377" y="850"/>
                <a:ext cx="6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000"/>
                  <a:t>100 km</a:t>
                </a:r>
              </a:p>
            </p:txBody>
          </p:sp>
          <p:sp>
            <p:nvSpPr>
              <p:cNvPr id="115729" name="Line 55"/>
              <p:cNvSpPr>
                <a:spLocks noChangeShapeType="1"/>
              </p:cNvSpPr>
              <p:nvPr/>
            </p:nvSpPr>
            <p:spPr bwMode="auto">
              <a:xfrm>
                <a:off x="5057" y="976"/>
                <a:ext cx="1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730" name="Oval 56"/>
              <p:cNvSpPr>
                <a:spLocks noChangeArrowheads="1"/>
              </p:cNvSpPr>
              <p:nvPr/>
            </p:nvSpPr>
            <p:spPr bwMode="auto">
              <a:xfrm>
                <a:off x="679" y="976"/>
                <a:ext cx="47" cy="47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5731" name="Oval 57"/>
              <p:cNvSpPr>
                <a:spLocks noChangeArrowheads="1"/>
              </p:cNvSpPr>
              <p:nvPr/>
            </p:nvSpPr>
            <p:spPr bwMode="auto">
              <a:xfrm>
                <a:off x="775" y="976"/>
                <a:ext cx="47" cy="47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5732" name="Oval 58"/>
              <p:cNvSpPr>
                <a:spLocks noChangeArrowheads="1"/>
              </p:cNvSpPr>
              <p:nvPr/>
            </p:nvSpPr>
            <p:spPr bwMode="auto">
              <a:xfrm>
                <a:off x="916" y="976"/>
                <a:ext cx="47" cy="47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pic>
            <p:nvPicPr>
              <p:cNvPr id="115733" name="Picture 59" descr="MCj03985170000[1]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984" y="920"/>
                <a:ext cx="472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5734" name="Picture 60" descr="MCj03985170000[1]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186" y="917"/>
                <a:ext cx="472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61"/>
              <p:cNvGrpSpPr>
                <a:grpSpLocks/>
              </p:cNvGrpSpPr>
              <p:nvPr/>
            </p:nvGrpSpPr>
            <p:grpSpPr bwMode="auto">
              <a:xfrm>
                <a:off x="1815" y="725"/>
                <a:ext cx="289" cy="490"/>
                <a:chOff x="2365" y="1352"/>
                <a:chExt cx="1022" cy="1616"/>
              </a:xfrm>
            </p:grpSpPr>
            <p:pic>
              <p:nvPicPr>
                <p:cNvPr id="115741" name="Picture 62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373" y="1352"/>
                  <a:ext cx="1014" cy="16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5742" name="Rectangle 63"/>
                <p:cNvSpPr>
                  <a:spLocks noChangeArrowheads="1"/>
                </p:cNvSpPr>
                <p:nvPr/>
              </p:nvSpPr>
              <p:spPr bwMode="auto">
                <a:xfrm>
                  <a:off x="2365" y="2129"/>
                  <a:ext cx="367" cy="2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pic>
            <p:nvPicPr>
              <p:cNvPr id="115736" name="Picture 64" descr="MCj03985170000[1]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1465" y="933"/>
                <a:ext cx="472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" name="Group 65"/>
              <p:cNvGrpSpPr>
                <a:grpSpLocks/>
              </p:cNvGrpSpPr>
              <p:nvPr/>
            </p:nvGrpSpPr>
            <p:grpSpPr bwMode="auto">
              <a:xfrm>
                <a:off x="3656" y="743"/>
                <a:ext cx="289" cy="490"/>
                <a:chOff x="2365" y="1352"/>
                <a:chExt cx="1022" cy="1616"/>
              </a:xfrm>
            </p:grpSpPr>
            <p:pic>
              <p:nvPicPr>
                <p:cNvPr id="115739" name="Picture 66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373" y="1352"/>
                  <a:ext cx="1014" cy="16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5740" name="Rectangle 67"/>
                <p:cNvSpPr>
                  <a:spLocks noChangeArrowheads="1"/>
                </p:cNvSpPr>
                <p:nvPr/>
              </p:nvSpPr>
              <p:spPr bwMode="auto">
                <a:xfrm>
                  <a:off x="2365" y="2129"/>
                  <a:ext cx="367" cy="2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15738" name="Line 68"/>
              <p:cNvSpPr>
                <a:spLocks noChangeShapeType="1"/>
              </p:cNvSpPr>
              <p:nvPr/>
            </p:nvSpPr>
            <p:spPr bwMode="auto">
              <a:xfrm>
                <a:off x="3195" y="976"/>
                <a:ext cx="5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5" name="Text Box 48"/>
            <p:cNvSpPr txBox="1">
              <a:spLocks noChangeArrowheads="1"/>
            </p:cNvSpPr>
            <p:nvPr/>
          </p:nvSpPr>
          <p:spPr bwMode="auto">
            <a:xfrm>
              <a:off x="5454650" y="1966338"/>
              <a:ext cx="16383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Tollbooth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收费站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39752" y="537321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FF"/>
              </a:buClr>
              <a:buSzPct val="75000"/>
            </a:pP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long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it take the first car to arrive at the 2nd tollbooth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查看源图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7" grpId="0" build="p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3" name="Picture 3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" y="803275"/>
            <a:ext cx="54848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5125" y="1412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Caravan analogy (more)</a:t>
            </a:r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2862263"/>
            <a:ext cx="8323263" cy="33178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uppose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 now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propagate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1000 km/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suppose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tollbooth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takes one min to service a car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SzPct val="75000"/>
            </a:pPr>
            <a:r>
              <a:rPr lang="en-US" altLang="zh-CN" sz="2400" i="1" u="sng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cars arrive to 2nd booth before all cars serviced at first booth?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76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5500" y="4422287"/>
            <a:ext cx="7989888" cy="1751013"/>
          </a:xfrm>
        </p:spPr>
        <p:txBody>
          <a:bodyPr/>
          <a:lstStyle/>
          <a:p>
            <a:pPr eaLnBrk="1" hangingPunct="1">
              <a:buSzTx/>
              <a:buFont typeface="Wingdings" pitchFamily="2" charset="2"/>
              <a:buChar char="§"/>
            </a:pPr>
            <a:r>
              <a:rPr lang="en-US" altLang="zh-CN" sz="2400" i="1" u="sng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Yes!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after 7 min, 1st car arrives at second booth; three cars still at 1st booth.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87856" y="1196802"/>
            <a:ext cx="8043863" cy="1478975"/>
            <a:chOff x="406400" y="1195388"/>
            <a:chExt cx="8043863" cy="1478975"/>
          </a:xfrm>
        </p:grpSpPr>
        <p:grpSp>
          <p:nvGrpSpPr>
            <p:cNvPr id="35" name="Group 42"/>
            <p:cNvGrpSpPr>
              <a:grpSpLocks/>
            </p:cNvGrpSpPr>
            <p:nvPr/>
          </p:nvGrpSpPr>
          <p:grpSpPr bwMode="auto">
            <a:xfrm>
              <a:off x="406400" y="1195388"/>
              <a:ext cx="8043863" cy="1435100"/>
              <a:chOff x="165" y="725"/>
              <a:chExt cx="5067" cy="904"/>
            </a:xfrm>
          </p:grpSpPr>
          <p:sp>
            <p:nvSpPr>
              <p:cNvPr id="36" name="Rectangle 44"/>
              <p:cNvSpPr>
                <a:spLocks noChangeArrowheads="1"/>
              </p:cNvSpPr>
              <p:nvPr/>
            </p:nvSpPr>
            <p:spPr bwMode="auto">
              <a:xfrm>
                <a:off x="3746" y="781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37" name="Group 46"/>
              <p:cNvGrpSpPr>
                <a:grpSpLocks/>
              </p:cNvGrpSpPr>
              <p:nvPr/>
            </p:nvGrpSpPr>
            <p:grpSpPr bwMode="auto">
              <a:xfrm>
                <a:off x="1588" y="781"/>
                <a:ext cx="1032" cy="848"/>
                <a:chOff x="1207" y="938"/>
                <a:chExt cx="1032" cy="848"/>
              </a:xfrm>
            </p:grpSpPr>
            <p:sp>
              <p:nvSpPr>
                <p:cNvPr id="58" name="Rectangle 47"/>
                <p:cNvSpPr>
                  <a:spLocks noChangeArrowheads="1"/>
                </p:cNvSpPr>
                <p:nvPr/>
              </p:nvSpPr>
              <p:spPr bwMode="auto">
                <a:xfrm>
                  <a:off x="1568" y="938"/>
                  <a:ext cx="47" cy="42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59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207" y="1340"/>
                  <a:ext cx="1032" cy="4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Tollbooth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收费站</a:t>
                  </a:r>
                  <a:r>
                    <a:rPr lang="zh-CN" alt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</a:t>
                  </a:r>
                  <a:endPara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8" name="AutoShape 49"/>
              <p:cNvSpPr>
                <a:spLocks/>
              </p:cNvSpPr>
              <p:nvPr/>
            </p:nvSpPr>
            <p:spPr bwMode="auto">
              <a:xfrm rot="-5400000">
                <a:off x="1012" y="307"/>
                <a:ext cx="50" cy="1743"/>
              </a:xfrm>
              <a:prstGeom prst="leftBrace">
                <a:avLst>
                  <a:gd name="adj1" fmla="val 2905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zh-CN" altLang="zh-CN"/>
              </a:p>
            </p:txBody>
          </p:sp>
          <p:sp>
            <p:nvSpPr>
              <p:cNvPr id="39" name="Text Box 50"/>
              <p:cNvSpPr txBox="1">
                <a:spLocks noChangeArrowheads="1"/>
              </p:cNvSpPr>
              <p:nvPr/>
            </p:nvSpPr>
            <p:spPr bwMode="auto">
              <a:xfrm>
                <a:off x="250" y="1139"/>
                <a:ext cx="1488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ten-car </a:t>
                </a:r>
              </a:p>
              <a:p>
                <a:pPr algn="ctr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Caravan (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旅行车队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51"/>
              <p:cNvSpPr>
                <a:spLocks noChangeShapeType="1"/>
              </p:cNvSpPr>
              <p:nvPr/>
            </p:nvSpPr>
            <p:spPr bwMode="auto">
              <a:xfrm flipH="1">
                <a:off x="2100" y="976"/>
                <a:ext cx="41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Text Box 52"/>
              <p:cNvSpPr txBox="1">
                <a:spLocks noChangeArrowheads="1"/>
              </p:cNvSpPr>
              <p:nvPr/>
            </p:nvSpPr>
            <p:spPr bwMode="auto">
              <a:xfrm>
                <a:off x="2515" y="850"/>
                <a:ext cx="6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000"/>
                  <a:t>100 km</a:t>
                </a:r>
              </a:p>
            </p:txBody>
          </p:sp>
          <p:sp>
            <p:nvSpPr>
              <p:cNvPr id="42" name="Line 53"/>
              <p:cNvSpPr>
                <a:spLocks noChangeShapeType="1"/>
              </p:cNvSpPr>
              <p:nvPr/>
            </p:nvSpPr>
            <p:spPr bwMode="auto">
              <a:xfrm flipH="1" flipV="1">
                <a:off x="3985" y="975"/>
                <a:ext cx="39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Text Box 54"/>
              <p:cNvSpPr txBox="1">
                <a:spLocks noChangeArrowheads="1"/>
              </p:cNvSpPr>
              <p:nvPr/>
            </p:nvSpPr>
            <p:spPr bwMode="auto">
              <a:xfrm>
                <a:off x="4377" y="850"/>
                <a:ext cx="680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000"/>
                  <a:t>100 km</a:t>
                </a:r>
              </a:p>
            </p:txBody>
          </p:sp>
          <p:sp>
            <p:nvSpPr>
              <p:cNvPr id="44" name="Line 55"/>
              <p:cNvSpPr>
                <a:spLocks noChangeShapeType="1"/>
              </p:cNvSpPr>
              <p:nvPr/>
            </p:nvSpPr>
            <p:spPr bwMode="auto">
              <a:xfrm>
                <a:off x="5057" y="976"/>
                <a:ext cx="1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Oval 56"/>
              <p:cNvSpPr>
                <a:spLocks noChangeArrowheads="1"/>
              </p:cNvSpPr>
              <p:nvPr/>
            </p:nvSpPr>
            <p:spPr bwMode="auto">
              <a:xfrm>
                <a:off x="679" y="976"/>
                <a:ext cx="47" cy="47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46" name="Oval 57"/>
              <p:cNvSpPr>
                <a:spLocks noChangeArrowheads="1"/>
              </p:cNvSpPr>
              <p:nvPr/>
            </p:nvSpPr>
            <p:spPr bwMode="auto">
              <a:xfrm>
                <a:off x="775" y="976"/>
                <a:ext cx="47" cy="47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47" name="Oval 58"/>
              <p:cNvSpPr>
                <a:spLocks noChangeArrowheads="1"/>
              </p:cNvSpPr>
              <p:nvPr/>
            </p:nvSpPr>
            <p:spPr bwMode="auto">
              <a:xfrm>
                <a:off x="916" y="976"/>
                <a:ext cx="47" cy="47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pic>
            <p:nvPicPr>
              <p:cNvPr id="48" name="Picture 59" descr="MCj03985170000[1]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984" y="920"/>
                <a:ext cx="472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60" descr="MCj03985170000[1]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186" y="917"/>
                <a:ext cx="472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0" name="Group 61"/>
              <p:cNvGrpSpPr>
                <a:grpSpLocks/>
              </p:cNvGrpSpPr>
              <p:nvPr/>
            </p:nvGrpSpPr>
            <p:grpSpPr bwMode="auto">
              <a:xfrm>
                <a:off x="1815" y="725"/>
                <a:ext cx="289" cy="490"/>
                <a:chOff x="2365" y="1352"/>
                <a:chExt cx="1022" cy="1616"/>
              </a:xfrm>
            </p:grpSpPr>
            <p:pic>
              <p:nvPicPr>
                <p:cNvPr id="56" name="Picture 62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373" y="1352"/>
                  <a:ext cx="1014" cy="16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7" name="Rectangle 63"/>
                <p:cNvSpPr>
                  <a:spLocks noChangeArrowheads="1"/>
                </p:cNvSpPr>
                <p:nvPr/>
              </p:nvSpPr>
              <p:spPr bwMode="auto">
                <a:xfrm>
                  <a:off x="2365" y="2129"/>
                  <a:ext cx="367" cy="2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pic>
            <p:nvPicPr>
              <p:cNvPr id="51" name="Picture 64" descr="MCj03985170000[1]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1465" y="933"/>
                <a:ext cx="472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2" name="Group 65"/>
              <p:cNvGrpSpPr>
                <a:grpSpLocks/>
              </p:cNvGrpSpPr>
              <p:nvPr/>
            </p:nvGrpSpPr>
            <p:grpSpPr bwMode="auto">
              <a:xfrm>
                <a:off x="3656" y="743"/>
                <a:ext cx="289" cy="490"/>
                <a:chOff x="2365" y="1352"/>
                <a:chExt cx="1022" cy="1616"/>
              </a:xfrm>
            </p:grpSpPr>
            <p:pic>
              <p:nvPicPr>
                <p:cNvPr id="54" name="Picture 66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373" y="1352"/>
                  <a:ext cx="1014" cy="16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5" name="Rectangle 67"/>
                <p:cNvSpPr>
                  <a:spLocks noChangeArrowheads="1"/>
                </p:cNvSpPr>
                <p:nvPr/>
              </p:nvSpPr>
              <p:spPr bwMode="auto">
                <a:xfrm>
                  <a:off x="2365" y="2129"/>
                  <a:ext cx="367" cy="2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53" name="Line 68"/>
              <p:cNvSpPr>
                <a:spLocks noChangeShapeType="1"/>
              </p:cNvSpPr>
              <p:nvPr/>
            </p:nvSpPr>
            <p:spPr bwMode="auto">
              <a:xfrm>
                <a:off x="3195" y="976"/>
                <a:ext cx="5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0" name="Text Box 48"/>
            <p:cNvSpPr txBox="1">
              <a:spLocks noChangeArrowheads="1"/>
            </p:cNvSpPr>
            <p:nvPr/>
          </p:nvSpPr>
          <p:spPr bwMode="auto">
            <a:xfrm>
              <a:off x="5454650" y="1966338"/>
              <a:ext cx="16383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Tollbooth</a:t>
              </a:r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收费站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2" name="Picture 2" descr="查看源图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88649" y="5818787"/>
            <a:ext cx="5758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b="1" dirty="0">
                <a:solidFill>
                  <a:srgbClr val="C00000"/>
                </a:solidFill>
                <a:hlinkClick r:id="rId7"/>
              </a:rPr>
              <a:t>Transmission versus Propagation Delay Interactive Animation (unicam.it)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965" y="2807539"/>
            <a:ext cx="5925377" cy="14956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09" y="4282649"/>
            <a:ext cx="5963482" cy="1476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1" name="Picture 18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150" y="917575"/>
            <a:ext cx="54848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Queueing delay (revisited)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1455" y="2699855"/>
            <a:ext cx="82125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the other three delays (namely, </a:t>
            </a:r>
            <a:r>
              <a:rPr lang="en-US" altLang="zh-CN" sz="2000" i="1" dirty="0" err="1" smtClean="0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sz="2000" baseline="-25000" dirty="0" err="1" smtClean="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zh-CN" altLang="en-US" sz="2000" baseline="-25000" dirty="0" smtClean="0">
                <a:solidFill>
                  <a:srgbClr val="000000"/>
                </a:solidFill>
                <a:latin typeface="Gill Sans MT" pitchFamily="34" charset="0"/>
              </a:rPr>
              <a:t>，</a:t>
            </a:r>
            <a:r>
              <a:rPr lang="en-US" altLang="zh-CN" sz="2000" i="1" dirty="0" err="1" smtClean="0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sz="2000" baseline="-25000" dirty="0" err="1" smtClean="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zh-CN" altLang="en-US" sz="2000" baseline="-25000" dirty="0" smtClean="0">
                <a:solidFill>
                  <a:srgbClr val="000000"/>
                </a:solidFill>
                <a:latin typeface="Gill Sans MT" pitchFamily="34" charset="0"/>
              </a:rPr>
              <a:t>，</a:t>
            </a:r>
            <a:r>
              <a:rPr lang="en-US" altLang="zh-CN" sz="2000" i="1" dirty="0" err="1" smtClean="0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sz="2000" baseline="-25000" dirty="0" err="1" smtClean="0">
                <a:solidFill>
                  <a:srgbClr val="000000"/>
                </a:solidFill>
                <a:latin typeface="Gill Sans MT" pitchFamily="34" charset="0"/>
              </a:rPr>
              <a:t>prop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queuing delay can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vary from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 to packet.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8150" y="3651441"/>
            <a:ext cx="80851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characterizing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queuing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delay, statistical measures: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queuing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queuing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that the queuing delay exceeds some specified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2627784" y="1607344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ctr" eaLnBrk="1" hangingPunct="1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 altLang="zh-CN" dirty="0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9552" y="1699696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Nodal (</a:t>
            </a:r>
            <a:r>
              <a:rPr lang="zh-CN" altLang="en-US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delay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3688" y="4862146"/>
            <a:ext cx="1546225" cy="123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4" name="Text Box 16"/>
          <p:cNvSpPr txBox="1">
            <a:spLocks noChangeArrowheads="1"/>
          </p:cNvSpPr>
          <p:nvPr/>
        </p:nvSpPr>
        <p:spPr bwMode="auto">
          <a:xfrm>
            <a:off x="6100510" y="6054765"/>
            <a:ext cx="1103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La/R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211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9013" y="3443019"/>
            <a:ext cx="1481138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" name="Text Box 15"/>
          <p:cNvSpPr txBox="1">
            <a:spLocks noChangeArrowheads="1"/>
          </p:cNvSpPr>
          <p:nvPr/>
        </p:nvSpPr>
        <p:spPr bwMode="auto">
          <a:xfrm>
            <a:off x="6075405" y="4542125"/>
            <a:ext cx="1103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La/R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22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1" name="Picture 18" descr="underline_base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8150" y="917575"/>
            <a:ext cx="54848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0174" y="3382628"/>
            <a:ext cx="4060461" cy="1625844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rate (bps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buSzPct val="75000"/>
            </a:pP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L: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packet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(bits)</a:t>
            </a:r>
          </a:p>
          <a:p>
            <a:pPr eaLnBrk="1" hangingPunct="1">
              <a:buSzPct val="75000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average packet arrival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 (packets per sec)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29464" y="3219404"/>
            <a:ext cx="4223644" cy="3410346"/>
            <a:chOff x="4187825" y="852488"/>
            <a:chExt cx="3984575" cy="3103562"/>
          </a:xfrm>
        </p:grpSpPr>
        <p:pic>
          <p:nvPicPr>
            <p:cNvPr id="119812" name="Picture 60" descr="queueDelay"/>
            <p:cNvPicPr>
              <a:picLocks noChangeAspect="1" noChangeArrowheads="1"/>
            </p:cNvPicPr>
            <p:nvPr/>
          </p:nvPicPr>
          <p:blipFill rotWithShape="1">
            <a:blip r:embed="rId7"/>
            <a:srcRect l="5741" r="16296"/>
            <a:stretch/>
          </p:blipFill>
          <p:spPr bwMode="auto">
            <a:xfrm>
              <a:off x="4298503" y="852488"/>
              <a:ext cx="3873897" cy="305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814" name="Rectangle 61"/>
            <p:cNvSpPr>
              <a:spLocks noChangeArrowheads="1"/>
            </p:cNvSpPr>
            <p:nvPr/>
          </p:nvSpPr>
          <p:spPr bwMode="auto">
            <a:xfrm>
              <a:off x="4187825" y="3451225"/>
              <a:ext cx="3810000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>
                <a:lnSpc>
                  <a:spcPct val="85000"/>
                </a:lnSpc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zh-CN" sz="2000">
                  <a:solidFill>
                    <a:srgbClr val="000099"/>
                  </a:solidFill>
                </a:rPr>
                <a:t>traffic intensity </a:t>
              </a:r>
            </a:p>
            <a:p>
              <a:pPr marL="342900" indent="-342900" algn="ctr">
                <a:lnSpc>
                  <a:spcPct val="85000"/>
                </a:lnSpc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zh-CN" sz="2000">
                  <a:solidFill>
                    <a:srgbClr val="000099"/>
                  </a:solidFill>
                </a:rPr>
                <a:t>= La/R</a:t>
              </a:r>
            </a:p>
          </p:txBody>
        </p:sp>
        <p:sp>
          <p:nvSpPr>
            <p:cNvPr id="119816" name="Rectangle 11"/>
            <p:cNvSpPr>
              <a:spLocks noChangeArrowheads="1"/>
            </p:cNvSpPr>
            <p:nvPr/>
          </p:nvSpPr>
          <p:spPr bwMode="auto">
            <a:xfrm>
              <a:off x="4500563" y="868363"/>
              <a:ext cx="1271587" cy="4270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19817" name="Rectangle 61"/>
            <p:cNvSpPr>
              <a:spLocks noChangeArrowheads="1"/>
            </p:cNvSpPr>
            <p:nvPr/>
          </p:nvSpPr>
          <p:spPr bwMode="auto">
            <a:xfrm rot="-5400000">
              <a:off x="3596482" y="2180431"/>
              <a:ext cx="2433638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>
                <a:lnSpc>
                  <a:spcPct val="85000"/>
                </a:lnSpc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zh-CN" sz="2000" dirty="0">
                  <a:solidFill>
                    <a:srgbClr val="000099"/>
                  </a:solidFill>
                </a:rPr>
                <a:t>average  queueing delay</a:t>
              </a:r>
            </a:p>
          </p:txBody>
        </p:sp>
      </p:grpSp>
      <p:sp>
        <p:nvSpPr>
          <p:cNvPr id="1198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Queueing delay (revisited)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149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150" name="Picture 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cxnSp>
        <p:nvCxnSpPr>
          <p:cNvPr id="152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153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154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157" name="Picture 95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8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59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60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 w="2540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155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56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161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162" name="Picture 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64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165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166" name="Picture 9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7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168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169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170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171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2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173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174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175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176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177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17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19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200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201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202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203" name="Straight Connector 81"/>
              <p:cNvCxnSpPr>
                <a:cxnSpLocks noChangeShapeType="1"/>
                <a:stCxn id="202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204" name="Straight Connector 82"/>
              <p:cNvCxnSpPr>
                <a:cxnSpLocks noChangeShapeType="1"/>
                <a:endCxn id="202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205" name="Straight Connector 83"/>
              <p:cNvCxnSpPr>
                <a:cxnSpLocks noChangeShapeType="1"/>
                <a:endCxn id="202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20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17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191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92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9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194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195" name="Straight Connector 73"/>
              <p:cNvCxnSpPr>
                <a:cxnSpLocks noChangeShapeType="1"/>
                <a:stCxn id="194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196" name="Straight Connector 74"/>
              <p:cNvCxnSpPr>
                <a:cxnSpLocks noChangeShapeType="1"/>
                <a:endCxn id="194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197" name="Straight Connector 75"/>
              <p:cNvCxnSpPr>
                <a:cxnSpLocks noChangeShapeType="1"/>
                <a:endCxn id="194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19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18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188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89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9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18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18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18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185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86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8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zh-CN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18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zh-CN" altLang="zh-CN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07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208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209" name="TextBox 49"/>
          <p:cNvSpPr txBox="1"/>
          <p:nvPr/>
        </p:nvSpPr>
        <p:spPr>
          <a:xfrm>
            <a:off x="4054282" y="3006521"/>
            <a:ext cx="7809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 smtClean="0">
                <a:solidFill>
                  <a:prstClr val="black"/>
                </a:solidFill>
                <a:latin typeface="Calibri"/>
                <a:ea typeface="+mn-ea"/>
              </a:rPr>
              <a:t>router</a:t>
            </a:r>
          </a:p>
        </p:txBody>
      </p:sp>
      <p:sp>
        <p:nvSpPr>
          <p:cNvPr id="210" name="Rectangle 62"/>
          <p:cNvSpPr>
            <a:spLocks noChangeArrowheads="1"/>
          </p:cNvSpPr>
          <p:nvPr/>
        </p:nvSpPr>
        <p:spPr bwMode="auto">
          <a:xfrm>
            <a:off x="568132" y="4966495"/>
            <a:ext cx="69723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La/R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avg. queueing delay small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La/R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avg. queueing delay large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La/R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1: more 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arriving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than can be serviced, average delay infinite!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408651" y="62373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13"/>
              </a:rPr>
              <a:t>Queuing and Loss Interactive Animation (unicam.it)</a:t>
            </a:r>
            <a:endParaRPr lang="zh-CN" altLang="en-US" dirty="0"/>
          </a:p>
        </p:txBody>
      </p:sp>
      <p:pic>
        <p:nvPicPr>
          <p:cNvPr id="216" name="图片 2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3" y="4955976"/>
            <a:ext cx="7070348" cy="13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9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2" grpId="0"/>
      <p:bldP spid="210" grpId="0"/>
      <p:bldP spid="2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查看源图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9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Packet loss</a:t>
            </a:r>
          </a:p>
        </p:txBody>
      </p:sp>
      <p:sp>
        <p:nvSpPr>
          <p:cNvPr id="1259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125" y="1333500"/>
            <a:ext cx="8394700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ueue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(aka buffer) preceding link in buffer has finite capacity</a:t>
            </a:r>
          </a:p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acket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arriving to full queue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be 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(aka lost)</a:t>
            </a:r>
          </a:p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 may be retransmitted by previous node, by source end system, or not at all</a:t>
            </a:r>
          </a:p>
        </p:txBody>
      </p:sp>
      <p:sp>
        <p:nvSpPr>
          <p:cNvPr id="125957" name="Oval 6"/>
          <p:cNvSpPr>
            <a:spLocks noChangeArrowheads="1"/>
          </p:cNvSpPr>
          <p:nvPr/>
        </p:nvSpPr>
        <p:spPr bwMode="auto">
          <a:xfrm>
            <a:off x="3235970" y="4353720"/>
            <a:ext cx="1198563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58" name="Rectangle 7"/>
          <p:cNvSpPr>
            <a:spLocks noChangeArrowheads="1"/>
          </p:cNvSpPr>
          <p:nvPr/>
        </p:nvSpPr>
        <p:spPr bwMode="auto">
          <a:xfrm>
            <a:off x="3235970" y="4285458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59" name="Oval 8"/>
          <p:cNvSpPr>
            <a:spLocks noChangeArrowheads="1"/>
          </p:cNvSpPr>
          <p:nvPr/>
        </p:nvSpPr>
        <p:spPr bwMode="auto">
          <a:xfrm>
            <a:off x="3245495" y="4056858"/>
            <a:ext cx="1198563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591570" y="4087020"/>
            <a:ext cx="498475" cy="119063"/>
            <a:chOff x="2208" y="2184"/>
            <a:chExt cx="176" cy="69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125997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98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99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125994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95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96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25961" name="Line 23"/>
          <p:cNvSpPr>
            <a:spLocks noChangeShapeType="1"/>
          </p:cNvSpPr>
          <p:nvPr/>
        </p:nvSpPr>
        <p:spPr bwMode="auto">
          <a:xfrm>
            <a:off x="2505720" y="3991770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2" name="Line 24"/>
          <p:cNvSpPr>
            <a:spLocks noChangeShapeType="1"/>
          </p:cNvSpPr>
          <p:nvPr/>
        </p:nvSpPr>
        <p:spPr bwMode="auto">
          <a:xfrm flipV="1">
            <a:off x="2810520" y="4456908"/>
            <a:ext cx="411163" cy="525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3" name="Line 25"/>
          <p:cNvSpPr>
            <a:spLocks noChangeShapeType="1"/>
          </p:cNvSpPr>
          <p:nvPr/>
        </p:nvSpPr>
        <p:spPr bwMode="auto">
          <a:xfrm>
            <a:off x="4429770" y="441087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4" name="Rectangle 28"/>
          <p:cNvSpPr>
            <a:spLocks noChangeArrowheads="1"/>
          </p:cNvSpPr>
          <p:nvPr/>
        </p:nvSpPr>
        <p:spPr bwMode="auto">
          <a:xfrm>
            <a:off x="5348933" y="421084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65" name="Rectangle 29"/>
          <p:cNvSpPr>
            <a:spLocks noChangeArrowheads="1"/>
          </p:cNvSpPr>
          <p:nvPr/>
        </p:nvSpPr>
        <p:spPr bwMode="auto">
          <a:xfrm>
            <a:off x="4096395" y="428228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66" name="Rectangle 30"/>
          <p:cNvSpPr>
            <a:spLocks noChangeArrowheads="1"/>
          </p:cNvSpPr>
          <p:nvPr/>
        </p:nvSpPr>
        <p:spPr bwMode="auto">
          <a:xfrm>
            <a:off x="4258320" y="428228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67" name="Rectangle 31"/>
          <p:cNvSpPr>
            <a:spLocks noChangeArrowheads="1"/>
          </p:cNvSpPr>
          <p:nvPr/>
        </p:nvSpPr>
        <p:spPr bwMode="auto">
          <a:xfrm>
            <a:off x="3008958" y="462994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68" name="Line 33"/>
          <p:cNvSpPr>
            <a:spLocks noChangeShapeType="1"/>
          </p:cNvSpPr>
          <p:nvPr/>
        </p:nvSpPr>
        <p:spPr bwMode="auto">
          <a:xfrm flipV="1">
            <a:off x="2978795" y="447595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69" name="Text Box 35"/>
          <p:cNvSpPr txBox="1">
            <a:spLocks noChangeArrowheads="1"/>
          </p:cNvSpPr>
          <p:nvPr/>
        </p:nvSpPr>
        <p:spPr bwMode="auto">
          <a:xfrm>
            <a:off x="1561158" y="354250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25970" name="Text Box 36"/>
          <p:cNvSpPr txBox="1">
            <a:spLocks noChangeArrowheads="1"/>
          </p:cNvSpPr>
          <p:nvPr/>
        </p:nvSpPr>
        <p:spPr bwMode="auto">
          <a:xfrm>
            <a:off x="1881833" y="452834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25971" name="Text Box 40"/>
          <p:cNvSpPr txBox="1">
            <a:spLocks noChangeArrowheads="1"/>
          </p:cNvSpPr>
          <p:nvPr/>
        </p:nvSpPr>
        <p:spPr bwMode="auto">
          <a:xfrm>
            <a:off x="4909195" y="3452020"/>
            <a:ext cx="267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125972" name="Line 41"/>
          <p:cNvSpPr>
            <a:spLocks noChangeShapeType="1"/>
          </p:cNvSpPr>
          <p:nvPr/>
        </p:nvSpPr>
        <p:spPr bwMode="auto">
          <a:xfrm rot="10800000" flipV="1">
            <a:off x="4472633" y="374412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73" name="Rectangle 56"/>
          <p:cNvSpPr>
            <a:spLocks noChangeArrowheads="1"/>
          </p:cNvSpPr>
          <p:nvPr/>
        </p:nvSpPr>
        <p:spPr bwMode="auto">
          <a:xfrm>
            <a:off x="3932883" y="428069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74" name="Rectangle 57"/>
          <p:cNvSpPr>
            <a:spLocks noChangeArrowheads="1"/>
          </p:cNvSpPr>
          <p:nvPr/>
        </p:nvSpPr>
        <p:spPr bwMode="auto">
          <a:xfrm>
            <a:off x="3770958" y="428069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75" name="Rectangle 58"/>
          <p:cNvSpPr>
            <a:spLocks noChangeArrowheads="1"/>
          </p:cNvSpPr>
          <p:nvPr/>
        </p:nvSpPr>
        <p:spPr bwMode="auto">
          <a:xfrm>
            <a:off x="3605858" y="428069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76" name="Rectangle 59"/>
          <p:cNvSpPr>
            <a:spLocks noChangeArrowheads="1"/>
          </p:cNvSpPr>
          <p:nvPr/>
        </p:nvSpPr>
        <p:spPr bwMode="auto">
          <a:xfrm>
            <a:off x="3442345" y="428069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77" name="Rectangle 61"/>
          <p:cNvSpPr>
            <a:spLocks noChangeArrowheads="1"/>
          </p:cNvSpPr>
          <p:nvPr/>
        </p:nvSpPr>
        <p:spPr bwMode="auto">
          <a:xfrm>
            <a:off x="3277245" y="428228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78" name="Rectangle 62"/>
          <p:cNvSpPr>
            <a:spLocks noChangeArrowheads="1"/>
          </p:cNvSpPr>
          <p:nvPr/>
        </p:nvSpPr>
        <p:spPr bwMode="auto">
          <a:xfrm>
            <a:off x="3248670" y="425847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CC0000"/>
              </a:solidFill>
            </a:endParaRPr>
          </a:p>
        </p:txBody>
      </p:sp>
      <p:sp>
        <p:nvSpPr>
          <p:cNvPr id="125979" name="Line 63"/>
          <p:cNvSpPr>
            <a:spLocks noChangeShapeType="1"/>
          </p:cNvSpPr>
          <p:nvPr/>
        </p:nvSpPr>
        <p:spPr bwMode="auto">
          <a:xfrm rot="10800000">
            <a:off x="3235970" y="475059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80" name="Text Box 64"/>
          <p:cNvSpPr txBox="1">
            <a:spLocks noChangeArrowheads="1"/>
          </p:cNvSpPr>
          <p:nvPr/>
        </p:nvSpPr>
        <p:spPr bwMode="auto">
          <a:xfrm>
            <a:off x="3851920" y="4909345"/>
            <a:ext cx="192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altLang="zh-CN" sz="1800">
                <a:solidFill>
                  <a:srgbClr val="CC0000"/>
                </a:solidFill>
              </a:rPr>
              <a:t>full buffer is </a:t>
            </a:r>
            <a:r>
              <a:rPr lang="en-US" altLang="zh-CN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125981" name="Text Box 65"/>
          <p:cNvSpPr txBox="1">
            <a:spLocks noChangeArrowheads="1"/>
          </p:cNvSpPr>
          <p:nvPr/>
        </p:nvSpPr>
        <p:spPr bwMode="auto">
          <a:xfrm>
            <a:off x="3124845" y="3271045"/>
            <a:ext cx="1568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altLang="zh-CN" sz="1800" dirty="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125982" name="Line 66"/>
          <p:cNvSpPr>
            <a:spLocks noChangeShapeType="1"/>
          </p:cNvSpPr>
          <p:nvPr/>
        </p:nvSpPr>
        <p:spPr bwMode="auto">
          <a:xfrm>
            <a:off x="3382020" y="387905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5983" name="Picture 47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1737370" y="3563145"/>
            <a:ext cx="820738" cy="688975"/>
            <a:chOff x="-44" y="1473"/>
            <a:chExt cx="981" cy="1105"/>
          </a:xfrm>
        </p:grpSpPr>
        <p:pic>
          <p:nvPicPr>
            <p:cNvPr id="125990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5991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065983" y="4553745"/>
            <a:ext cx="820737" cy="688975"/>
            <a:chOff x="-44" y="1473"/>
            <a:chExt cx="981" cy="1105"/>
          </a:xfrm>
        </p:grpSpPr>
        <p:pic>
          <p:nvPicPr>
            <p:cNvPr id="125988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5989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9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575" y="89693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ja-JP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End-to-End Delay</a:t>
            </a:r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3"/>
          <p:cNvSpPr>
            <a:spLocks noChangeArrowheads="1"/>
          </p:cNvSpPr>
          <p:nvPr/>
        </p:nvSpPr>
        <p:spPr bwMode="auto">
          <a:xfrm>
            <a:off x="2449513" y="5020491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ctr">
              <a:lnSpc>
                <a:spcPct val="150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altLang="zh-CN" i="1" dirty="0" err="1" smtClean="0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 smtClean="0">
                <a:solidFill>
                  <a:srgbClr val="000000"/>
                </a:solidFill>
                <a:latin typeface="Gill Sans MT" pitchFamily="34" charset="0"/>
              </a:rPr>
              <a:t>end</a:t>
            </a:r>
            <a:r>
              <a:rPr lang="en-US" altLang="zh-CN" baseline="-25000" dirty="0" smtClean="0">
                <a:solidFill>
                  <a:srgbClr val="000000"/>
                </a:solidFill>
                <a:latin typeface="Gill Sans MT" pitchFamily="34" charset="0"/>
              </a:rPr>
              <a:t>-end</a:t>
            </a:r>
            <a:r>
              <a:rPr lang="en-US" altLang="zh-CN" dirty="0" smtClean="0">
                <a:solidFill>
                  <a:srgbClr val="000000"/>
                </a:solidFill>
                <a:latin typeface="Gill Sans MT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= </a:t>
            </a:r>
            <a:r>
              <a:rPr lang="en-US" altLang="zh-CN" i="1" dirty="0" smtClean="0">
                <a:solidFill>
                  <a:srgbClr val="000000"/>
                </a:solidFill>
                <a:latin typeface="Gill Sans MT" pitchFamily="34" charset="0"/>
              </a:rPr>
              <a:t>N </a:t>
            </a:r>
            <a:r>
              <a:rPr lang="en-US" altLang="zh-CN" dirty="0" smtClean="0">
                <a:solidFill>
                  <a:srgbClr val="000000"/>
                </a:solidFill>
                <a:latin typeface="Gill Sans MT" pitchFamily="34" charset="0"/>
              </a:rPr>
              <a:t>(</a:t>
            </a:r>
            <a:r>
              <a:rPr lang="en-US" altLang="zh-CN" i="1" dirty="0" err="1" smtClean="0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 smtClean="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 altLang="zh-CN" dirty="0" smtClean="0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zh-CN" i="1" dirty="0" err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 altLang="zh-CN" dirty="0">
                <a:solidFill>
                  <a:srgbClr val="000000"/>
                </a:solidFill>
                <a:latin typeface="Gill Sans MT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Gill Sans MT" pitchFamily="34" charset="0"/>
              </a:rPr>
              <a:t>+ </a:t>
            </a:r>
            <a:r>
              <a:rPr lang="en-US" altLang="zh-CN" i="1" dirty="0" err="1" smtClean="0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zh-CN" baseline="-25000" dirty="0" err="1" smtClean="0">
                <a:solidFill>
                  <a:srgbClr val="000000"/>
                </a:solidFill>
                <a:latin typeface="Gill Sans MT" pitchFamily="34" charset="0"/>
              </a:rPr>
              <a:t>prop</a:t>
            </a:r>
            <a:r>
              <a:rPr lang="en-US" altLang="zh-CN" dirty="0" smtClean="0">
                <a:solidFill>
                  <a:srgbClr val="000000"/>
                </a:solidFill>
                <a:latin typeface="Gill Sans MT" pitchFamily="34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Gill Sans MT" pitchFamily="34" charset="0"/>
            </a:endParaRPr>
          </a:p>
        </p:txBody>
      </p:sp>
      <p:grpSp>
        <p:nvGrpSpPr>
          <p:cNvPr id="76" name="Group 228"/>
          <p:cNvGrpSpPr>
            <a:grpSpLocks/>
          </p:cNvGrpSpPr>
          <p:nvPr/>
        </p:nvGrpSpPr>
        <p:grpSpPr bwMode="auto">
          <a:xfrm>
            <a:off x="2453556" y="2327881"/>
            <a:ext cx="1187450" cy="554037"/>
            <a:chOff x="4650" y="1129"/>
            <a:chExt cx="246" cy="95"/>
          </a:xfrm>
        </p:grpSpPr>
        <p:sp>
          <p:nvSpPr>
            <p:cNvPr id="77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8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79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80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83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1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5" name="Group 105"/>
          <p:cNvGrpSpPr>
            <a:grpSpLocks/>
          </p:cNvGrpSpPr>
          <p:nvPr/>
        </p:nvGrpSpPr>
        <p:grpSpPr bwMode="auto">
          <a:xfrm>
            <a:off x="6914431" y="2551718"/>
            <a:ext cx="779462" cy="679450"/>
            <a:chOff x="-44" y="1473"/>
            <a:chExt cx="981" cy="1105"/>
          </a:xfrm>
        </p:grpSpPr>
        <p:pic>
          <p:nvPicPr>
            <p:cNvPr id="86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88" name="Line 230"/>
          <p:cNvSpPr>
            <a:spLocks noChangeShapeType="1"/>
          </p:cNvSpPr>
          <p:nvPr/>
        </p:nvSpPr>
        <p:spPr bwMode="auto">
          <a:xfrm>
            <a:off x="3617193" y="2540606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Line 276"/>
          <p:cNvSpPr>
            <a:spLocks noChangeShapeType="1"/>
          </p:cNvSpPr>
          <p:nvPr/>
        </p:nvSpPr>
        <p:spPr bwMode="auto">
          <a:xfrm>
            <a:off x="1740768" y="2208818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277"/>
          <p:cNvSpPr>
            <a:spLocks noChangeShapeType="1"/>
          </p:cNvSpPr>
          <p:nvPr/>
        </p:nvSpPr>
        <p:spPr bwMode="auto">
          <a:xfrm flipV="1">
            <a:off x="1885231" y="2694593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Line 278"/>
          <p:cNvSpPr>
            <a:spLocks noChangeShapeType="1"/>
          </p:cNvSpPr>
          <p:nvPr/>
        </p:nvSpPr>
        <p:spPr bwMode="auto">
          <a:xfrm>
            <a:off x="3582268" y="2635856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279"/>
          <p:cNvSpPr>
            <a:spLocks noChangeShapeType="1"/>
          </p:cNvSpPr>
          <p:nvPr/>
        </p:nvSpPr>
        <p:spPr bwMode="auto">
          <a:xfrm flipH="1" flipV="1">
            <a:off x="6185768" y="2818418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280"/>
          <p:cNvSpPr>
            <a:spLocks noChangeShapeType="1"/>
          </p:cNvSpPr>
          <p:nvPr/>
        </p:nvSpPr>
        <p:spPr bwMode="auto">
          <a:xfrm flipV="1">
            <a:off x="6658843" y="2267556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Rectangle 287"/>
          <p:cNvSpPr>
            <a:spLocks noChangeArrowheads="1"/>
          </p:cNvSpPr>
          <p:nvPr/>
        </p:nvSpPr>
        <p:spPr bwMode="auto">
          <a:xfrm>
            <a:off x="3780706" y="242313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5" name="Rectangle 288"/>
          <p:cNvSpPr>
            <a:spLocks noChangeArrowheads="1"/>
          </p:cNvSpPr>
          <p:nvPr/>
        </p:nvSpPr>
        <p:spPr bwMode="auto">
          <a:xfrm>
            <a:off x="3942631" y="2423131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6" name="Rectangle 289"/>
          <p:cNvSpPr>
            <a:spLocks noChangeArrowheads="1"/>
          </p:cNvSpPr>
          <p:nvPr/>
        </p:nvSpPr>
        <p:spPr bwMode="auto">
          <a:xfrm>
            <a:off x="4104556" y="242313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7" name="Rectangle 290"/>
          <p:cNvSpPr>
            <a:spLocks noChangeArrowheads="1"/>
          </p:cNvSpPr>
          <p:nvPr/>
        </p:nvSpPr>
        <p:spPr bwMode="auto">
          <a:xfrm>
            <a:off x="4266481" y="242313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8" name="Rectangle 291"/>
          <p:cNvSpPr>
            <a:spLocks noChangeArrowheads="1"/>
          </p:cNvSpPr>
          <p:nvPr/>
        </p:nvSpPr>
        <p:spPr bwMode="auto">
          <a:xfrm>
            <a:off x="4428406" y="2423131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9" name="Rectangle 292"/>
          <p:cNvSpPr>
            <a:spLocks noChangeArrowheads="1"/>
          </p:cNvSpPr>
          <p:nvPr/>
        </p:nvSpPr>
        <p:spPr bwMode="auto">
          <a:xfrm>
            <a:off x="4799881" y="2423131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00" name="Rectangle 293"/>
          <p:cNvSpPr>
            <a:spLocks noChangeArrowheads="1"/>
          </p:cNvSpPr>
          <p:nvPr/>
        </p:nvSpPr>
        <p:spPr bwMode="auto">
          <a:xfrm>
            <a:off x="5238031" y="241836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grpSp>
        <p:nvGrpSpPr>
          <p:cNvPr id="101" name="Group 311"/>
          <p:cNvGrpSpPr>
            <a:grpSpLocks/>
          </p:cNvGrpSpPr>
          <p:nvPr/>
        </p:nvGrpSpPr>
        <p:grpSpPr bwMode="auto">
          <a:xfrm>
            <a:off x="3098067" y="2499331"/>
            <a:ext cx="471485" cy="200025"/>
            <a:chOff x="1902" y="1425"/>
            <a:chExt cx="297" cy="126"/>
          </a:xfrm>
        </p:grpSpPr>
        <p:sp>
          <p:nvSpPr>
            <p:cNvPr id="103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04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05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106" name="Rectangle 298"/>
          <p:cNvSpPr>
            <a:spLocks noChangeArrowheads="1"/>
          </p:cNvSpPr>
          <p:nvPr/>
        </p:nvSpPr>
        <p:spPr bwMode="auto">
          <a:xfrm>
            <a:off x="2278931" y="239931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07" name="Rectangle 299"/>
          <p:cNvSpPr>
            <a:spLocks noChangeArrowheads="1"/>
          </p:cNvSpPr>
          <p:nvPr/>
        </p:nvSpPr>
        <p:spPr bwMode="auto">
          <a:xfrm>
            <a:off x="2059856" y="297081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08" name="Line 300"/>
          <p:cNvSpPr>
            <a:spLocks noChangeShapeType="1"/>
          </p:cNvSpPr>
          <p:nvPr/>
        </p:nvSpPr>
        <p:spPr bwMode="auto">
          <a:xfrm>
            <a:off x="2240831" y="2348518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Line 301"/>
          <p:cNvSpPr>
            <a:spLocks noChangeShapeType="1"/>
          </p:cNvSpPr>
          <p:nvPr/>
        </p:nvSpPr>
        <p:spPr bwMode="auto">
          <a:xfrm flipV="1">
            <a:off x="2242418" y="2820006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" name="Line 302"/>
          <p:cNvSpPr>
            <a:spLocks noChangeShapeType="1"/>
          </p:cNvSpPr>
          <p:nvPr/>
        </p:nvSpPr>
        <p:spPr bwMode="auto">
          <a:xfrm>
            <a:off x="4161706" y="2313593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Text Box 303"/>
          <p:cNvSpPr txBox="1">
            <a:spLocks noChangeArrowheads="1"/>
          </p:cNvSpPr>
          <p:nvPr/>
        </p:nvSpPr>
        <p:spPr bwMode="auto">
          <a:xfrm>
            <a:off x="899393" y="1870681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2" name="Text Box 304"/>
          <p:cNvSpPr txBox="1">
            <a:spLocks noChangeArrowheads="1"/>
          </p:cNvSpPr>
          <p:nvPr/>
        </p:nvSpPr>
        <p:spPr bwMode="auto">
          <a:xfrm>
            <a:off x="1039093" y="2845406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13" name="Text Box 305"/>
          <p:cNvSpPr txBox="1">
            <a:spLocks noChangeArrowheads="1"/>
          </p:cNvSpPr>
          <p:nvPr/>
        </p:nvSpPr>
        <p:spPr bwMode="auto">
          <a:xfrm>
            <a:off x="6754093" y="1702406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16" name="Text Box 310"/>
          <p:cNvSpPr txBox="1">
            <a:spLocks noChangeArrowheads="1"/>
          </p:cNvSpPr>
          <p:nvPr/>
        </p:nvSpPr>
        <p:spPr bwMode="auto">
          <a:xfrm>
            <a:off x="6173068" y="323116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zh-CN">
              <a:solidFill>
                <a:schemeClr val="accent1"/>
              </a:solidFill>
            </a:endParaRPr>
          </a:p>
        </p:txBody>
      </p:sp>
      <p:sp>
        <p:nvSpPr>
          <p:cNvPr id="117" name="Line 281"/>
          <p:cNvSpPr>
            <a:spLocks noChangeShapeType="1"/>
          </p:cNvSpPr>
          <p:nvPr/>
        </p:nvSpPr>
        <p:spPr bwMode="auto">
          <a:xfrm flipV="1">
            <a:off x="6812831" y="3383568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283"/>
          <p:cNvSpPr>
            <a:spLocks noChangeShapeType="1"/>
          </p:cNvSpPr>
          <p:nvPr/>
        </p:nvSpPr>
        <p:spPr bwMode="auto">
          <a:xfrm flipH="1">
            <a:off x="6789018" y="3086706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Text Box 306"/>
          <p:cNvSpPr txBox="1">
            <a:spLocks noChangeArrowheads="1"/>
          </p:cNvSpPr>
          <p:nvPr/>
        </p:nvSpPr>
        <p:spPr bwMode="auto">
          <a:xfrm>
            <a:off x="7706593" y="2461231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D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0" name="Text Box 307"/>
          <p:cNvSpPr txBox="1">
            <a:spLocks noChangeArrowheads="1"/>
          </p:cNvSpPr>
          <p:nvPr/>
        </p:nvSpPr>
        <p:spPr bwMode="auto">
          <a:xfrm>
            <a:off x="8449543" y="3077181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E</a:t>
            </a:r>
            <a:endParaRPr lang="en-US" altLang="zh-CN">
              <a:solidFill>
                <a:schemeClr val="accent1"/>
              </a:solidFill>
            </a:endParaRPr>
          </a:p>
        </p:txBody>
      </p:sp>
      <p:grpSp>
        <p:nvGrpSpPr>
          <p:cNvPr id="123" name="Group 96"/>
          <p:cNvGrpSpPr>
            <a:grpSpLocks/>
          </p:cNvGrpSpPr>
          <p:nvPr/>
        </p:nvGrpSpPr>
        <p:grpSpPr bwMode="auto">
          <a:xfrm>
            <a:off x="1048618" y="1888143"/>
            <a:ext cx="779463" cy="679450"/>
            <a:chOff x="-44" y="1473"/>
            <a:chExt cx="981" cy="1105"/>
          </a:xfrm>
        </p:grpSpPr>
        <p:pic>
          <p:nvPicPr>
            <p:cNvPr id="124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5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6" name="Group 99"/>
          <p:cNvGrpSpPr>
            <a:grpSpLocks/>
          </p:cNvGrpSpPr>
          <p:nvPr/>
        </p:nvGrpSpPr>
        <p:grpSpPr bwMode="auto">
          <a:xfrm>
            <a:off x="1235943" y="2862868"/>
            <a:ext cx="779463" cy="679450"/>
            <a:chOff x="-44" y="1473"/>
            <a:chExt cx="981" cy="1105"/>
          </a:xfrm>
        </p:grpSpPr>
        <p:pic>
          <p:nvPicPr>
            <p:cNvPr id="127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9" name="Group 102"/>
          <p:cNvGrpSpPr>
            <a:grpSpLocks/>
          </p:cNvGrpSpPr>
          <p:nvPr/>
        </p:nvGrpSpPr>
        <p:grpSpPr bwMode="auto">
          <a:xfrm>
            <a:off x="7631981" y="2923193"/>
            <a:ext cx="779462" cy="679450"/>
            <a:chOff x="-44" y="1473"/>
            <a:chExt cx="981" cy="1105"/>
          </a:xfrm>
        </p:grpSpPr>
        <p:pic>
          <p:nvPicPr>
            <p:cNvPr id="130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1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2" name="Group 108"/>
          <p:cNvGrpSpPr>
            <a:grpSpLocks/>
          </p:cNvGrpSpPr>
          <p:nvPr/>
        </p:nvGrpSpPr>
        <p:grpSpPr bwMode="auto">
          <a:xfrm>
            <a:off x="6996981" y="1730981"/>
            <a:ext cx="779462" cy="679450"/>
            <a:chOff x="-44" y="1473"/>
            <a:chExt cx="981" cy="1105"/>
          </a:xfrm>
        </p:grpSpPr>
        <p:pic>
          <p:nvPicPr>
            <p:cNvPr id="133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5" name="Group 228"/>
          <p:cNvGrpSpPr>
            <a:grpSpLocks/>
          </p:cNvGrpSpPr>
          <p:nvPr/>
        </p:nvGrpSpPr>
        <p:grpSpPr bwMode="auto">
          <a:xfrm>
            <a:off x="5541243" y="2397731"/>
            <a:ext cx="1128713" cy="439737"/>
            <a:chOff x="4650" y="1129"/>
            <a:chExt cx="246" cy="95"/>
          </a:xfrm>
        </p:grpSpPr>
        <p:sp>
          <p:nvSpPr>
            <p:cNvPr id="13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3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3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3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14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" name="Group 228"/>
          <p:cNvGrpSpPr>
            <a:grpSpLocks/>
          </p:cNvGrpSpPr>
          <p:nvPr/>
        </p:nvGrpSpPr>
        <p:grpSpPr bwMode="auto">
          <a:xfrm>
            <a:off x="5680943" y="3167668"/>
            <a:ext cx="1128713" cy="439738"/>
            <a:chOff x="4650" y="1129"/>
            <a:chExt cx="246" cy="95"/>
          </a:xfrm>
        </p:grpSpPr>
        <p:sp>
          <p:nvSpPr>
            <p:cNvPr id="14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4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4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4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15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" name="矩形 152"/>
          <p:cNvSpPr/>
          <p:nvPr/>
        </p:nvSpPr>
        <p:spPr>
          <a:xfrm>
            <a:off x="476590" y="5112843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End-to-End delay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76590" y="4346359"/>
            <a:ext cx="563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negligible;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routers between two hosts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5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40" y="174359"/>
            <a:ext cx="7772400" cy="1143000"/>
          </a:xfrm>
        </p:spPr>
        <p:txBody>
          <a:bodyPr/>
          <a:lstStyle/>
          <a:p>
            <a:r>
              <a:rPr lang="en-US" altLang="ja-JP" sz="3200" b="1" dirty="0">
                <a:latin typeface="Arial" panose="020B0604020202020204" pitchFamily="34" charset="0"/>
                <a:cs typeface="Arial" panose="020B0604020202020204" pitchFamily="34" charset="0"/>
              </a:rPr>
              <a:t>A closer look at Internet structure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5404012" y="1973596"/>
            <a:ext cx="3435451" cy="3644972"/>
            <a:chOff x="7268566" y="1458366"/>
            <a:chExt cx="4580604" cy="4859958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407" y="3035682"/>
              <a:ext cx="1124807" cy="1337913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94" y="1795940"/>
              <a:ext cx="1736726" cy="131770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6" y="3259155"/>
              <a:ext cx="1458913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7" y="4653037"/>
              <a:ext cx="3079752" cy="1665287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91" y="1458366"/>
              <a:ext cx="14025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52" y="4161825"/>
              <a:ext cx="1955648" cy="29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25" y="5749678"/>
              <a:ext cx="1355501" cy="467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64" y="3149443"/>
              <a:ext cx="1273167" cy="1935747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9" y="3897954"/>
              <a:ext cx="687394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9" y="3164075"/>
              <a:ext cx="594614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30" y="1751947"/>
              <a:ext cx="1497865" cy="1386454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8" y="1821100"/>
              <a:ext cx="1768006" cy="317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86" y="3647811"/>
              <a:ext cx="305750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9" y="3417822"/>
              <a:ext cx="1040639" cy="704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83" y="4647842"/>
              <a:ext cx="868187" cy="414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88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788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1"/>
              <a:ext cx="919483" cy="704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  <a:endParaRPr lang="en-US" sz="750" dirty="0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671679" y="2452744"/>
            <a:ext cx="2684150" cy="2730212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710412" y="2438223"/>
            <a:ext cx="2655296" cy="2800300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35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5579306" y="2252044"/>
            <a:ext cx="3108241" cy="3225669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sz="135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sz="135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35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A6D79-FD00-1148-A95A-8E46A45625BA}"/>
              </a:ext>
            </a:extLst>
          </p:cNvPr>
          <p:cNvGrpSpPr/>
          <p:nvPr/>
        </p:nvGrpSpPr>
        <p:grpSpPr>
          <a:xfrm>
            <a:off x="5499106" y="2217878"/>
            <a:ext cx="3299002" cy="3330351"/>
            <a:chOff x="7295123" y="1843082"/>
            <a:chExt cx="4398669" cy="4440468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6D8354C1-1210-1940-9F91-B4758D5841DC}"/>
                </a:ext>
              </a:extLst>
            </p:cNvPr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E3958303-11B7-AC47-B40B-E7F34DA98B87}"/>
                </a:ext>
              </a:extLst>
            </p:cNvPr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E52B2236-5BAD-4448-BEE0-0CD0D214FDEF}"/>
                </a:ext>
              </a:extLst>
            </p:cNvPr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D09F97-D3D9-764B-B75B-ED7B4816D5B9}"/>
                </a:ext>
              </a:extLst>
            </p:cNvPr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8000236D-4FCB-8E42-8443-B60A47AB111C}"/>
                  </a:ext>
                </a:extLst>
              </p:cNvPr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D2A0E321-E076-5E4B-B83B-757AFB1A4CEA}"/>
                  </a:ext>
                </a:extLst>
              </p:cNvPr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25D6BB58-705A-994A-A4C0-4597BD3E586E}"/>
                  </a:ext>
                </a:extLst>
              </p:cNvPr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626C6AB3-E95B-4E45-912D-03BD50D0AB9E}"/>
                  </a:ext>
                </a:extLst>
              </p:cNvPr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651092E3-127F-B747-AC6B-A506BBC80C9F}"/>
                  </a:ext>
                </a:extLst>
              </p:cNvPr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C302BF23-8204-FB46-A78D-495CB59FC0FB}"/>
                  </a:ext>
                </a:extLst>
              </p:cNvPr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ED9D1CE7-97E7-BE42-9A9E-DFF564EF6FD2}"/>
                  </a:ext>
                </a:extLst>
              </p:cNvPr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78E6AF30-B350-C649-8449-B69F6002DF42}"/>
                  </a:ext>
                </a:extLst>
              </p:cNvPr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33196CF4-E8B7-C748-AEBE-BE1C069588D5}"/>
                  </a:ext>
                </a:extLst>
              </p:cNvPr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B8AA2F12-9606-F944-8D71-78704F4F02AC}"/>
                  </a:ext>
                </a:extLst>
              </p:cNvPr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1E7801D-A747-164C-BE12-1FDEB3DFE743}"/>
                  </a:ext>
                </a:extLst>
              </p:cNvPr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DF73A1CD-668E-B544-868D-FCFA8CE79DB9}"/>
                  </a:ext>
                </a:extLst>
              </p:cNvPr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640" name="Content Placeholder 2">
            <a:extLst>
              <a:ext uri="{FF2B5EF4-FFF2-40B4-BE49-F238E27FC236}">
                <a16:creationId xmlns:a16="http://schemas.microsoft.com/office/drawing/2014/main" id="{CAE1DAE5-E210-1642-9C4E-115EA6D07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229" y="2116806"/>
            <a:ext cx="4488543" cy="3486640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Network edge:</a:t>
            </a:r>
          </a:p>
          <a:p>
            <a:pPr marL="551260" indent="-457200">
              <a:buSzPct val="4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End systems and h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osts</a:t>
            </a:r>
          </a:p>
          <a:p>
            <a:pPr marL="551260" indent="-457200">
              <a:buSzPct val="40000"/>
              <a:buFont typeface="Wingdings" panose="05000000000000000000" pitchFamily="2" charset="2"/>
              <a:buChar char="n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Host: Clients and servers</a:t>
            </a:r>
          </a:p>
          <a:p>
            <a:pPr marL="551260" indent="-457200">
              <a:buSzPct val="4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ervers often in data </a:t>
            </a:r>
            <a:r>
              <a:rPr lang="en-US" altLang="en-US" sz="20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centers</a:t>
            </a:r>
            <a:endParaRPr lang="en-US" altLang="en-US" sz="20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8335" indent="0">
              <a:spcBef>
                <a:spcPts val="1650"/>
              </a:spcBef>
              <a:buSzPct val="75000"/>
              <a:buNone/>
            </a:pP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Access </a:t>
            </a:r>
            <a:r>
              <a:rPr lang="en-US" altLang="en-US" sz="2000" dirty="0" smtClean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networks</a:t>
            </a:r>
            <a:r>
              <a:rPr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（</a:t>
            </a:r>
            <a:r>
              <a:rPr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接入网</a:t>
            </a:r>
            <a:r>
              <a:rPr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）</a:t>
            </a: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physical media:</a:t>
            </a:r>
          </a:p>
          <a:p>
            <a:pPr marL="428625">
              <a:buSzPct val="40000"/>
              <a:buFont typeface="Wingdings" panose="05000000000000000000" pitchFamily="2" charset="2"/>
              <a:buChar char="n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wired, wireless communication links 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44" indent="0">
              <a:spcBef>
                <a:spcPts val="1650"/>
              </a:spcBef>
              <a:buSzPct val="75000"/>
              <a:buNone/>
            </a:pP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Network core: </a:t>
            </a:r>
          </a:p>
          <a:p>
            <a:pPr marL="551260" indent="-457200">
              <a:buSzPct val="40000"/>
              <a:buFont typeface="Wingdings" panose="05000000000000000000" pitchFamily="2" charset="2"/>
              <a:buChar char="n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Interconnected routers</a:t>
            </a:r>
          </a:p>
          <a:p>
            <a:pPr marL="551260" indent="-457200">
              <a:buSzPct val="40000"/>
              <a:buFont typeface="Wingdings" panose="05000000000000000000" pitchFamily="2" charset="2"/>
              <a:buChar char="n"/>
            </a:pP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Network of networks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1" name="Picture 2" descr="underline_base"/>
          <p:cNvPicPr>
            <a:picLocks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2" name="Picture 2" descr="查看源图像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6521184" y="2134213"/>
            <a:ext cx="1994166" cy="2123580"/>
            <a:chOff x="6521184" y="2134213"/>
            <a:chExt cx="1994166" cy="2123580"/>
          </a:xfrm>
        </p:grpSpPr>
        <p:sp>
          <p:nvSpPr>
            <p:cNvPr id="576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6975445" y="2134213"/>
              <a:ext cx="1539905" cy="1049636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6521184" y="3126881"/>
              <a:ext cx="1630331" cy="1130912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62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5535360" y="2206235"/>
            <a:ext cx="3242236" cy="2905835"/>
            <a:chOff x="11448552" y="1676017"/>
            <a:chExt cx="4322981" cy="3874447"/>
          </a:xfrm>
        </p:grpSpPr>
        <p:sp>
          <p:nvSpPr>
            <p:cNvPr id="663" name="Oval 608">
              <a:extLst>
                <a:ext uri="{FF2B5EF4-FFF2-40B4-BE49-F238E27FC236}">
                  <a16:creationId xmlns:a16="http://schemas.microsoft.com/office/drawing/2014/main" id="{8000236D-4FCB-8E42-8443-B60A47AB111C}"/>
                </a:ext>
              </a:extLst>
            </p:cNvPr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4" name="Oval 609">
              <a:extLst>
                <a:ext uri="{FF2B5EF4-FFF2-40B4-BE49-F238E27FC236}">
                  <a16:creationId xmlns:a16="http://schemas.microsoft.com/office/drawing/2014/main" id="{D2A0E321-E076-5E4B-B83B-757AFB1A4CEA}"/>
                </a:ext>
              </a:extLst>
            </p:cNvPr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5" name="Oval 612">
              <a:extLst>
                <a:ext uri="{FF2B5EF4-FFF2-40B4-BE49-F238E27FC236}">
                  <a16:creationId xmlns:a16="http://schemas.microsoft.com/office/drawing/2014/main" id="{651092E3-127F-B747-AC6B-A506BBC80C9F}"/>
                </a:ext>
              </a:extLst>
            </p:cNvPr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6" name="Oval 632">
              <a:extLst>
                <a:ext uri="{FF2B5EF4-FFF2-40B4-BE49-F238E27FC236}">
                  <a16:creationId xmlns:a16="http://schemas.microsoft.com/office/drawing/2014/main" id="{C302BF23-8204-FB46-A78D-495CB59FC0FB}"/>
                </a:ext>
              </a:extLst>
            </p:cNvPr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7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8" name="Oval 635">
              <a:extLst>
                <a:ext uri="{FF2B5EF4-FFF2-40B4-BE49-F238E27FC236}">
                  <a16:creationId xmlns:a16="http://schemas.microsoft.com/office/drawing/2014/main" id="{33196CF4-E8B7-C748-AEBE-BE1C069588D5}"/>
                </a:ext>
              </a:extLst>
            </p:cNvPr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9" name="Oval 636">
              <a:extLst>
                <a:ext uri="{FF2B5EF4-FFF2-40B4-BE49-F238E27FC236}">
                  <a16:creationId xmlns:a16="http://schemas.microsoft.com/office/drawing/2014/main" id="{B8AA2F12-9606-F944-8D71-78704F4F02AC}"/>
                </a:ext>
              </a:extLst>
            </p:cNvPr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0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1" name="Oval 638">
              <a:extLst>
                <a:ext uri="{FF2B5EF4-FFF2-40B4-BE49-F238E27FC236}">
                  <a16:creationId xmlns:a16="http://schemas.microsoft.com/office/drawing/2014/main" id="{DF73A1CD-668E-B544-868D-FCFA8CE79DB9}"/>
                </a:ext>
              </a:extLst>
            </p:cNvPr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2" name="Oval 570">
              <a:extLst>
                <a:ext uri="{FF2B5EF4-FFF2-40B4-BE49-F238E27FC236}">
                  <a16:creationId xmlns:a16="http://schemas.microsoft.com/office/drawing/2014/main" id="{500940CE-3A4B-8544-8F75-20D608AFFFB0}"/>
                </a:ext>
              </a:extLst>
            </p:cNvPr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3" name="Oval 571">
              <a:extLst>
                <a:ext uri="{FF2B5EF4-FFF2-40B4-BE49-F238E27FC236}">
                  <a16:creationId xmlns:a16="http://schemas.microsoft.com/office/drawing/2014/main" id="{E74C110B-4F40-B84E-93CB-C30BF30DDED9}"/>
                </a:ext>
              </a:extLst>
            </p:cNvPr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4" name="Oval 574">
              <a:extLst>
                <a:ext uri="{FF2B5EF4-FFF2-40B4-BE49-F238E27FC236}">
                  <a16:creationId xmlns:a16="http://schemas.microsoft.com/office/drawing/2014/main" id="{2CC4CBCD-9D3E-664B-9A59-A12E27F46392}"/>
                </a:ext>
              </a:extLst>
            </p:cNvPr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5" name="Oval 575">
              <a:extLst>
                <a:ext uri="{FF2B5EF4-FFF2-40B4-BE49-F238E27FC236}">
                  <a16:creationId xmlns:a16="http://schemas.microsoft.com/office/drawing/2014/main" id="{F26C818D-F631-C04E-9F69-A6D978B05150}"/>
                </a:ext>
              </a:extLst>
            </p:cNvPr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6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7" name="Oval 640">
              <a:extLst>
                <a:ext uri="{FF2B5EF4-FFF2-40B4-BE49-F238E27FC236}">
                  <a16:creationId xmlns:a16="http://schemas.microsoft.com/office/drawing/2014/main" id="{0F5FBC8A-7824-B94D-A922-EFEF1B35EA37}"/>
                </a:ext>
              </a:extLst>
            </p:cNvPr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2386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9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575" y="89693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ja-JP" sz="40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ja-JP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ja-JP" sz="4000" dirty="0">
                <a:latin typeface="Arial" panose="020B0604020202020204" pitchFamily="34" charset="0"/>
                <a:cs typeface="Arial" panose="020B0604020202020204" pitchFamily="34" charset="0"/>
              </a:rPr>
              <a:t> Internet delays and routes</a:t>
            </a:r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delay &amp; loss look like? </a:t>
            </a:r>
          </a:p>
          <a:p>
            <a:pPr eaLnBrk="1" hangingPunct="1">
              <a:buSzPct val="75000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raceroute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program: provides delay measurement from source to router along end-end Internet path towards destination.  For all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i: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sends three packets that will reach router </a:t>
            </a:r>
            <a:r>
              <a:rPr lang="en-US" altLang="zh-CN" i="1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on path towards destination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router </a:t>
            </a:r>
            <a:r>
              <a:rPr lang="en-US" altLang="zh-CN" i="1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will return packets to sender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sender times interval between transmission and reply.</a:t>
            </a:r>
            <a:endParaRPr lang="en-US" altLang="zh-CN" sz="28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21862" name="Line 38"/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3" name="Line 105"/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4" name="Line 106"/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5" name="Line 108"/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6" name="Line 113"/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7" name="Line 260"/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8" name="Line 261"/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69" name="Line 291"/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0" name="Line 292"/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1" name="Line 294"/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72" name="Line 295"/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2" name="Group 100"/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121929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930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03"/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121927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928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" name="Group 124"/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12191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92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92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1925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926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1923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924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133"/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12191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91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91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1917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918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1915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916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142"/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12190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90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90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1909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910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1907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908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51"/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12189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89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89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1901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902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1899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900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1218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8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18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1893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894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1891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92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6 w 1416"/>
              <a:gd name="T1" fmla="*/ 2147483646 h 254"/>
              <a:gd name="T2" fmla="*/ 2147483646 w 1416"/>
              <a:gd name="T3" fmla="*/ 2147483646 h 254"/>
              <a:gd name="T4" fmla="*/ 2147483646 w 1416"/>
              <a:gd name="T5" fmla="*/ 2147483646 h 254"/>
              <a:gd name="T6" fmla="*/ 2147483646 w 1416"/>
              <a:gd name="T7" fmla="*/ 2147483646 h 254"/>
              <a:gd name="T8" fmla="*/ 2147483646 w 1416"/>
              <a:gd name="T9" fmla="*/ 2147483646 h 254"/>
              <a:gd name="T10" fmla="*/ 2147483646 w 1416"/>
              <a:gd name="T11" fmla="*/ 2147483646 h 254"/>
              <a:gd name="T12" fmla="*/ 0 w 1416"/>
              <a:gd name="T13" fmla="*/ 2147483646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6 w 264"/>
              <a:gd name="T1" fmla="*/ 0 h 264"/>
              <a:gd name="T2" fmla="*/ 2147483646 w 264"/>
              <a:gd name="T3" fmla="*/ 2147483646 h 264"/>
              <a:gd name="T4" fmla="*/ 0 w 264"/>
              <a:gd name="T5" fmla="*/ 2147483646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6 w 848"/>
              <a:gd name="T1" fmla="*/ 2147483646 h 299"/>
              <a:gd name="T2" fmla="*/ 2147483646 w 848"/>
              <a:gd name="T3" fmla="*/ 2147483646 h 299"/>
              <a:gd name="T4" fmla="*/ 2147483646 w 848"/>
              <a:gd name="T5" fmla="*/ 2147483646 h 299"/>
              <a:gd name="T6" fmla="*/ 2147483646 w 848"/>
              <a:gd name="T7" fmla="*/ 2147483646 h 299"/>
              <a:gd name="T8" fmla="*/ 0 w 848"/>
              <a:gd name="T9" fmla="*/ 2147483646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5859" y="6097588"/>
            <a:ext cx="3137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N-1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routers, send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3N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packets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0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  <p:bldP spid="83247" grpId="0" animBg="1"/>
      <p:bldP spid="83243" grpId="0" animBg="1"/>
      <p:bldP spid="83245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查看源图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9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1313" y="166688"/>
            <a:ext cx="7772400" cy="892175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ja-JP" sz="40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ja-JP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ja-JP" sz="4000" dirty="0">
                <a:latin typeface="Arial" panose="020B0604020202020204" pitchFamily="34" charset="0"/>
                <a:cs typeface="Arial" panose="020B0604020202020204" pitchFamily="34" charset="0"/>
              </a:rPr>
              <a:t> Internet delays, routes</a:t>
            </a:r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919" name="Picture 19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913" y="815975"/>
            <a:ext cx="6399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4">
            <a:extLst>
              <a:ext uri="{FF2B5EF4-FFF2-40B4-BE49-F238E27FC236}">
                <a16:creationId xmlns:a16="http://schemas.microsoft.com/office/drawing/2014/main" id="{7892B7DA-887D-4048-94A0-6C1A0FF21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57" y="2250664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600" dirty="0"/>
              <a:t>1  cs-</a:t>
            </a:r>
            <a:r>
              <a:rPr lang="en-US" altLang="en-US" sz="1600" dirty="0" err="1"/>
              <a:t>gw</a:t>
            </a:r>
            <a:r>
              <a:rPr lang="en-US" altLang="en-US" sz="1600" dirty="0"/>
              <a:t> (128.119.240.254)  1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2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2  border1-rt-fa5-1-0.gw.umass.edu (128.119.3.145)  1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2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3  </a:t>
            </a:r>
            <a:r>
              <a:rPr lang="en-US" altLang="en-US" sz="1600" dirty="0" err="1"/>
              <a:t>cht-vbns.gw.umass.edu</a:t>
            </a:r>
            <a:r>
              <a:rPr lang="en-US" altLang="en-US" sz="1600" dirty="0"/>
              <a:t> (128.119.3.130)  6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5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5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4  jn1-at1-0-0-19.wor.vbns.net (204.147.132.129)  16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11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13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1600" dirty="0"/>
              <a:t>5  jn1-so7-0-0-0.wae.vbns.net (204.147.136.136)  21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18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18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1600" dirty="0"/>
              <a:t>6  </a:t>
            </a:r>
            <a:r>
              <a:rPr lang="en-US" altLang="en-US" sz="1600" dirty="0" err="1"/>
              <a:t>abilene-vbns.abilene.ucaid.edu</a:t>
            </a:r>
            <a:r>
              <a:rPr lang="en-US" altLang="en-US" sz="1600" dirty="0"/>
              <a:t> (198.32.11.9)  22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18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22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7  </a:t>
            </a:r>
            <a:r>
              <a:rPr lang="en-US" altLang="en-US" sz="1600" dirty="0" err="1"/>
              <a:t>nycm-wash.abilene.ucaid.edu</a:t>
            </a:r>
            <a:r>
              <a:rPr lang="en-US" altLang="en-US" sz="1600" dirty="0"/>
              <a:t> (198.32.8.46)  22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22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22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8  62.40.103.253 (62.40.103.253)  104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109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106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9  de2-1.de1.de.geant.net (62.40.96.129)  109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102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104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10  de.fr1.fr.geant.net (62.40.96.50)  113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121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114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11  renater-gw.fr1.fr.geant.net (62.40.103.54)  112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114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112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12  nio-n2.cssi.renater.fr (193.51.206.13)  111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114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116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13  </a:t>
            </a:r>
            <a:r>
              <a:rPr lang="en-US" altLang="en-US" sz="1600" dirty="0" err="1"/>
              <a:t>nice.cssi.renater.fr</a:t>
            </a:r>
            <a:r>
              <a:rPr lang="en-US" altLang="en-US" sz="1600" dirty="0"/>
              <a:t> (195.220.98.102)  123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125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124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14  r3t2-nice.cssi.renater.fr (195.220.98.110)  126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126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124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15  eurecom-valbonne.r3t2.ft.net (193.48.50.54)  135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128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133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16  194.214.211.25 (194.214.211.25)  126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128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126 </a:t>
            </a:r>
            <a:r>
              <a:rPr lang="en-US" altLang="en-US" sz="1600" dirty="0" err="1"/>
              <a:t>ms</a:t>
            </a:r>
            <a:endParaRPr lang="en-US" altLang="en-US" sz="1600" dirty="0"/>
          </a:p>
          <a:p>
            <a:pPr>
              <a:lnSpc>
                <a:spcPct val="80000"/>
              </a:lnSpc>
            </a:pPr>
            <a:r>
              <a:rPr lang="en-US" altLang="en-US" sz="1600" dirty="0"/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en-US" sz="1600" dirty="0"/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en-US" sz="1600" dirty="0"/>
              <a:t>19  </a:t>
            </a:r>
            <a:r>
              <a:rPr lang="en-US" altLang="en-US" sz="1600" dirty="0" err="1"/>
              <a:t>fantasia.eurecom.fr</a:t>
            </a:r>
            <a:r>
              <a:rPr lang="en-US" altLang="en-US" sz="1600" dirty="0"/>
              <a:t> (193.55.113.142)  132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128 </a:t>
            </a:r>
            <a:r>
              <a:rPr lang="en-US" altLang="en-US" sz="1600" dirty="0" err="1"/>
              <a:t>ms</a:t>
            </a:r>
            <a:r>
              <a:rPr lang="en-US" altLang="en-US" sz="1600" dirty="0"/>
              <a:t>  136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</a:rPr>
              <a:t>ms</a:t>
            </a:r>
            <a:endParaRPr lang="en-US" altLang="en-US" sz="1600" dirty="0">
              <a:latin typeface="Times New Roman" panose="02020603050405020304" pitchFamily="18" charset="0"/>
            </a:endParaRP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6BA8008D-6458-AA4E-BF53-C2EE121DA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287" y="1058267"/>
            <a:ext cx="81930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traceroute: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gaia.cs.umass.edu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www.eurecom.fr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7FD28BA9-B712-134B-86AC-CFCC39EB2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524" y="1564296"/>
            <a:ext cx="5937250" cy="56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delay measurements from </a:t>
            </a:r>
          </a:p>
          <a:p>
            <a:pPr>
              <a:lnSpc>
                <a:spcPct val="85000"/>
              </a:lnSpc>
            </a:pPr>
            <a:r>
              <a:rPr lang="en-US" altLang="en-US" sz="18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gaia.cs.umass.edu</a:t>
            </a:r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cs-</a:t>
            </a:r>
            <a:r>
              <a:rPr lang="en-US" altLang="en-US" sz="18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gw.cs.umass.edu</a:t>
            </a:r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Line 8">
            <a:extLst>
              <a:ext uri="{FF2B5EF4-FFF2-40B4-BE49-F238E27FC236}">
                <a16:creationId xmlns:a16="http://schemas.microsoft.com/office/drawing/2014/main" id="{F1026D73-2E6E-CF45-8EF3-ADEA186C5F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2870" y="1877601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2DB0FD1B-3421-FB44-A67B-6CAF879C89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2620" y="1866489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0">
            <a:extLst>
              <a:ext uri="{FF2B5EF4-FFF2-40B4-BE49-F238E27FC236}">
                <a16:creationId xmlns:a16="http://schemas.microsoft.com/office/drawing/2014/main" id="{B675A34D-78B1-1642-8329-2219BE4346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7557" y="1876014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Text Box 12">
            <a:extLst>
              <a:ext uri="{FF2B5EF4-FFF2-40B4-BE49-F238E27FC236}">
                <a16:creationId xmlns:a16="http://schemas.microsoft.com/office/drawing/2014/main" id="{417C0065-CF59-F04B-A2B4-24B98D2D9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764" y="5432220"/>
            <a:ext cx="70002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means no response (probe lost, router not replying)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D3347813-BBD3-9B4D-B4C4-CAF563726A82}"/>
              </a:ext>
            </a:extLst>
          </p:cNvPr>
          <p:cNvSpPr>
            <a:spLocks/>
          </p:cNvSpPr>
          <p:nvPr/>
        </p:nvSpPr>
        <p:spPr bwMode="auto">
          <a:xfrm>
            <a:off x="5723832" y="3563526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36225CEE-E8B5-D342-87EF-CF5AADE63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407" y="3349214"/>
            <a:ext cx="274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trans-oceanic link</a:t>
            </a: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5B7BE9BA-BD29-2540-9F9F-541887F31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32" y="6227351"/>
            <a:ext cx="79392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* Do some traceroutes from exotic countries at </a:t>
            </a:r>
            <a:r>
              <a:rPr lang="en-US" altLang="en-US" sz="1800" dirty="0" err="1">
                <a:latin typeface="+mn-lt"/>
              </a:rPr>
              <a:t>www.traceroute.org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461E9B9B-D89F-E045-903F-E4B91E6BD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5" y="4384942"/>
            <a:ext cx="2743200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looks like delays </a:t>
            </a:r>
            <a:r>
              <a:rPr lang="en-US" altLang="en-US" sz="20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Why?</a:t>
            </a:r>
          </a:p>
        </p:txBody>
      </p:sp>
      <p:cxnSp>
        <p:nvCxnSpPr>
          <p:cNvPr id="32" name="Straight Arrow Connector 21">
            <a:extLst>
              <a:ext uri="{FF2B5EF4-FFF2-40B4-BE49-F238E27FC236}">
                <a16:creationId xmlns:a16="http://schemas.microsoft.com/office/drawing/2014/main" id="{7B545969-F2B6-3640-A5C7-754982F63617}"/>
              </a:ext>
            </a:extLst>
          </p:cNvPr>
          <p:cNvCxnSpPr/>
          <p:nvPr/>
        </p:nvCxnSpPr>
        <p:spPr>
          <a:xfrm flipH="1">
            <a:off x="6808502" y="4349398"/>
            <a:ext cx="73896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2">
            <a:extLst>
              <a:ext uri="{FF2B5EF4-FFF2-40B4-BE49-F238E27FC236}">
                <a16:creationId xmlns:a16="http://schemas.microsoft.com/office/drawing/2014/main" id="{A2945742-6EAA-EB4A-8286-39E218644BBB}"/>
              </a:ext>
            </a:extLst>
          </p:cNvPr>
          <p:cNvCxnSpPr>
            <a:cxnSpLocks/>
          </p:cNvCxnSpPr>
          <p:nvPr/>
        </p:nvCxnSpPr>
        <p:spPr>
          <a:xfrm flipH="1">
            <a:off x="1136571" y="5558535"/>
            <a:ext cx="1007194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4">
            <a:extLst>
              <a:ext uri="{FF2B5EF4-FFF2-40B4-BE49-F238E27FC236}">
                <a16:creationId xmlns:a16="http://schemas.microsoft.com/office/drawing/2014/main" id="{156CE76B-0913-694C-A88F-94E62A67C5D4}"/>
              </a:ext>
            </a:extLst>
          </p:cNvPr>
          <p:cNvCxnSpPr>
            <a:cxnSpLocks/>
          </p:cNvCxnSpPr>
          <p:nvPr/>
        </p:nvCxnSpPr>
        <p:spPr>
          <a:xfrm flipH="1">
            <a:off x="3774382" y="1876014"/>
            <a:ext cx="51201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AutoShape 327"/>
          <p:cNvSpPr>
            <a:spLocks noChangeArrowheads="1"/>
          </p:cNvSpPr>
          <p:nvPr/>
        </p:nvSpPr>
        <p:spPr bwMode="auto">
          <a:xfrm>
            <a:off x="401638" y="3429000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Times New Roman" pitchFamily="18" charset="0"/>
            </a:endParaRP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974725" y="3829050"/>
            <a:ext cx="352425" cy="876300"/>
            <a:chOff x="4140" y="429"/>
            <a:chExt cx="1425" cy="2396"/>
          </a:xfrm>
        </p:grpSpPr>
        <p:sp>
          <p:nvSpPr>
            <p:cNvPr id="128050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1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8052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3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54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3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8080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8081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28056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4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8078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8079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28058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8059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8076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8077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28061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8074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8075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28063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8064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65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66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8067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68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8069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8070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8071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28072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8073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7" name="Group 61"/>
          <p:cNvGrpSpPr>
            <a:grpSpLocks/>
          </p:cNvGrpSpPr>
          <p:nvPr/>
        </p:nvGrpSpPr>
        <p:grpSpPr bwMode="auto">
          <a:xfrm flipH="1">
            <a:off x="8008801" y="3770416"/>
            <a:ext cx="1192212" cy="1171575"/>
            <a:chOff x="-44" y="1473"/>
            <a:chExt cx="981" cy="1105"/>
          </a:xfrm>
        </p:grpSpPr>
        <p:pic>
          <p:nvPicPr>
            <p:cNvPr id="128048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049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80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/>
              <a:t>Throughput</a:t>
            </a:r>
          </a:p>
        </p:txBody>
      </p:sp>
      <p:sp>
        <p:nvSpPr>
          <p:cNvPr id="1280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223407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hroughput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(bits/time unit) at which bits transferred between sender/receiver</a:t>
            </a:r>
          </a:p>
          <a:p>
            <a:pPr lvl="1" eaLnBrk="1" hangingPunct="1"/>
            <a:r>
              <a:rPr lang="en-US" altLang="zh-CN" i="1" dirty="0">
                <a:solidFill>
                  <a:srgbClr val="CC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instantaneous: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rate at given point in time</a:t>
            </a:r>
          </a:p>
          <a:p>
            <a:pPr lvl="1" eaLnBrk="1" hangingPunct="1"/>
            <a:r>
              <a:rPr lang="en-US" altLang="zh-CN" i="1" dirty="0">
                <a:solidFill>
                  <a:srgbClr val="CC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average: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rate over longer period of 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time</a:t>
            </a:r>
          </a:p>
          <a:p>
            <a:pPr lvl="2" eaLnBrk="1" hangingPunct="1"/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 file of </a:t>
            </a:r>
            <a:r>
              <a:rPr lang="en-US" altLang="zh-CN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bits; it takes </a:t>
            </a:r>
            <a:r>
              <a:rPr lang="en-US" altLang="zh-CN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seconds for the receiver to receive the file 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  <a:sym typeface="Wingdings" panose="05000000000000000000" pitchFamily="2" charset="2"/>
              </a:rPr>
              <a:t> Average throughput of </a:t>
            </a:r>
            <a:r>
              <a:rPr lang="en-US" altLang="zh-CN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  <a:sym typeface="Wingdings" panose="05000000000000000000" pitchFamily="2" charset="2"/>
              </a:rPr>
              <a:t>F/T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  <a:sym typeface="Wingdings" panose="05000000000000000000" pitchFamily="2" charset="2"/>
              </a:rPr>
              <a:t> bits/sec.</a:t>
            </a:r>
            <a:endParaRPr lang="en-US" altLang="zh-CN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28008" name="Text Box 325"/>
          <p:cNvSpPr txBox="1">
            <a:spLocks noChangeArrowheads="1"/>
          </p:cNvSpPr>
          <p:nvPr/>
        </p:nvSpPr>
        <p:spPr bwMode="auto">
          <a:xfrm>
            <a:off x="399862" y="4800600"/>
            <a:ext cx="1811713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bits </a:t>
            </a:r>
          </a:p>
          <a:p>
            <a:pPr algn="ctr"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send to client</a:t>
            </a:r>
          </a:p>
        </p:txBody>
      </p:sp>
      <p:sp>
        <p:nvSpPr>
          <p:cNvPr id="128009" name="Text Box 328"/>
          <p:cNvSpPr txBox="1">
            <a:spLocks noChangeArrowheads="1"/>
          </p:cNvSpPr>
          <p:nvPr/>
        </p:nvSpPr>
        <p:spPr bwMode="auto">
          <a:xfrm>
            <a:off x="2750080" y="4797425"/>
            <a:ext cx="149912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bits/sec</a:t>
            </a:r>
          </a:p>
        </p:txBody>
      </p:sp>
      <p:sp>
        <p:nvSpPr>
          <p:cNvPr id="128010" name="Text Box 329"/>
          <p:cNvSpPr txBox="1">
            <a:spLocks noChangeArrowheads="1"/>
          </p:cNvSpPr>
          <p:nvPr/>
        </p:nvSpPr>
        <p:spPr bwMode="auto">
          <a:xfrm>
            <a:off x="5618692" y="4805362"/>
            <a:ext cx="149912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bits/sec</a:t>
            </a:r>
          </a:p>
        </p:txBody>
      </p:sp>
      <p:sp>
        <p:nvSpPr>
          <p:cNvPr id="128011" name="Line 337"/>
          <p:cNvSpPr>
            <a:spLocks noChangeShapeType="1"/>
          </p:cNvSpPr>
          <p:nvPr/>
        </p:nvSpPr>
        <p:spPr bwMode="auto">
          <a:xfrm flipH="1" flipV="1">
            <a:off x="2997200" y="4564062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8012" name="Line 347"/>
          <p:cNvSpPr>
            <a:spLocks noChangeShapeType="1"/>
          </p:cNvSpPr>
          <p:nvPr/>
        </p:nvSpPr>
        <p:spPr bwMode="auto">
          <a:xfrm flipH="1" flipV="1">
            <a:off x="6119813" y="4633912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8013" name="Line 352"/>
          <p:cNvSpPr>
            <a:spLocks noChangeShapeType="1"/>
          </p:cNvSpPr>
          <p:nvPr/>
        </p:nvSpPr>
        <p:spPr bwMode="auto">
          <a:xfrm flipH="1">
            <a:off x="801688" y="4473575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8014" name="Line 321"/>
          <p:cNvSpPr>
            <a:spLocks noChangeShapeType="1"/>
          </p:cNvSpPr>
          <p:nvPr/>
        </p:nvSpPr>
        <p:spPr bwMode="auto">
          <a:xfrm>
            <a:off x="1441450" y="4287837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246"/>
          <p:cNvGrpSpPr>
            <a:grpSpLocks/>
          </p:cNvGrpSpPr>
          <p:nvPr/>
        </p:nvGrpSpPr>
        <p:grpSpPr bwMode="auto">
          <a:xfrm>
            <a:off x="3806825" y="4151312"/>
            <a:ext cx="1055688" cy="360363"/>
            <a:chOff x="3600" y="219"/>
            <a:chExt cx="360" cy="175"/>
          </a:xfrm>
        </p:grpSpPr>
        <p:sp>
          <p:nvSpPr>
            <p:cNvPr id="128035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8036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7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038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8039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9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8045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46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47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8042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43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44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28016" name="AutoShape 350"/>
          <p:cNvSpPr>
            <a:spLocks noChangeArrowheads="1"/>
          </p:cNvSpPr>
          <p:nvPr/>
        </p:nvSpPr>
        <p:spPr bwMode="auto">
          <a:xfrm>
            <a:off x="7286625" y="4083050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Times New Roman" pitchFamily="18" charset="0"/>
            </a:endParaRPr>
          </a:p>
        </p:txBody>
      </p:sp>
      <p:grpSp>
        <p:nvGrpSpPr>
          <p:cNvPr id="11" name="Group 335"/>
          <p:cNvGrpSpPr>
            <a:grpSpLocks/>
          </p:cNvGrpSpPr>
          <p:nvPr/>
        </p:nvGrpSpPr>
        <p:grpSpPr bwMode="auto">
          <a:xfrm>
            <a:off x="1404938" y="4117975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8033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Times New Roman" pitchFamily="18" charset="0"/>
              </a:endParaRPr>
            </a:p>
          </p:txBody>
        </p:sp>
      </p:grpSp>
      <p:grpSp>
        <p:nvGrpSpPr>
          <p:cNvPr id="12" name="Group 341"/>
          <p:cNvGrpSpPr>
            <a:grpSpLocks/>
          </p:cNvGrpSpPr>
          <p:nvPr/>
        </p:nvGrpSpPr>
        <p:grpSpPr bwMode="auto">
          <a:xfrm>
            <a:off x="4910138" y="4005262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28029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Times New Roman" pitchFamily="18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104501" y="4792945"/>
            <a:ext cx="8323263" cy="954088"/>
            <a:chOff x="-55" y="3764"/>
            <a:chExt cx="5243" cy="601"/>
          </a:xfrm>
        </p:grpSpPr>
        <p:sp>
          <p:nvSpPr>
            <p:cNvPr id="128024" name="Text Box 353"/>
            <p:cNvSpPr txBox="1">
              <a:spLocks noChangeArrowheads="1"/>
            </p:cNvSpPr>
            <p:nvPr/>
          </p:nvSpPr>
          <p:spPr bwMode="auto">
            <a:xfrm>
              <a:off x="-55" y="3764"/>
              <a:ext cx="1724" cy="5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025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bits/sec)</a:t>
              </a:r>
            </a:p>
          </p:txBody>
        </p:sp>
        <p:sp>
          <p:nvSpPr>
            <p:cNvPr id="128026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bits/sec)</a:t>
              </a:r>
            </a:p>
          </p:txBody>
        </p:sp>
      </p:grpSp>
      <p:pic>
        <p:nvPicPr>
          <p:cNvPr id="128020" name="Picture 60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21" name="AutoShape 351"/>
          <p:cNvSpPr>
            <a:spLocks noChangeArrowheads="1"/>
          </p:cNvSpPr>
          <p:nvPr/>
        </p:nvSpPr>
        <p:spPr bwMode="auto">
          <a:xfrm>
            <a:off x="3732213" y="4065587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Times New Roman" pitchFamily="18" charset="0"/>
            </a:endParaRPr>
          </a:p>
        </p:txBody>
      </p:sp>
      <p:sp>
        <p:nvSpPr>
          <p:cNvPr id="128022" name="AutoShape 349"/>
          <p:cNvSpPr>
            <a:spLocks noChangeArrowheads="1"/>
          </p:cNvSpPr>
          <p:nvPr/>
        </p:nvSpPr>
        <p:spPr bwMode="auto">
          <a:xfrm flipV="1">
            <a:off x="508000" y="3821112"/>
            <a:ext cx="974725" cy="7207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/>
          </a:p>
        </p:txBody>
      </p:sp>
      <p:sp>
        <p:nvSpPr>
          <p:cNvPr id="82" name="Text Box 353"/>
          <p:cNvSpPr txBox="1">
            <a:spLocks noChangeArrowheads="1"/>
          </p:cNvSpPr>
          <p:nvPr/>
        </p:nvSpPr>
        <p:spPr bwMode="auto">
          <a:xfrm>
            <a:off x="495278" y="6181725"/>
            <a:ext cx="5396329" cy="4062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server-to-client throughput?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6585663" y="1849130"/>
            <a:ext cx="23448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5000"/>
            </a:pP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rate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(bits/time unit) at which 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receiver is receiving the file.</a:t>
            </a: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27" name="Picture 208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40"/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129139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40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141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42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43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3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29169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170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29145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4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29167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168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29147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148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29165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166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29150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29163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164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29152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153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54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55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156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157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158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159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160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29161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162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12902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Throughput (more)</a:t>
            </a:r>
          </a:p>
        </p:txBody>
      </p:sp>
      <p:sp>
        <p:nvSpPr>
          <p:cNvPr id="12903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average end-end throughput?</a:t>
            </a:r>
          </a:p>
        </p:txBody>
      </p: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Arial" panose="020B0604020202020204" pitchFamily="34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Arial" panose="020B0604020202020204" pitchFamily="34" charset="0"/>
              </a:endParaRPr>
            </a:p>
          </p:txBody>
        </p:sp>
        <p:sp>
          <p:nvSpPr>
            <p:cNvPr id="129137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latin typeface="Arial" panose="020B0604020202020204" pitchFamily="34" charset="0"/>
              </a:endParaRPr>
            </a:p>
          </p:txBody>
        </p:sp>
      </p:grpSp>
      <p:sp>
        <p:nvSpPr>
          <p:cNvPr id="129032" name="Text Box 39"/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/>
              <a:t>  R</a:t>
            </a:r>
            <a:r>
              <a:rPr lang="en-US" altLang="zh-CN" sz="2800" baseline="-25000"/>
              <a:t>s</a:t>
            </a:r>
            <a:r>
              <a:rPr lang="en-US" altLang="zh-CN" sz="2000" baseline="-25000"/>
              <a:t> </a:t>
            </a:r>
            <a:r>
              <a:rPr lang="en-US" altLang="zh-CN" sz="2000"/>
              <a:t>bits/sec</a:t>
            </a:r>
          </a:p>
        </p:txBody>
      </p:sp>
      <p:sp>
        <p:nvSpPr>
          <p:cNvPr id="129033" name="AutoShape 42"/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/>
          </a:p>
        </p:txBody>
      </p:sp>
      <p:sp>
        <p:nvSpPr>
          <p:cNvPr id="129034" name="AutoShape 43"/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grpSp>
        <p:nvGrpSpPr>
          <p:cNvPr id="8" name="Group 54"/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9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anose="020B0604020202020204" pitchFamily="34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anose="020B0604020202020204" pitchFamily="34" charset="0"/>
                </a:endParaRPr>
              </a:p>
            </p:txBody>
          </p:sp>
          <p:sp>
            <p:nvSpPr>
              <p:cNvPr id="129133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9130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000"/>
                <a:t>R</a:t>
              </a:r>
              <a:r>
                <a:rPr lang="en-US" altLang="zh-CN" sz="2800" baseline="-25000"/>
                <a:t>c</a:t>
              </a:r>
              <a:r>
                <a:rPr lang="en-US" altLang="zh-CN" sz="2000" baseline="-25000"/>
                <a:t> </a:t>
              </a:r>
              <a:r>
                <a:rPr lang="en-US" altLang="zh-CN" sz="2000"/>
                <a:t>bits/sec</a:t>
              </a:r>
            </a:p>
          </p:txBody>
        </p:sp>
      </p:grp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4289425" y="2633663"/>
            <a:ext cx="971550" cy="282575"/>
            <a:chOff x="3600" y="219"/>
            <a:chExt cx="360" cy="175"/>
          </a:xfrm>
        </p:grpSpPr>
        <p:sp>
          <p:nvSpPr>
            <p:cNvPr id="129116" name="Oval 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117" name="Line 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18" name="Line 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9119" name="Rectangle 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129120" name="Oval 1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9126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27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28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" name="Group 1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9123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24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125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468313" y="3135514"/>
            <a:ext cx="80629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zh-CN" sz="2400" i="1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295275" y="5149848"/>
            <a:ext cx="8577263" cy="1228724"/>
            <a:chOff x="186" y="3244"/>
            <a:chExt cx="5403" cy="774"/>
          </a:xfrm>
        </p:grpSpPr>
        <p:sp>
          <p:nvSpPr>
            <p:cNvPr id="12911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Gill Sans MT" pitchFamily="34" charset="0"/>
              </a:endParaRPr>
            </a:p>
          </p:txBody>
        </p:sp>
        <p:sp>
          <p:nvSpPr>
            <p:cNvPr id="12911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 on end-end path that constrains  end-end throughput</a:t>
              </a:r>
            </a:p>
          </p:txBody>
        </p:sp>
        <p:sp>
          <p:nvSpPr>
            <p:cNvPr id="129115" name="Text Box 104"/>
            <p:cNvSpPr txBox="1">
              <a:spLocks noChangeArrowheads="1"/>
            </p:cNvSpPr>
            <p:nvPr/>
          </p:nvSpPr>
          <p:spPr bwMode="auto">
            <a:xfrm>
              <a:off x="295" y="3244"/>
              <a:ext cx="1723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bottleneck link</a:t>
              </a:r>
            </a:p>
          </p:txBody>
        </p:sp>
      </p:grpSp>
      <p:sp>
        <p:nvSpPr>
          <p:cNvPr id="129039" name="AutoShape 51"/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grpSp>
        <p:nvGrpSpPr>
          <p:cNvPr id="14" name="Group 132"/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12911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911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9041" name="AutoShape 327"/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1143367" y="3653606"/>
            <a:ext cx="7935912" cy="1166813"/>
            <a:chOff x="775" y="2474"/>
            <a:chExt cx="4999" cy="735"/>
          </a:xfrm>
        </p:grpSpPr>
        <p:grpSp>
          <p:nvGrpSpPr>
            <p:cNvPr id="16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2907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8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08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8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8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17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910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2911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2908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18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910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2910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2908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08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1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2910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2910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2909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2910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2910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2909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09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9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9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09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9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09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09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10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910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10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29045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" name="Group 58"/>
            <p:cNvGrpSpPr>
              <a:grpSpLocks/>
            </p:cNvGrpSpPr>
            <p:nvPr/>
          </p:nvGrpSpPr>
          <p:grpSpPr bwMode="auto">
            <a:xfrm>
              <a:off x="2725" y="2845"/>
              <a:ext cx="612" cy="178"/>
              <a:chOff x="3600" y="219"/>
              <a:chExt cx="360" cy="175"/>
            </a:xfrm>
          </p:grpSpPr>
          <p:sp>
            <p:nvSpPr>
              <p:cNvPr id="129066" name="Oval 5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29067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68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69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/>
              </a:p>
            </p:txBody>
          </p:sp>
          <p:sp>
            <p:nvSpPr>
              <p:cNvPr id="129070" name="Oval 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22" name="Group 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907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907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907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9073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9074" name="Line 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9075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9047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24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anose="020B0604020202020204" pitchFamily="34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anose="020B0604020202020204" pitchFamily="34" charset="0"/>
                </a:endParaRPr>
              </a:p>
            </p:txBody>
          </p:sp>
          <p:sp>
            <p:nvSpPr>
              <p:cNvPr id="129064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9049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000"/>
                <a:t>R</a:t>
              </a:r>
              <a:r>
                <a:rPr lang="en-US" altLang="zh-CN" sz="2800" baseline="-25000"/>
                <a:t>s</a:t>
              </a:r>
              <a:r>
                <a:rPr lang="en-US" altLang="zh-CN" sz="2000" baseline="-25000"/>
                <a:t> </a:t>
              </a:r>
              <a:r>
                <a:rPr lang="en-US" altLang="zh-CN" sz="2000"/>
                <a:t>bits/sec</a:t>
              </a:r>
            </a:p>
          </p:txBody>
        </p:sp>
        <p:grpSp>
          <p:nvGrpSpPr>
            <p:cNvPr id="25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anose="020B0604020202020204" pitchFamily="34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anose="020B0604020202020204" pitchFamily="34" charset="0"/>
                </a:endParaRPr>
              </a:p>
            </p:txBody>
          </p:sp>
          <p:sp>
            <p:nvSpPr>
              <p:cNvPr id="129060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9051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000"/>
                <a:t>  R</a:t>
              </a:r>
              <a:r>
                <a:rPr lang="en-US" altLang="zh-CN" sz="2800" baseline="-25000"/>
                <a:t>c</a:t>
              </a:r>
              <a:r>
                <a:rPr lang="en-US" altLang="zh-CN" sz="2000" baseline="-25000"/>
                <a:t> </a:t>
              </a:r>
              <a:r>
                <a:rPr lang="en-US" altLang="zh-CN" sz="2000"/>
                <a:t>bits/sec</a:t>
              </a:r>
            </a:p>
          </p:txBody>
        </p:sp>
        <p:sp>
          <p:nvSpPr>
            <p:cNvPr id="129052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9053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CN" altLang="en-US"/>
            </a:p>
          </p:txBody>
        </p:sp>
        <p:grpSp>
          <p:nvGrpSpPr>
            <p:cNvPr id="26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29056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9057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3459 w 356"/>
                  <a:gd name="T3" fmla="*/ 887 h 368"/>
                  <a:gd name="T4" fmla="*/ 15967 w 356"/>
                  <a:gd name="T5" fmla="*/ 18491 h 368"/>
                  <a:gd name="T6" fmla="*/ 3519 w 356"/>
                  <a:gd name="T7" fmla="*/ 2312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29055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7" name="矩形 26"/>
          <p:cNvSpPr/>
          <p:nvPr/>
        </p:nvSpPr>
        <p:spPr>
          <a:xfrm>
            <a:off x="6442775" y="4732955"/>
            <a:ext cx="157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min{</a:t>
            </a:r>
            <a:r>
              <a:rPr lang="en-US" altLang="zh-CN" b="1" i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i="1" baseline="-250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i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i="1" baseline="-250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27" name="Picture 208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Throughput (more)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32223"/>
            <a:ext cx="7525800" cy="160995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83568" y="3831328"/>
            <a:ext cx="4794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average end-end throughput?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755576" y="4451315"/>
            <a:ext cx="2678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min{</a:t>
            </a:r>
            <a:r>
              <a:rPr lang="en-US" altLang="zh-CN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i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US" altLang="zh-CN" sz="2400" b="1" i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R</a:t>
            </a:r>
            <a:r>
              <a:rPr lang="en-US" altLang="zh-CN" sz="2400" b="1" i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4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Throughput: Internet scenario</a:t>
            </a:r>
          </a:p>
        </p:txBody>
      </p:sp>
      <p:sp>
        <p:nvSpPr>
          <p:cNvPr id="130053" name="Freeform 296"/>
          <p:cNvSpPr>
            <a:spLocks/>
          </p:cNvSpPr>
          <p:nvPr/>
        </p:nvSpPr>
        <p:spPr bwMode="auto">
          <a:xfrm>
            <a:off x="4879776" y="3177624"/>
            <a:ext cx="3127375" cy="1498600"/>
          </a:xfrm>
          <a:custGeom>
            <a:avLst/>
            <a:gdLst>
              <a:gd name="T0" fmla="*/ 2147483646 w 1877"/>
              <a:gd name="T1" fmla="*/ 2147483646 h 917"/>
              <a:gd name="T2" fmla="*/ 2147483646 w 1877"/>
              <a:gd name="T3" fmla="*/ 2147483646 h 917"/>
              <a:gd name="T4" fmla="*/ 2147483646 w 1877"/>
              <a:gd name="T5" fmla="*/ 2147483646 h 917"/>
              <a:gd name="T6" fmla="*/ 2147483646 w 1877"/>
              <a:gd name="T7" fmla="*/ 2147483646 h 917"/>
              <a:gd name="T8" fmla="*/ 2147483646 w 1877"/>
              <a:gd name="T9" fmla="*/ 2147483646 h 917"/>
              <a:gd name="T10" fmla="*/ 2147483646 w 1877"/>
              <a:gd name="T11" fmla="*/ 2147483646 h 917"/>
              <a:gd name="T12" fmla="*/ 2147483646 w 1877"/>
              <a:gd name="T13" fmla="*/ 2147483646 h 917"/>
              <a:gd name="T14" fmla="*/ 2147483646 w 1877"/>
              <a:gd name="T15" fmla="*/ 2147483646 h 917"/>
              <a:gd name="T16" fmla="*/ 2147483646 w 1877"/>
              <a:gd name="T17" fmla="*/ 2147483646 h 917"/>
              <a:gd name="T18" fmla="*/ 2147483646 w 1877"/>
              <a:gd name="T19" fmla="*/ 2147483646 h 917"/>
              <a:gd name="T20" fmla="*/ 2147483646 w 1877"/>
              <a:gd name="T21" fmla="*/ 2147483646 h 917"/>
              <a:gd name="T22" fmla="*/ 2147483646 w 1877"/>
              <a:gd name="T23" fmla="*/ 2147483646 h 917"/>
              <a:gd name="T24" fmla="*/ 2147483646 w 1877"/>
              <a:gd name="T25" fmla="*/ 2147483646 h 917"/>
              <a:gd name="T26" fmla="*/ 2147483646 w 1877"/>
              <a:gd name="T27" fmla="*/ 2147483646 h 917"/>
              <a:gd name="T28" fmla="*/ 2147483646 w 1877"/>
              <a:gd name="T29" fmla="*/ 2147483646 h 917"/>
              <a:gd name="T30" fmla="*/ 2147483646 w 1877"/>
              <a:gd name="T31" fmla="*/ 2147483646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054" name="Text Box 35"/>
          <p:cNvSpPr txBox="1">
            <a:spLocks noChangeArrowheads="1"/>
          </p:cNvSpPr>
          <p:nvPr/>
        </p:nvSpPr>
        <p:spPr bwMode="auto">
          <a:xfrm>
            <a:off x="4743251" y="2801387"/>
            <a:ext cx="676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/>
              <a:t>R</a:t>
            </a:r>
            <a:r>
              <a:rPr lang="en-US" altLang="zh-CN" sz="2800" baseline="-25000"/>
              <a:t>s</a:t>
            </a:r>
            <a:endParaRPr lang="en-US" altLang="zh-CN" sz="2000"/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6607770" y="4229343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6141045" y="3735631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57" name="Oval 42"/>
          <p:cNvSpPr>
            <a:spLocks noChangeArrowheads="1"/>
          </p:cNvSpPr>
          <p:nvPr/>
        </p:nvSpPr>
        <p:spPr bwMode="auto">
          <a:xfrm rot="5400000">
            <a:off x="6611739" y="3250649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6611739" y="4222199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5617964" y="3125237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4952801" y="2922037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61" name="Oval 33"/>
          <p:cNvSpPr>
            <a:spLocks noChangeArrowheads="1"/>
          </p:cNvSpPr>
          <p:nvPr/>
        </p:nvSpPr>
        <p:spPr bwMode="auto">
          <a:xfrm rot="1792560">
            <a:off x="4987726" y="2722012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5614789" y="3122062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63" name="Line 456"/>
          <p:cNvSpPr>
            <a:spLocks noChangeShapeType="1"/>
          </p:cNvSpPr>
          <p:nvPr/>
        </p:nvSpPr>
        <p:spPr bwMode="auto">
          <a:xfrm rot="1792560">
            <a:off x="4824214" y="2993474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6127551" y="3128412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5406033" y="2795830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66" name="Oval 471"/>
          <p:cNvSpPr>
            <a:spLocks noChangeArrowheads="1"/>
          </p:cNvSpPr>
          <p:nvPr/>
        </p:nvSpPr>
        <p:spPr bwMode="auto">
          <a:xfrm rot="2768172">
            <a:off x="5557639" y="2469599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6127551" y="3120474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68" name="Line 473"/>
          <p:cNvSpPr>
            <a:spLocks noChangeShapeType="1"/>
          </p:cNvSpPr>
          <p:nvPr/>
        </p:nvSpPr>
        <p:spPr bwMode="auto">
          <a:xfrm rot="2768172">
            <a:off x="5249663" y="2852187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5081389" y="4977849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5054401" y="4774649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71" name="Oval 478"/>
          <p:cNvSpPr>
            <a:spLocks noChangeArrowheads="1"/>
          </p:cNvSpPr>
          <p:nvPr/>
        </p:nvSpPr>
        <p:spPr bwMode="auto">
          <a:xfrm rot="19807440" flipH="1">
            <a:off x="5713214" y="4574624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5097264" y="4974674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73" name="Line 480"/>
          <p:cNvSpPr>
            <a:spLocks noChangeShapeType="1"/>
          </p:cNvSpPr>
          <p:nvPr/>
        </p:nvSpPr>
        <p:spPr bwMode="auto">
          <a:xfrm rot="19807440" flipH="1">
            <a:off x="4959151" y="4846087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6335514" y="4750837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5613201" y="5082624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76" name="Oval 485"/>
          <p:cNvSpPr>
            <a:spLocks noChangeArrowheads="1"/>
          </p:cNvSpPr>
          <p:nvPr/>
        </p:nvSpPr>
        <p:spPr bwMode="auto">
          <a:xfrm rot="18831828" flipV="1">
            <a:off x="5767189" y="5409649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6335514" y="4760362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78" name="Line 487"/>
          <p:cNvSpPr>
            <a:spLocks noChangeShapeType="1"/>
          </p:cNvSpPr>
          <p:nvPr/>
        </p:nvSpPr>
        <p:spPr bwMode="auto">
          <a:xfrm rot="18831828" flipV="1">
            <a:off x="5457626" y="5168350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7288014" y="3096662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7261026" y="2893462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81" name="Oval 502"/>
          <p:cNvSpPr>
            <a:spLocks noChangeArrowheads="1"/>
          </p:cNvSpPr>
          <p:nvPr/>
        </p:nvSpPr>
        <p:spPr bwMode="auto">
          <a:xfrm rot="19807440" flipH="1">
            <a:off x="7919839" y="2693437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7303889" y="3093487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83" name="Line 504"/>
          <p:cNvSpPr>
            <a:spLocks noChangeShapeType="1"/>
          </p:cNvSpPr>
          <p:nvPr/>
        </p:nvSpPr>
        <p:spPr bwMode="auto">
          <a:xfrm rot="19807440" flipH="1">
            <a:off x="7165776" y="2964899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8045251" y="5057224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7378501" y="4852437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86" name="Oval 509"/>
          <p:cNvSpPr>
            <a:spLocks noChangeArrowheads="1"/>
          </p:cNvSpPr>
          <p:nvPr/>
        </p:nvSpPr>
        <p:spPr bwMode="auto">
          <a:xfrm rot="1792560">
            <a:off x="7413426" y="4652412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8040489" y="5054049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130088" name="Line 511"/>
          <p:cNvSpPr>
            <a:spLocks noChangeShapeType="1"/>
          </p:cNvSpPr>
          <p:nvPr/>
        </p:nvSpPr>
        <p:spPr bwMode="auto">
          <a:xfrm rot="1792560">
            <a:off x="7240389" y="4952449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089" name="Text Box 513"/>
          <p:cNvSpPr txBox="1">
            <a:spLocks noChangeArrowheads="1"/>
          </p:cNvSpPr>
          <p:nvPr/>
        </p:nvSpPr>
        <p:spPr bwMode="auto">
          <a:xfrm>
            <a:off x="5713214" y="2360062"/>
            <a:ext cx="676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/>
              <a:t>R</a:t>
            </a:r>
            <a:r>
              <a:rPr lang="en-US" altLang="zh-CN" sz="2800" baseline="-25000"/>
              <a:t>s</a:t>
            </a:r>
            <a:endParaRPr lang="en-US" altLang="zh-CN" sz="2000"/>
          </a:p>
        </p:txBody>
      </p:sp>
      <p:sp>
        <p:nvSpPr>
          <p:cNvPr id="130090" name="Text Box 514"/>
          <p:cNvSpPr txBox="1">
            <a:spLocks noChangeArrowheads="1"/>
          </p:cNvSpPr>
          <p:nvPr/>
        </p:nvSpPr>
        <p:spPr bwMode="auto">
          <a:xfrm>
            <a:off x="7540426" y="2868062"/>
            <a:ext cx="676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/>
              <a:t>R</a:t>
            </a:r>
            <a:r>
              <a:rPr lang="en-US" altLang="zh-CN" sz="2800" baseline="-25000"/>
              <a:t>s</a:t>
            </a:r>
            <a:endParaRPr lang="en-US" altLang="zh-CN" sz="2000"/>
          </a:p>
        </p:txBody>
      </p:sp>
      <p:sp>
        <p:nvSpPr>
          <p:cNvPr id="130091" name="Freeform 515"/>
          <p:cNvSpPr>
            <a:spLocks/>
          </p:cNvSpPr>
          <p:nvPr/>
        </p:nvSpPr>
        <p:spPr bwMode="auto">
          <a:xfrm>
            <a:off x="5706864" y="3228424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6 w 504"/>
              <a:gd name="T3" fmla="*/ 2147483646 h 870"/>
              <a:gd name="T4" fmla="*/ 2147483646 w 504"/>
              <a:gd name="T5" fmla="*/ 2147483646 h 870"/>
              <a:gd name="T6" fmla="*/ 2147483646 w 504"/>
              <a:gd name="T7" fmla="*/ 2147483646 h 870"/>
              <a:gd name="T8" fmla="*/ 2147483646 w 504"/>
              <a:gd name="T9" fmla="*/ 2147483646 h 870"/>
              <a:gd name="T10" fmla="*/ 2147483646 w 504"/>
              <a:gd name="T11" fmla="*/ 2147483646 h 870"/>
              <a:gd name="T12" fmla="*/ 2147483646 w 504"/>
              <a:gd name="T13" fmla="*/ 2147483646 h 870"/>
              <a:gd name="T14" fmla="*/ 2147483646 w 504"/>
              <a:gd name="T15" fmla="*/ 2147483646 h 870"/>
              <a:gd name="T16" fmla="*/ 2147483646 w 504"/>
              <a:gd name="T17" fmla="*/ 2147483646 h 870"/>
              <a:gd name="T18" fmla="*/ 2147483646 w 504"/>
              <a:gd name="T19" fmla="*/ 2147483646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092" name="Text Box 516"/>
          <p:cNvSpPr txBox="1">
            <a:spLocks noChangeArrowheads="1"/>
          </p:cNvSpPr>
          <p:nvPr/>
        </p:nvSpPr>
        <p:spPr bwMode="auto">
          <a:xfrm>
            <a:off x="4721026" y="4417462"/>
            <a:ext cx="674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/>
              <a:t>R</a:t>
            </a:r>
            <a:r>
              <a:rPr lang="en-US" altLang="zh-CN" sz="2800" baseline="-25000"/>
              <a:t>c</a:t>
            </a:r>
            <a:endParaRPr lang="en-US" altLang="zh-CN" sz="2000"/>
          </a:p>
        </p:txBody>
      </p:sp>
      <p:sp>
        <p:nvSpPr>
          <p:cNvPr id="130093" name="Freeform 517"/>
          <p:cNvSpPr>
            <a:spLocks/>
          </p:cNvSpPr>
          <p:nvPr/>
        </p:nvSpPr>
        <p:spPr bwMode="auto">
          <a:xfrm>
            <a:off x="6170414" y="3206199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6 w 272"/>
              <a:gd name="T3" fmla="*/ 2147483646 h 989"/>
              <a:gd name="T4" fmla="*/ 2147483646 w 272"/>
              <a:gd name="T5" fmla="*/ 2147483646 h 989"/>
              <a:gd name="T6" fmla="*/ 2147483646 w 272"/>
              <a:gd name="T7" fmla="*/ 2147483646 h 989"/>
              <a:gd name="T8" fmla="*/ 2147483646 w 272"/>
              <a:gd name="T9" fmla="*/ 2147483646 h 989"/>
              <a:gd name="T10" fmla="*/ 2147483646 w 272"/>
              <a:gd name="T11" fmla="*/ 2147483646 h 989"/>
              <a:gd name="T12" fmla="*/ 2147483646 w 272"/>
              <a:gd name="T13" fmla="*/ 2147483646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094" name="Freeform 518"/>
          <p:cNvSpPr>
            <a:spLocks/>
          </p:cNvSpPr>
          <p:nvPr/>
        </p:nvSpPr>
        <p:spPr bwMode="auto">
          <a:xfrm>
            <a:off x="6754614" y="3190324"/>
            <a:ext cx="638175" cy="1538288"/>
          </a:xfrm>
          <a:custGeom>
            <a:avLst/>
            <a:gdLst>
              <a:gd name="T0" fmla="*/ 2147483646 w 402"/>
              <a:gd name="T1" fmla="*/ 0 h 969"/>
              <a:gd name="T2" fmla="*/ 2147483646 w 402"/>
              <a:gd name="T3" fmla="*/ 2147483646 h 969"/>
              <a:gd name="T4" fmla="*/ 2147483646 w 402"/>
              <a:gd name="T5" fmla="*/ 2147483646 h 969"/>
              <a:gd name="T6" fmla="*/ 2147483646 w 402"/>
              <a:gd name="T7" fmla="*/ 2147483646 h 969"/>
              <a:gd name="T8" fmla="*/ 2147483646 w 402"/>
              <a:gd name="T9" fmla="*/ 2147483646 h 969"/>
              <a:gd name="T10" fmla="*/ 2147483646 w 402"/>
              <a:gd name="T11" fmla="*/ 2147483646 h 969"/>
              <a:gd name="T12" fmla="*/ 2147483646 w 402"/>
              <a:gd name="T13" fmla="*/ 2147483646 h 969"/>
              <a:gd name="T14" fmla="*/ 2147483646 w 402"/>
              <a:gd name="T15" fmla="*/ 2147483646 h 969"/>
              <a:gd name="T16" fmla="*/ 2147483646 w 402"/>
              <a:gd name="T17" fmla="*/ 2147483646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0095" name="Text Box 519"/>
          <p:cNvSpPr txBox="1">
            <a:spLocks noChangeArrowheads="1"/>
          </p:cNvSpPr>
          <p:nvPr/>
        </p:nvSpPr>
        <p:spPr bwMode="auto">
          <a:xfrm>
            <a:off x="5979914" y="4955624"/>
            <a:ext cx="6762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/>
              <a:t>R</a:t>
            </a:r>
            <a:r>
              <a:rPr lang="en-US" altLang="zh-CN" sz="2800" baseline="-25000"/>
              <a:t>c</a:t>
            </a:r>
            <a:endParaRPr lang="en-US" altLang="zh-CN" sz="2000"/>
          </a:p>
        </p:txBody>
      </p:sp>
      <p:sp>
        <p:nvSpPr>
          <p:cNvPr id="130096" name="Text Box 520"/>
          <p:cNvSpPr txBox="1">
            <a:spLocks noChangeArrowheads="1"/>
          </p:cNvSpPr>
          <p:nvPr/>
        </p:nvSpPr>
        <p:spPr bwMode="auto">
          <a:xfrm>
            <a:off x="7667426" y="4442862"/>
            <a:ext cx="674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/>
              <a:t>R</a:t>
            </a:r>
            <a:r>
              <a:rPr lang="en-US" altLang="zh-CN" sz="2800" baseline="-25000"/>
              <a:t>c</a:t>
            </a:r>
            <a:endParaRPr lang="en-US" altLang="zh-CN" sz="2000"/>
          </a:p>
        </p:txBody>
      </p:sp>
      <p:sp>
        <p:nvSpPr>
          <p:cNvPr id="130097" name="Text Box 521"/>
          <p:cNvSpPr txBox="1">
            <a:spLocks noChangeArrowheads="1"/>
          </p:cNvSpPr>
          <p:nvPr/>
        </p:nvSpPr>
        <p:spPr bwMode="auto">
          <a:xfrm>
            <a:off x="6695876" y="3814212"/>
            <a:ext cx="676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/>
              <a:t>R</a:t>
            </a:r>
          </a:p>
        </p:txBody>
      </p:sp>
      <p:sp>
        <p:nvSpPr>
          <p:cNvPr id="130098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381759" y="2136258"/>
            <a:ext cx="3710570" cy="2825716"/>
          </a:xfrm>
        </p:spPr>
        <p:txBody>
          <a:bodyPr/>
          <a:lstStyle/>
          <a:p>
            <a:pPr marL="0" indent="0" eaLnBrk="1" hangingPunct="1">
              <a:buSzPct val="75000"/>
              <a:buNone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er-connection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end-end throughput: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min{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/10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SzPct val="75000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SzPct val="75000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bottleneck</a:t>
            </a:r>
          </a:p>
        </p:txBody>
      </p:sp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4573389" y="2240999"/>
            <a:ext cx="352425" cy="660400"/>
            <a:chOff x="4140" y="429"/>
            <a:chExt cx="1425" cy="2396"/>
          </a:xfrm>
        </p:grpSpPr>
        <p:sp>
          <p:nvSpPr>
            <p:cNvPr id="130176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77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78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79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80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3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0206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207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82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4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0204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205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84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85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0202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203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87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0200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201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89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90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91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92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93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94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95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96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97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30198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99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7" name="Group 114"/>
          <p:cNvGrpSpPr>
            <a:grpSpLocks/>
          </p:cNvGrpSpPr>
          <p:nvPr/>
        </p:nvGrpSpPr>
        <p:grpSpPr bwMode="auto">
          <a:xfrm>
            <a:off x="5148064" y="1901274"/>
            <a:ext cx="352425" cy="660400"/>
            <a:chOff x="4140" y="429"/>
            <a:chExt cx="1425" cy="2396"/>
          </a:xfrm>
        </p:grpSpPr>
        <p:sp>
          <p:nvSpPr>
            <p:cNvPr id="130144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45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46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47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48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8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0174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175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50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9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0172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173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52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53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10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0170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171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55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0168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169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57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58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59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60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61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62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63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64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65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30166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67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12" name="Group 147"/>
          <p:cNvGrpSpPr>
            <a:grpSpLocks/>
          </p:cNvGrpSpPr>
          <p:nvPr/>
        </p:nvGrpSpPr>
        <p:grpSpPr bwMode="auto">
          <a:xfrm>
            <a:off x="7999214" y="2156862"/>
            <a:ext cx="352425" cy="660400"/>
            <a:chOff x="4140" y="429"/>
            <a:chExt cx="1425" cy="2396"/>
          </a:xfrm>
        </p:grpSpPr>
        <p:sp>
          <p:nvSpPr>
            <p:cNvPr id="130112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13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14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15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16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13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0142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143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18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1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0140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141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20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21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15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0138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139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23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0136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0137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30125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26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27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28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29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30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31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32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33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30134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0135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17" name="Group 180"/>
          <p:cNvGrpSpPr>
            <a:grpSpLocks/>
          </p:cNvGrpSpPr>
          <p:nvPr/>
        </p:nvGrpSpPr>
        <p:grpSpPr bwMode="auto">
          <a:xfrm flipH="1">
            <a:off x="8148439" y="4946099"/>
            <a:ext cx="803275" cy="771525"/>
            <a:chOff x="-44" y="1473"/>
            <a:chExt cx="981" cy="1105"/>
          </a:xfrm>
        </p:grpSpPr>
        <p:pic>
          <p:nvPicPr>
            <p:cNvPr id="130110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0111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8" name="Group 183"/>
          <p:cNvGrpSpPr>
            <a:grpSpLocks/>
          </p:cNvGrpSpPr>
          <p:nvPr/>
        </p:nvGrpSpPr>
        <p:grpSpPr bwMode="auto">
          <a:xfrm>
            <a:off x="4233664" y="4927049"/>
            <a:ext cx="803275" cy="771525"/>
            <a:chOff x="-44" y="1473"/>
            <a:chExt cx="981" cy="1105"/>
          </a:xfrm>
        </p:grpSpPr>
        <p:pic>
          <p:nvPicPr>
            <p:cNvPr id="130108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0109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9" name="Group 186"/>
          <p:cNvGrpSpPr>
            <a:grpSpLocks/>
          </p:cNvGrpSpPr>
          <p:nvPr/>
        </p:nvGrpSpPr>
        <p:grpSpPr bwMode="auto">
          <a:xfrm>
            <a:off x="4855964" y="5376312"/>
            <a:ext cx="803275" cy="771525"/>
            <a:chOff x="-44" y="1473"/>
            <a:chExt cx="981" cy="1105"/>
          </a:xfrm>
        </p:grpSpPr>
        <p:pic>
          <p:nvPicPr>
            <p:cNvPr id="130106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0107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311474" y="1559283"/>
            <a:ext cx="40631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75000"/>
            </a:pP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75000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4174" y="1232257"/>
            <a:ext cx="4583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connections (fairly) share backbone bottleneck link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bits/sec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4" name="Picture 2" descr="查看源图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5612" y="5873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Chapter 1: roadmap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5612" y="1649413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1.1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what is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1.2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1.3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1.4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1.5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1.6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1.7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history</a:t>
            </a:r>
          </a:p>
          <a:p>
            <a:pPr eaLnBrk="1" hangingPunct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6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Protocol 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2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9552" y="1603995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many </a:t>
            </a:r>
            <a:r>
              <a:rPr lang="ja-JP" altLang="en-US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pieces</a:t>
            </a:r>
            <a:r>
              <a:rPr lang="ja-JP" altLang="en-US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/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hosts</a:t>
            </a:r>
          </a:p>
          <a:p>
            <a:pPr lvl="1" eaLnBrk="1" hangingPunct="1"/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routers</a:t>
            </a:r>
          </a:p>
          <a:p>
            <a:pPr lvl="1" eaLnBrk="1" hangingPunct="1"/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links of various media</a:t>
            </a:r>
          </a:p>
          <a:p>
            <a:pPr lvl="1" eaLnBrk="1" hangingPunct="1"/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applications</a:t>
            </a:r>
          </a:p>
          <a:p>
            <a:pPr lvl="1" eaLnBrk="1" hangingPunct="1"/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protocols</a:t>
            </a:r>
          </a:p>
          <a:p>
            <a:pPr lvl="1" eaLnBrk="1" hangingPunct="1"/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hardware, software</a:t>
            </a:r>
          </a:p>
        </p:txBody>
      </p:sp>
      <p:sp>
        <p:nvSpPr>
          <p:cNvPr id="13312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332229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3200" b="1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  <a:r>
              <a:rPr lang="en-US" altLang="zh-CN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any hope of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 of network?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 or at least our discussion of networks?</a:t>
            </a:r>
          </a:p>
        </p:txBody>
      </p:sp>
      <p:pic>
        <p:nvPicPr>
          <p:cNvPr id="8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1" name="Picture 14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738" y="928688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428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Organization of air travel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59632" y="1285875"/>
            <a:ext cx="6508750" cy="3297238"/>
            <a:chOff x="700" y="1000"/>
            <a:chExt cx="4100" cy="2077"/>
          </a:xfrm>
        </p:grpSpPr>
        <p:sp>
          <p:nvSpPr>
            <p:cNvPr id="135176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195" cy="1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ticket (purchase)</a:t>
              </a:r>
            </a:p>
            <a:p>
              <a:endPara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baggage (check)</a:t>
              </a:r>
            </a:p>
            <a:p>
              <a:endPara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gates (load)</a:t>
              </a:r>
            </a:p>
            <a:p>
              <a:endPara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runway takeoff</a:t>
              </a:r>
            </a:p>
            <a:p>
              <a:endPara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airplane routing</a:t>
              </a:r>
            </a:p>
          </p:txBody>
        </p:sp>
        <p:sp>
          <p:nvSpPr>
            <p:cNvPr id="135177" name="Text Box 6"/>
            <p:cNvSpPr txBox="1">
              <a:spLocks noChangeArrowheads="1"/>
            </p:cNvSpPr>
            <p:nvPr/>
          </p:nvSpPr>
          <p:spPr bwMode="auto">
            <a:xfrm>
              <a:off x="3424" y="1010"/>
              <a:ext cx="1221" cy="1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ticket (complain)</a:t>
              </a:r>
            </a:p>
            <a:p>
              <a:endPara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baggage (claim)</a:t>
              </a:r>
            </a:p>
            <a:p>
              <a:endPara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gates (unload)</a:t>
              </a:r>
            </a:p>
            <a:p>
              <a:endPara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runway landing</a:t>
              </a:r>
            </a:p>
            <a:p>
              <a:endPara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airplane routing</a:t>
              </a:r>
            </a:p>
          </p:txBody>
        </p:sp>
        <p:sp>
          <p:nvSpPr>
            <p:cNvPr id="135178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14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airplane routing</a:t>
              </a:r>
            </a:p>
          </p:txBody>
        </p:sp>
        <p:sp>
          <p:nvSpPr>
            <p:cNvPr id="135179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查看源图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82" y="4686300"/>
            <a:ext cx="23812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9" name="Picture 45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988" y="819150"/>
            <a:ext cx="7313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434975" y="1314450"/>
            <a:ext cx="8418513" cy="2835275"/>
            <a:chOff x="258" y="1214"/>
            <a:chExt cx="5303" cy="1786"/>
          </a:xfrm>
        </p:grpSpPr>
        <p:sp>
          <p:nvSpPr>
            <p:cNvPr id="137224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37225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400"/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/>
            </a:p>
            <a:p>
              <a:pPr algn="ctr">
                <a:lnSpc>
                  <a:spcPct val="80000"/>
                </a:lnSpc>
              </a:pPr>
              <a:r>
                <a:rPr lang="en-US" altLang="zh-CN" sz="1400"/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/>
            </a:p>
            <a:p>
              <a:pPr algn="ctr">
                <a:lnSpc>
                  <a:spcPct val="80000"/>
                </a:lnSpc>
              </a:pPr>
              <a:r>
                <a:rPr lang="en-US" altLang="zh-CN" sz="1400"/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/>
            </a:p>
            <a:p>
              <a:pPr algn="ctr">
                <a:lnSpc>
                  <a:spcPct val="80000"/>
                </a:lnSpc>
              </a:pPr>
              <a:r>
                <a:rPr lang="en-US" altLang="zh-CN" sz="1400"/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/>
            </a:p>
            <a:p>
              <a:pPr algn="ctr">
                <a:lnSpc>
                  <a:spcPct val="80000"/>
                </a:lnSpc>
              </a:pPr>
              <a:r>
                <a:rPr lang="en-US" altLang="zh-CN" sz="1400"/>
                <a:t>airplane routing</a:t>
              </a:r>
            </a:p>
          </p:txBody>
        </p:sp>
        <p:sp>
          <p:nvSpPr>
            <p:cNvPr id="137226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7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8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9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0" name="Text Box 8"/>
            <p:cNvSpPr txBox="1">
              <a:spLocks noChangeArrowheads="1"/>
            </p:cNvSpPr>
            <p:nvPr/>
          </p:nvSpPr>
          <p:spPr bwMode="auto">
            <a:xfrm>
              <a:off x="493" y="2706"/>
              <a:ext cx="5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/>
                <a:t>departure</a:t>
              </a:r>
            </a:p>
            <a:p>
              <a:pPr algn="ctr" eaLnBrk="1" hangingPunct="1"/>
              <a:r>
                <a:rPr lang="en-US" altLang="zh-CN" sz="1200"/>
                <a:t>airport</a:t>
              </a:r>
            </a:p>
          </p:txBody>
        </p:sp>
        <p:sp>
          <p:nvSpPr>
            <p:cNvPr id="137231" name="Text Box 9"/>
            <p:cNvSpPr txBox="1">
              <a:spLocks noChangeArrowheads="1"/>
            </p:cNvSpPr>
            <p:nvPr/>
          </p:nvSpPr>
          <p:spPr bwMode="auto">
            <a:xfrm>
              <a:off x="3756" y="2712"/>
              <a:ext cx="3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/>
                <a:t>arrival</a:t>
              </a:r>
            </a:p>
            <a:p>
              <a:pPr algn="ctr" eaLnBrk="1" hangingPunct="1"/>
              <a:r>
                <a:rPr lang="en-US" altLang="zh-CN" sz="1200"/>
                <a:t>airport</a:t>
              </a:r>
            </a:p>
          </p:txBody>
        </p:sp>
        <p:sp>
          <p:nvSpPr>
            <p:cNvPr id="137232" name="Text Box 10"/>
            <p:cNvSpPr txBox="1">
              <a:spLocks noChangeArrowheads="1"/>
            </p:cNvSpPr>
            <p:nvPr/>
          </p:nvSpPr>
          <p:spPr bwMode="auto">
            <a:xfrm>
              <a:off x="1859" y="2709"/>
              <a:ext cx="104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/>
                <a:t>intermediate air-traffic</a:t>
              </a:r>
            </a:p>
            <a:p>
              <a:pPr algn="ctr" eaLnBrk="1" hangingPunct="1"/>
              <a:r>
                <a:rPr lang="en-US" altLang="zh-CN" sz="1200"/>
                <a:t>control centers</a:t>
              </a:r>
            </a:p>
          </p:txBody>
        </p:sp>
        <p:pic>
          <p:nvPicPr>
            <p:cNvPr id="137233" name="Picture 11" descr="yylgaifm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7234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5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6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37257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37258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1400"/>
                  <a:t>airplane routing</a:t>
                </a:r>
              </a:p>
            </p:txBody>
          </p:sp>
        </p:grp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37255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>
                  <a:latin typeface="Times New Roman" pitchFamily="18" charset="0"/>
                </a:endParaRPr>
              </a:p>
            </p:txBody>
          </p:sp>
          <p:sp>
            <p:nvSpPr>
              <p:cNvPr id="137256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1400"/>
                  <a:t>airplane routing</a:t>
                </a:r>
              </a:p>
            </p:txBody>
          </p:sp>
        </p:grpSp>
        <p:sp>
          <p:nvSpPr>
            <p:cNvPr id="137239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37240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400"/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/>
            </a:p>
            <a:p>
              <a:pPr algn="ctr">
                <a:lnSpc>
                  <a:spcPct val="80000"/>
                </a:lnSpc>
              </a:pPr>
              <a:r>
                <a:rPr lang="en-US" altLang="zh-CN" sz="1400"/>
                <a:t>baggage (claim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/>
            </a:p>
            <a:p>
              <a:pPr algn="ctr">
                <a:lnSpc>
                  <a:spcPct val="80000"/>
                </a:lnSpc>
              </a:pPr>
              <a:r>
                <a:rPr lang="en-US" altLang="zh-CN" sz="1400"/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/>
            </a:p>
            <a:p>
              <a:pPr algn="ctr">
                <a:lnSpc>
                  <a:spcPct val="80000"/>
                </a:lnSpc>
              </a:pPr>
              <a:r>
                <a:rPr lang="en-US" altLang="zh-CN" sz="1400"/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/>
            </a:p>
            <a:p>
              <a:pPr algn="ctr">
                <a:lnSpc>
                  <a:spcPct val="80000"/>
                </a:lnSpc>
              </a:pPr>
              <a:r>
                <a:rPr lang="en-US" altLang="zh-CN" sz="1400"/>
                <a:t>airplane routing</a:t>
              </a:r>
            </a:p>
          </p:txBody>
        </p:sp>
        <p:sp>
          <p:nvSpPr>
            <p:cNvPr id="137241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2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3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4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5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37246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37247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37248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37249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37250" name="Text Box 32"/>
            <p:cNvSpPr txBox="1">
              <a:spLocks noChangeArrowheads="1"/>
            </p:cNvSpPr>
            <p:nvPr/>
          </p:nvSpPr>
          <p:spPr bwMode="auto">
            <a:xfrm>
              <a:off x="4776" y="1588"/>
              <a:ext cx="34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/>
                <a:t>ticket</a:t>
              </a:r>
            </a:p>
          </p:txBody>
        </p:sp>
        <p:sp>
          <p:nvSpPr>
            <p:cNvPr id="137251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/>
                <a:t>baggage</a:t>
              </a:r>
            </a:p>
          </p:txBody>
        </p:sp>
        <p:sp>
          <p:nvSpPr>
            <p:cNvPr id="137252" name="Text Box 34"/>
            <p:cNvSpPr txBox="1">
              <a:spLocks noChangeArrowheads="1"/>
            </p:cNvSpPr>
            <p:nvPr/>
          </p:nvSpPr>
          <p:spPr bwMode="auto">
            <a:xfrm>
              <a:off x="4772" y="2013"/>
              <a:ext cx="30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/>
                <a:t>gate</a:t>
              </a:r>
            </a:p>
          </p:txBody>
        </p:sp>
        <p:sp>
          <p:nvSpPr>
            <p:cNvPr id="137253" name="Text Box 35"/>
            <p:cNvSpPr txBox="1">
              <a:spLocks noChangeArrowheads="1"/>
            </p:cNvSpPr>
            <p:nvPr/>
          </p:nvSpPr>
          <p:spPr bwMode="auto">
            <a:xfrm>
              <a:off x="4767" y="2225"/>
              <a:ext cx="73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/>
                <a:t>takeoff/landing</a:t>
              </a:r>
            </a:p>
          </p:txBody>
        </p:sp>
        <p:sp>
          <p:nvSpPr>
            <p:cNvPr id="137254" name="Text Box 36"/>
            <p:cNvSpPr txBox="1">
              <a:spLocks noChangeArrowheads="1"/>
            </p:cNvSpPr>
            <p:nvPr/>
          </p:nvSpPr>
          <p:spPr bwMode="auto">
            <a:xfrm>
              <a:off x="4769" y="2444"/>
              <a:ext cx="7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/>
                <a:t>airplane routing</a:t>
              </a:r>
            </a:p>
          </p:txBody>
        </p:sp>
      </p:grpSp>
      <p:sp>
        <p:nvSpPr>
          <p:cNvPr id="137221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319088" y="31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Layering of airline functionality</a:t>
            </a:r>
          </a:p>
        </p:txBody>
      </p:sp>
      <p:sp>
        <p:nvSpPr>
          <p:cNvPr id="137222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618026" y="4544616"/>
            <a:ext cx="7613650" cy="1190626"/>
          </a:xfrm>
        </p:spPr>
        <p:txBody>
          <a:bodyPr/>
          <a:lstStyle/>
          <a:p>
            <a:pPr marL="0" lvl="1" indent="0" eaLnBrk="1" hangingPunct="1"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Each layer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provide</a:t>
            </a: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services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to the layer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above </a:t>
            </a:r>
            <a:endParaRPr lang="en-US" altLang="zh-CN" sz="2000" b="1" dirty="0" smtClean="0">
              <a:solidFill>
                <a:srgbClr val="0070C0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C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via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its own internal-layer actions</a:t>
            </a:r>
          </a:p>
          <a:p>
            <a:pPr lvl="1" eaLnBrk="1" hangingPunct="1"/>
            <a:r>
              <a:rPr lang="en-US" altLang="zh-C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relying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on </a:t>
            </a:r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services provided by layer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below</a:t>
            </a:r>
          </a:p>
        </p:txBody>
      </p:sp>
      <p:pic>
        <p:nvPicPr>
          <p:cNvPr id="43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Line 10"/>
          <p:cNvSpPr>
            <a:spLocks noChangeShapeType="1"/>
          </p:cNvSpPr>
          <p:nvPr/>
        </p:nvSpPr>
        <p:spPr bwMode="auto">
          <a:xfrm>
            <a:off x="1225574" y="1900014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8678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87" y="1504727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37" y="1900014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64"/>
          <p:cNvSpPr txBox="1">
            <a:spLocks noChangeArrowheads="1"/>
          </p:cNvSpPr>
          <p:nvPr/>
        </p:nvSpPr>
        <p:spPr bwMode="auto">
          <a:xfrm>
            <a:off x="1666899" y="1612677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28681" name="Line 66"/>
          <p:cNvSpPr>
            <a:spLocks noChangeShapeType="1"/>
          </p:cNvSpPr>
          <p:nvPr/>
        </p:nvSpPr>
        <p:spPr bwMode="auto">
          <a:xfrm flipV="1">
            <a:off x="917599" y="2458814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8682" name="Text Box 67"/>
          <p:cNvSpPr txBox="1">
            <a:spLocks noChangeArrowheads="1"/>
          </p:cNvSpPr>
          <p:nvPr/>
        </p:nvSpPr>
        <p:spPr bwMode="auto">
          <a:xfrm>
            <a:off x="1657374" y="2236564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28683" name="Line 70"/>
          <p:cNvSpPr>
            <a:spLocks noChangeShapeType="1"/>
          </p:cNvSpPr>
          <p:nvPr/>
        </p:nvSpPr>
        <p:spPr bwMode="auto">
          <a:xfrm>
            <a:off x="901724" y="2890614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8684" name="Group 72"/>
          <p:cNvGrpSpPr/>
          <p:nvPr/>
        </p:nvGrpSpPr>
        <p:grpSpPr bwMode="auto">
          <a:xfrm>
            <a:off x="1439887" y="2822352"/>
            <a:ext cx="1014412" cy="701675"/>
            <a:chOff x="761" y="2747"/>
            <a:chExt cx="639" cy="442"/>
          </a:xfrm>
        </p:grpSpPr>
        <p:sp>
          <p:nvSpPr>
            <p:cNvPr id="28745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46" name="Text Box 69"/>
            <p:cNvSpPr txBox="1">
              <a:spLocks noChangeArrowheads="1"/>
            </p:cNvSpPr>
            <p:nvPr/>
          </p:nvSpPr>
          <p:spPr bwMode="auto">
            <a:xfrm>
              <a:off x="761" y="2747"/>
              <a:ext cx="639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CC0000"/>
                  </a:solidFill>
                </a:rPr>
                <a:t>Got the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CC0000"/>
                  </a:solidFill>
                </a:rPr>
                <a:t>time?</a:t>
              </a:r>
            </a:p>
          </p:txBody>
        </p:sp>
      </p:grpSp>
      <p:sp>
        <p:nvSpPr>
          <p:cNvPr id="28685" name="Line 73"/>
          <p:cNvSpPr>
            <a:spLocks noChangeShapeType="1"/>
          </p:cNvSpPr>
          <p:nvPr/>
        </p:nvSpPr>
        <p:spPr bwMode="auto">
          <a:xfrm flipV="1">
            <a:off x="1063649" y="3462114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8686" name="Group 76"/>
          <p:cNvGrpSpPr/>
          <p:nvPr/>
        </p:nvGrpSpPr>
        <p:grpSpPr bwMode="auto">
          <a:xfrm>
            <a:off x="1533549" y="3466877"/>
            <a:ext cx="796925" cy="457200"/>
            <a:chOff x="1046" y="2771"/>
            <a:chExt cx="502" cy="288"/>
          </a:xfrm>
        </p:grpSpPr>
        <p:sp>
          <p:nvSpPr>
            <p:cNvPr id="28743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44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CC0000"/>
                  </a:solidFill>
                </a:rPr>
                <a:t>2:00</a:t>
              </a:r>
            </a:p>
          </p:txBody>
        </p:sp>
      </p:grpSp>
      <p:sp>
        <p:nvSpPr>
          <p:cNvPr id="28687" name="Line 85"/>
          <p:cNvSpPr>
            <a:spLocks noChangeShapeType="1"/>
          </p:cNvSpPr>
          <p:nvPr/>
        </p:nvSpPr>
        <p:spPr bwMode="auto">
          <a:xfrm flipV="1">
            <a:off x="5133999" y="3654202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8688" name="Line 89"/>
          <p:cNvSpPr>
            <a:spLocks noChangeShapeType="1"/>
          </p:cNvSpPr>
          <p:nvPr/>
        </p:nvSpPr>
        <p:spPr bwMode="auto">
          <a:xfrm>
            <a:off x="5148287" y="1939702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8689" name="Line 90"/>
          <p:cNvSpPr>
            <a:spLocks noChangeShapeType="1"/>
          </p:cNvSpPr>
          <p:nvPr/>
        </p:nvSpPr>
        <p:spPr bwMode="auto">
          <a:xfrm flipV="1">
            <a:off x="5086374" y="2446114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8690" name="Rectangle 92"/>
          <p:cNvSpPr>
            <a:spLocks noChangeArrowheads="1"/>
          </p:cNvSpPr>
          <p:nvPr/>
        </p:nvSpPr>
        <p:spPr bwMode="auto">
          <a:xfrm>
            <a:off x="5521349" y="2468339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CC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8691" name="Text Box 91"/>
          <p:cNvSpPr txBox="1">
            <a:spLocks noChangeArrowheads="1"/>
          </p:cNvSpPr>
          <p:nvPr/>
        </p:nvSpPr>
        <p:spPr bwMode="auto">
          <a:xfrm>
            <a:off x="5338787" y="2469927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CC0000"/>
                </a:solidFill>
              </a:rPr>
              <a:t>TCP connection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CC0000"/>
                </a:solidFill>
              </a:rPr>
              <a:t>response</a:t>
            </a:r>
          </a:p>
        </p:txBody>
      </p:sp>
      <p:sp>
        <p:nvSpPr>
          <p:cNvPr id="28692" name="Line 94"/>
          <p:cNvSpPr>
            <a:spLocks noChangeShapeType="1"/>
          </p:cNvSpPr>
          <p:nvPr/>
        </p:nvSpPr>
        <p:spPr bwMode="auto">
          <a:xfrm>
            <a:off x="5133999" y="3092227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8693" name="Group 97"/>
          <p:cNvGrpSpPr/>
          <p:nvPr/>
        </p:nvGrpSpPr>
        <p:grpSpPr bwMode="auto">
          <a:xfrm>
            <a:off x="5015792" y="3139937"/>
            <a:ext cx="3794125" cy="366713"/>
            <a:chOff x="3212" y="2597"/>
            <a:chExt cx="2390" cy="231"/>
          </a:xfrm>
        </p:grpSpPr>
        <p:sp>
          <p:nvSpPr>
            <p:cNvPr id="28741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42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>
                  <a:solidFill>
                    <a:srgbClr val="CC0000"/>
                  </a:solidFill>
                </a:rPr>
                <a:t>Get</a:t>
              </a:r>
              <a:r>
                <a:rPr lang="en-US" altLang="zh-CN" sz="1400">
                  <a:solidFill>
                    <a:srgbClr val="CC0000"/>
                  </a:solidFill>
                </a:rPr>
                <a:t> http://www.awl.com/kurose-ross</a:t>
              </a:r>
              <a:endParaRPr lang="en-US" altLang="zh-CN">
                <a:solidFill>
                  <a:srgbClr val="CC0000"/>
                </a:solidFill>
              </a:endParaRPr>
            </a:p>
          </p:txBody>
        </p:sp>
      </p:grpSp>
      <p:sp>
        <p:nvSpPr>
          <p:cNvPr id="28694" name="Rectangle 99"/>
          <p:cNvSpPr>
            <a:spLocks noChangeArrowheads="1"/>
          </p:cNvSpPr>
          <p:nvPr/>
        </p:nvSpPr>
        <p:spPr bwMode="auto">
          <a:xfrm>
            <a:off x="5902349" y="3752627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CC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8695" name="Text Box 100"/>
          <p:cNvSpPr txBox="1">
            <a:spLocks noChangeArrowheads="1"/>
          </p:cNvSpPr>
          <p:nvPr/>
        </p:nvSpPr>
        <p:spPr bwMode="auto">
          <a:xfrm>
            <a:off x="5869012" y="3638327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CC0000"/>
                </a:solidFill>
              </a:rPr>
              <a:t>&lt;file&gt;</a:t>
            </a:r>
          </a:p>
        </p:txBody>
      </p:sp>
      <p:sp>
        <p:nvSpPr>
          <p:cNvPr id="28696" name="Line 101"/>
          <p:cNvSpPr>
            <a:spLocks noChangeShapeType="1"/>
          </p:cNvSpPr>
          <p:nvPr/>
        </p:nvSpPr>
        <p:spPr bwMode="auto">
          <a:xfrm>
            <a:off x="4025924" y="1196752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8697" name="Group 105"/>
          <p:cNvGrpSpPr/>
          <p:nvPr/>
        </p:nvGrpSpPr>
        <p:grpSpPr bwMode="auto">
          <a:xfrm>
            <a:off x="3703662" y="4100289"/>
            <a:ext cx="720725" cy="396875"/>
            <a:chOff x="2198" y="3221"/>
            <a:chExt cx="454" cy="250"/>
          </a:xfrm>
        </p:grpSpPr>
        <p:sp>
          <p:nvSpPr>
            <p:cNvPr id="28739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endParaRPr>
            </a:p>
          </p:txBody>
        </p:sp>
        <p:sp>
          <p:nvSpPr>
            <p:cNvPr id="28740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srgbClr val="808080"/>
                  </a:solidFill>
                </a:rPr>
                <a:t>time</a:t>
              </a:r>
            </a:p>
          </p:txBody>
        </p:sp>
      </p:grpSp>
      <p:sp>
        <p:nvSpPr>
          <p:cNvPr id="28698" name="Rectangle 52"/>
          <p:cNvSpPr>
            <a:spLocks noChangeArrowheads="1"/>
          </p:cNvSpPr>
          <p:nvPr/>
        </p:nvSpPr>
        <p:spPr bwMode="auto">
          <a:xfrm>
            <a:off x="5434037" y="1879377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24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8699" name="Text Box 91"/>
          <p:cNvSpPr txBox="1">
            <a:spLocks noChangeArrowheads="1"/>
          </p:cNvSpPr>
          <p:nvPr/>
        </p:nvSpPr>
        <p:spPr bwMode="auto">
          <a:xfrm>
            <a:off x="5383237" y="1811114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CC0000"/>
                </a:solidFill>
              </a:rPr>
              <a:t>TCP connection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CC0000"/>
                </a:solidFill>
              </a:rPr>
              <a:t>request</a:t>
            </a:r>
          </a:p>
        </p:txBody>
      </p:sp>
      <p:pic>
        <p:nvPicPr>
          <p:cNvPr id="28700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1" name="Rectangle 2"/>
          <p:cNvSpPr>
            <a:spLocks noChangeArrowheads="1"/>
          </p:cNvSpPr>
          <p:nvPr/>
        </p:nvSpPr>
        <p:spPr bwMode="auto">
          <a:xfrm>
            <a:off x="487363" y="206375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What</a:t>
            </a:r>
            <a:r>
              <a:rPr lang="ja-JP" altLang="en-US" sz="4400" dirty="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’</a:t>
            </a:r>
            <a:r>
              <a:rPr lang="en-US" altLang="ja-JP" sz="4400" dirty="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 a protocol?</a:t>
            </a:r>
            <a:endParaRPr lang="en-US" altLang="zh-CN" sz="4400" dirty="0">
              <a:solidFill>
                <a:srgbClr val="00009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28702" name="Group 57"/>
          <p:cNvGrpSpPr/>
          <p:nvPr/>
        </p:nvGrpSpPr>
        <p:grpSpPr bwMode="auto">
          <a:xfrm>
            <a:off x="7380312" y="1911127"/>
            <a:ext cx="431800" cy="755650"/>
            <a:chOff x="4140" y="429"/>
            <a:chExt cx="1425" cy="2396"/>
          </a:xfrm>
        </p:grpSpPr>
        <p:sp>
          <p:nvSpPr>
            <p:cNvPr id="28707" name="Freeform 58"/>
            <p:cNvSpPr/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08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09" name="Freeform 60"/>
            <p:cNvSpPr/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10" name="Freeform 61"/>
            <p:cNvSpPr/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11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8712" name="Group 63"/>
            <p:cNvGrpSpPr/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737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8738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28713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8714" name="Group 67"/>
            <p:cNvGrpSpPr/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735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8736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28715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16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8717" name="Group 72"/>
            <p:cNvGrpSpPr/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733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8734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28718" name="Freeform 75"/>
            <p:cNvSpPr/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8719" name="Group 76"/>
            <p:cNvGrpSpPr/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731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8732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28720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21" name="Freeform 80"/>
            <p:cNvSpPr/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22" name="Freeform 81"/>
            <p:cNvSpPr/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23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24" name="Freeform 83"/>
            <p:cNvSpPr/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25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26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27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28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29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8730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28703" name="Group 90"/>
          <p:cNvGrpSpPr/>
          <p:nvPr/>
        </p:nvGrpSpPr>
        <p:grpSpPr bwMode="auto">
          <a:xfrm>
            <a:off x="4243412" y="1468214"/>
            <a:ext cx="893762" cy="828675"/>
            <a:chOff x="-44" y="1473"/>
            <a:chExt cx="981" cy="1105"/>
          </a:xfrm>
        </p:grpSpPr>
        <p:pic>
          <p:nvPicPr>
            <p:cNvPr id="28705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6" name="Freeform 92"/>
            <p:cNvSpPr/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pic>
        <p:nvPicPr>
          <p:cNvPr id="76" name="Picture 2" descr="查看源图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5"/>
          <p:cNvSpPr>
            <a:spLocks noChangeArrowheads="1"/>
          </p:cNvSpPr>
          <p:nvPr/>
        </p:nvSpPr>
        <p:spPr bwMode="auto">
          <a:xfrm>
            <a:off x="500053" y="4888484"/>
            <a:ext cx="5563344" cy="177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Protocols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define </a:t>
            </a: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format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order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of </a:t>
            </a: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messages sent and received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among network entities, and </a:t>
            </a:r>
            <a:r>
              <a:rPr lang="en-US" altLang="zh-CN" sz="2400" i="1" dirty="0">
                <a:solidFill>
                  <a:srgbClr val="CC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actions taken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on message transmission and/or receipt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5" name="Rectangle 6"/>
          <p:cNvSpPr>
            <a:spLocks noChangeArrowheads="1"/>
          </p:cNvSpPr>
          <p:nvPr/>
        </p:nvSpPr>
        <p:spPr bwMode="auto">
          <a:xfrm>
            <a:off x="474565" y="4879355"/>
            <a:ext cx="5779368" cy="1632743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2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9" name="Picture 45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988" y="819150"/>
            <a:ext cx="7313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21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319088" y="31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Layering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</a:p>
        </p:txBody>
      </p:sp>
      <p:pic>
        <p:nvPicPr>
          <p:cNvPr id="43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/>
          <p:cNvSpPr/>
          <p:nvPr/>
        </p:nvSpPr>
        <p:spPr>
          <a:xfrm>
            <a:off x="442713" y="5435884"/>
            <a:ext cx="77880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reliable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messages at layer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layer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to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and retransmit lost 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unreliable message delivery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at layer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71600" y="1268760"/>
            <a:ext cx="1164723" cy="2466332"/>
            <a:chOff x="6416398" y="1727200"/>
            <a:chExt cx="2051327" cy="3627438"/>
          </a:xfrm>
        </p:grpSpPr>
        <p:sp>
          <p:nvSpPr>
            <p:cNvPr id="44" name="Rectangle 2"/>
            <p:cNvSpPr>
              <a:spLocks noChangeArrowheads="1"/>
            </p:cNvSpPr>
            <p:nvPr/>
          </p:nvSpPr>
          <p:spPr bwMode="auto">
            <a:xfrm>
              <a:off x="6575425" y="1727200"/>
              <a:ext cx="1892300" cy="3530600"/>
            </a:xfrm>
            <a:prstGeom prst="rect">
              <a:avLst/>
            </a:prstGeom>
            <a:solidFill>
              <a:srgbClr val="000099"/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sz="1200"/>
            </a:p>
          </p:txBody>
        </p:sp>
        <p:sp>
          <p:nvSpPr>
            <p:cNvPr id="46" name="Rectangle 6"/>
            <p:cNvSpPr>
              <a:spLocks noChangeArrowheads="1"/>
            </p:cNvSpPr>
            <p:nvPr/>
          </p:nvSpPr>
          <p:spPr bwMode="auto">
            <a:xfrm>
              <a:off x="6457950" y="1824038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sz="1200"/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auto">
            <a:xfrm>
              <a:off x="6416398" y="1920876"/>
              <a:ext cx="1937301" cy="3395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transport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</a:t>
              </a:r>
            </a:p>
          </p:txBody>
        </p:sp>
        <p:sp>
          <p:nvSpPr>
            <p:cNvPr id="48" name="Line 8"/>
            <p:cNvSpPr>
              <a:spLocks noChangeShapeType="1"/>
            </p:cNvSpPr>
            <p:nvPr/>
          </p:nvSpPr>
          <p:spPr bwMode="auto">
            <a:xfrm>
              <a:off x="6451600" y="251618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49" name="Line 9"/>
            <p:cNvSpPr>
              <a:spLocks noChangeShapeType="1"/>
            </p:cNvSpPr>
            <p:nvPr/>
          </p:nvSpPr>
          <p:spPr bwMode="auto">
            <a:xfrm>
              <a:off x="6451600" y="32210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50" name="Line 10"/>
            <p:cNvSpPr>
              <a:spLocks noChangeShapeType="1"/>
            </p:cNvSpPr>
            <p:nvPr/>
          </p:nvSpPr>
          <p:spPr bwMode="auto">
            <a:xfrm>
              <a:off x="6451600" y="39322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51" name="Line 11"/>
            <p:cNvSpPr>
              <a:spLocks noChangeShapeType="1"/>
            </p:cNvSpPr>
            <p:nvPr/>
          </p:nvSpPr>
          <p:spPr bwMode="auto">
            <a:xfrm>
              <a:off x="6451600" y="46434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555875" y="1301680"/>
            <a:ext cx="1164723" cy="2466332"/>
            <a:chOff x="6416398" y="1727200"/>
            <a:chExt cx="2051327" cy="3627438"/>
          </a:xfrm>
        </p:grpSpPr>
        <p:sp>
          <p:nvSpPr>
            <p:cNvPr id="53" name="Rectangle 2"/>
            <p:cNvSpPr>
              <a:spLocks noChangeArrowheads="1"/>
            </p:cNvSpPr>
            <p:nvPr/>
          </p:nvSpPr>
          <p:spPr bwMode="auto">
            <a:xfrm>
              <a:off x="6575425" y="1727200"/>
              <a:ext cx="1892300" cy="3530600"/>
            </a:xfrm>
            <a:prstGeom prst="rect">
              <a:avLst/>
            </a:prstGeom>
            <a:solidFill>
              <a:srgbClr val="000099"/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sz="1200"/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6457950" y="1824038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sz="1200"/>
            </a:p>
          </p:txBody>
        </p:sp>
        <p:sp>
          <p:nvSpPr>
            <p:cNvPr id="55" name="Text Box 7"/>
            <p:cNvSpPr txBox="1">
              <a:spLocks noChangeArrowheads="1"/>
            </p:cNvSpPr>
            <p:nvPr/>
          </p:nvSpPr>
          <p:spPr bwMode="auto">
            <a:xfrm>
              <a:off x="6416398" y="1920876"/>
              <a:ext cx="1937301" cy="3395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transport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</a:t>
              </a:r>
            </a:p>
          </p:txBody>
        </p:sp>
        <p:sp>
          <p:nvSpPr>
            <p:cNvPr id="56" name="Line 8"/>
            <p:cNvSpPr>
              <a:spLocks noChangeShapeType="1"/>
            </p:cNvSpPr>
            <p:nvPr/>
          </p:nvSpPr>
          <p:spPr bwMode="auto">
            <a:xfrm>
              <a:off x="6451600" y="251618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57" name="Line 9"/>
            <p:cNvSpPr>
              <a:spLocks noChangeShapeType="1"/>
            </p:cNvSpPr>
            <p:nvPr/>
          </p:nvSpPr>
          <p:spPr bwMode="auto">
            <a:xfrm>
              <a:off x="6451600" y="32210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58" name="Line 10"/>
            <p:cNvSpPr>
              <a:spLocks noChangeShapeType="1"/>
            </p:cNvSpPr>
            <p:nvPr/>
          </p:nvSpPr>
          <p:spPr bwMode="auto">
            <a:xfrm>
              <a:off x="6451600" y="39322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59" name="Line 11"/>
            <p:cNvSpPr>
              <a:spLocks noChangeShapeType="1"/>
            </p:cNvSpPr>
            <p:nvPr/>
          </p:nvSpPr>
          <p:spPr bwMode="auto">
            <a:xfrm>
              <a:off x="6451600" y="46434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</p:grpSp>
      <p:sp>
        <p:nvSpPr>
          <p:cNvPr id="69" name="Freeform 8"/>
          <p:cNvSpPr>
            <a:spLocks/>
          </p:cNvSpPr>
          <p:nvPr/>
        </p:nvSpPr>
        <p:spPr bwMode="auto">
          <a:xfrm>
            <a:off x="2390087" y="1563016"/>
            <a:ext cx="3888432" cy="2215133"/>
          </a:xfrm>
          <a:custGeom>
            <a:avLst/>
            <a:gdLst>
              <a:gd name="T0" fmla="*/ 0 w 4100"/>
              <a:gd name="T1" fmla="*/ 0 h 2072"/>
              <a:gd name="T2" fmla="*/ 4 w 4100"/>
              <a:gd name="T3" fmla="*/ 1736 h 2072"/>
              <a:gd name="T4" fmla="*/ 804 w 4100"/>
              <a:gd name="T5" fmla="*/ 2064 h 2072"/>
              <a:gd name="T6" fmla="*/ 3468 w 4100"/>
              <a:gd name="T7" fmla="*/ 2072 h 2072"/>
              <a:gd name="T8" fmla="*/ 4100 w 4100"/>
              <a:gd name="T9" fmla="*/ 1736 h 2072"/>
              <a:gd name="T10" fmla="*/ 4100 w 4100"/>
              <a:gd name="T11" fmla="*/ 96 h 20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"/>
              <a:gd name="T19" fmla="*/ 0 h 2072"/>
              <a:gd name="T20" fmla="*/ 4100 w 4100"/>
              <a:gd name="T21" fmla="*/ 2072 h 20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" h="2072">
                <a:moveTo>
                  <a:pt x="0" y="0"/>
                </a:moveTo>
                <a:lnTo>
                  <a:pt x="4" y="1736"/>
                </a:lnTo>
                <a:lnTo>
                  <a:pt x="804" y="2064"/>
                </a:lnTo>
                <a:lnTo>
                  <a:pt x="3468" y="2072"/>
                </a:lnTo>
                <a:lnTo>
                  <a:pt x="4100" y="1736"/>
                </a:lnTo>
                <a:lnTo>
                  <a:pt x="4100" y="96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40"/>
          <p:cNvSpPr txBox="1">
            <a:spLocks noChangeArrowheads="1"/>
          </p:cNvSpPr>
          <p:nvPr/>
        </p:nvSpPr>
        <p:spPr bwMode="auto">
          <a:xfrm>
            <a:off x="477838" y="4246406"/>
            <a:ext cx="7613650" cy="115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 marL="0" lvl="1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zh-CN" sz="2000" kern="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Layers:</a:t>
            </a:r>
            <a:r>
              <a:rPr lang="en-US" altLang="zh-CN" sz="2000" kern="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Each layer </a:t>
            </a:r>
            <a:r>
              <a:rPr lang="en-US" altLang="zh-CN" sz="2000" kern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provide</a:t>
            </a:r>
            <a:r>
              <a:rPr lang="en-US" altLang="zh-CN" sz="2000" kern="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services </a:t>
            </a:r>
            <a:r>
              <a:rPr lang="en-US" altLang="zh-CN" sz="2000" kern="0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to the layer above </a:t>
            </a:r>
            <a:endParaRPr lang="en-US" altLang="zh-CN" sz="2000" b="1" kern="0" dirty="0" smtClean="0">
              <a:solidFill>
                <a:srgbClr val="0070C0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CN" sz="2000" b="1" kern="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via</a:t>
            </a:r>
            <a:r>
              <a:rPr lang="en-US" altLang="zh-CN" sz="2000" kern="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its own internal-layer actions</a:t>
            </a:r>
          </a:p>
          <a:p>
            <a:pPr lvl="1" eaLnBrk="1" hangingPunct="1"/>
            <a:r>
              <a:rPr lang="en-US" altLang="zh-CN" sz="2000" b="1" kern="0" dirty="0" smtClean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relying on </a:t>
            </a:r>
            <a:r>
              <a:rPr lang="en-US" altLang="zh-CN" sz="2000" kern="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services provided by layer below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8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7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" y="1022350"/>
            <a:ext cx="3656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layering?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6100" y="1435100"/>
            <a:ext cx="7772400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Dealing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complex systems:</a:t>
            </a:r>
          </a:p>
          <a:p>
            <a:pPr eaLnBrk="1" hangingPunct="1">
              <a:buSzPct val="75000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Explicit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allows identification, relationship of complex system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pieces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layered reference model for discussion</a:t>
            </a:r>
          </a:p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modularization eases maintenance, updating of system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change of implementation of layer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’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s service </a:t>
            </a:r>
            <a:r>
              <a:rPr lang="en-US" altLang="ja-JP" dirty="0">
                <a:solidFill>
                  <a:srgbClr val="C0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transparent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 to rest of system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e.g., change in gate procedure </a:t>
            </a:r>
            <a:r>
              <a:rPr lang="en-US" altLang="zh-CN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doesn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’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 affect rest of system</a:t>
            </a:r>
          </a:p>
          <a:p>
            <a:pPr eaLnBrk="1" hangingPunct="1">
              <a:buSzPct val="75000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drawback?</a:t>
            </a:r>
          </a:p>
          <a:p>
            <a:pPr lvl="1" eaLnBrk="1" hangingPunct="1">
              <a:buSzPct val="75000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layer may duplicate lower layer functionality</a:t>
            </a:r>
          </a:p>
          <a:p>
            <a:pPr lvl="1" eaLnBrk="1" hangingPunct="1">
              <a:buSzPct val="75000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at one layer may need information that is present only in another layer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16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6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131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Internet protocol stack</a:t>
            </a:r>
          </a:p>
        </p:txBody>
      </p:sp>
      <p:sp>
        <p:nvSpPr>
          <p:cNvPr id="14131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supporting network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FTP, SMTP, HTTP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ransport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process-process data transfer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TCP, UDP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etwork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routing of datagrams from source to destination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IP, routing protocols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ink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transfer between neighboring  network elements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Ethernet, 802.111 (</a:t>
            </a:r>
            <a:r>
              <a:rPr lang="en-US" altLang="zh-CN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WiFi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), PPP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hysical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bits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wire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319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1320" name="Text Box 7"/>
          <p:cNvSpPr txBox="1">
            <a:spLocks noChangeArrowheads="1"/>
          </p:cNvSpPr>
          <p:nvPr/>
        </p:nvSpPr>
        <p:spPr bwMode="auto">
          <a:xfrm>
            <a:off x="6610640" y="1920875"/>
            <a:ext cx="154882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algn="ctr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</a:p>
          <a:p>
            <a:pPr algn="ctr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algn="ctr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</a:p>
          <a:p>
            <a:pPr algn="ctr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</a:p>
        </p:txBody>
      </p:sp>
      <p:sp>
        <p:nvSpPr>
          <p:cNvPr id="141321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1322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1323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1324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16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Internet protocol stack</a:t>
            </a:r>
          </a:p>
        </p:txBody>
      </p:sp>
      <p:pic>
        <p:nvPicPr>
          <p:cNvPr id="14" name="Picture 2" descr="查看源图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rotoc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1640" y="1628800"/>
            <a:ext cx="6411712" cy="36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6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2"/>
          <p:cNvSpPr>
            <a:spLocks noChangeArrowheads="1"/>
          </p:cNvSpPr>
          <p:nvPr/>
        </p:nvSpPr>
        <p:spPr bwMode="auto">
          <a:xfrm>
            <a:off x="6505575" y="16383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Times New Roman" pitchFamily="18" charset="0"/>
            </a:endParaRPr>
          </a:p>
        </p:txBody>
      </p:sp>
      <p:sp>
        <p:nvSpPr>
          <p:cNvPr id="14336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0050" y="85725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ISO/OSI reference model</a:t>
            </a:r>
          </a:p>
        </p:txBody>
      </p:sp>
      <p:sp>
        <p:nvSpPr>
          <p:cNvPr id="14336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4200" y="1422400"/>
            <a:ext cx="515461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resentation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 applications to interpret meaning of data, e.g., encryption, compression, machine-specific conventions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ession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synchronization,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checkpointing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recovery of data exchange</a:t>
            </a:r>
          </a:p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stack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layers!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these services, </a:t>
            </a: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if needed,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must be implemented in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application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needed?</a:t>
            </a:r>
          </a:p>
        </p:txBody>
      </p:sp>
      <p:sp>
        <p:nvSpPr>
          <p:cNvPr id="143366" name="Rectangle 6"/>
          <p:cNvSpPr>
            <a:spLocks noChangeArrowheads="1"/>
          </p:cNvSpPr>
          <p:nvPr/>
        </p:nvSpPr>
        <p:spPr bwMode="auto">
          <a:xfrm>
            <a:off x="6391275" y="17748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Times New Roman" pitchFamily="18" charset="0"/>
            </a:endParaRPr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6346031" y="1889125"/>
            <a:ext cx="1982787" cy="34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algn="ctr">
              <a:lnSpc>
                <a:spcPct val="7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</a:p>
        </p:txBody>
      </p:sp>
      <p:sp>
        <p:nvSpPr>
          <p:cNvPr id="143368" name="Line 8"/>
          <p:cNvSpPr>
            <a:spLocks noChangeShapeType="1"/>
          </p:cNvSpPr>
          <p:nvPr/>
        </p:nvSpPr>
        <p:spPr bwMode="auto">
          <a:xfrm>
            <a:off x="6370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69" name="Line 9"/>
          <p:cNvSpPr>
            <a:spLocks noChangeShapeType="1"/>
          </p:cNvSpPr>
          <p:nvPr/>
        </p:nvSpPr>
        <p:spPr bwMode="auto">
          <a:xfrm>
            <a:off x="6384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0" name="Line 10"/>
          <p:cNvSpPr>
            <a:spLocks noChangeShapeType="1"/>
          </p:cNvSpPr>
          <p:nvPr/>
        </p:nvSpPr>
        <p:spPr bwMode="auto">
          <a:xfrm>
            <a:off x="6384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1" name="Line 11"/>
          <p:cNvSpPr>
            <a:spLocks noChangeShapeType="1"/>
          </p:cNvSpPr>
          <p:nvPr/>
        </p:nvSpPr>
        <p:spPr bwMode="auto">
          <a:xfrm>
            <a:off x="6386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2" name="Line 12"/>
          <p:cNvSpPr>
            <a:spLocks noChangeShapeType="1"/>
          </p:cNvSpPr>
          <p:nvPr/>
        </p:nvSpPr>
        <p:spPr bwMode="auto">
          <a:xfrm>
            <a:off x="6370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3" name="Line 13"/>
          <p:cNvSpPr>
            <a:spLocks noChangeShapeType="1"/>
          </p:cNvSpPr>
          <p:nvPr/>
        </p:nvSpPr>
        <p:spPr bwMode="auto">
          <a:xfrm>
            <a:off x="6369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3374" name="Picture 18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538" y="895350"/>
            <a:ext cx="59880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1" name="Picture 193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12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13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80"/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145548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49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50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1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418 h 63"/>
                <a:gd name="T2" fmla="*/ 81432 w 280"/>
                <a:gd name="T3" fmla="*/ 1380 h 63"/>
                <a:gd name="T4" fmla="*/ 480586 w 280"/>
                <a:gd name="T5" fmla="*/ 0 h 63"/>
                <a:gd name="T6" fmla="*/ 6135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5552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70"/>
          <p:cNvGrpSpPr>
            <a:grpSpLocks/>
          </p:cNvGrpSpPr>
          <p:nvPr/>
        </p:nvGrpSpPr>
        <p:grpSpPr bwMode="auto">
          <a:xfrm>
            <a:off x="7392988" y="5013325"/>
            <a:ext cx="881062" cy="422275"/>
            <a:chOff x="2356" y="1300"/>
            <a:chExt cx="555" cy="194"/>
          </a:xfrm>
        </p:grpSpPr>
        <p:sp>
          <p:nvSpPr>
            <p:cNvPr id="14554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4554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4554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4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5546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547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5544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5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5416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17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145418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19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5420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5421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2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/>
              <a:t>application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transport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network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link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physical</a:t>
            </a:r>
          </a:p>
        </p:txBody>
      </p:sp>
      <p:sp>
        <p:nvSpPr>
          <p:cNvPr id="145423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4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5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145534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35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536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537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38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9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145532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33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145430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54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145431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32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5433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5434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35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/>
              <a:t>application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transport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network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link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physical</a:t>
            </a:r>
          </a:p>
        </p:txBody>
      </p:sp>
      <p:sp>
        <p:nvSpPr>
          <p:cNvPr id="145436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37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38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145524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25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526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527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l</a:t>
              </a:r>
            </a:p>
          </p:txBody>
        </p:sp>
        <p:sp>
          <p:nvSpPr>
            <p:cNvPr id="145528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29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0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1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145518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19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520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521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22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3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145514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15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516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17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145512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13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</p:grpSp>
      <p:grpSp>
        <p:nvGrpSpPr>
          <p:cNvPr id="11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145507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08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09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510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/>
                <a:t>physical</a:t>
              </a:r>
            </a:p>
          </p:txBody>
        </p:sp>
        <p:sp>
          <p:nvSpPr>
            <p:cNvPr id="145511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145503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04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05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506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/>
                <a:t>physical</a:t>
              </a:r>
            </a:p>
          </p:txBody>
        </p:sp>
      </p:grpSp>
      <p:sp>
        <p:nvSpPr>
          <p:cNvPr id="145445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145495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96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497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498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l</a:t>
              </a:r>
            </a:p>
          </p:txBody>
        </p:sp>
        <p:sp>
          <p:nvSpPr>
            <p:cNvPr id="145499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00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1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2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145489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90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491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492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493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4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145483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84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485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486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487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8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145475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76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477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478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l</a:t>
              </a:r>
            </a:p>
          </p:txBody>
        </p:sp>
        <p:sp>
          <p:nvSpPr>
            <p:cNvPr id="145479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480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1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2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5450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800" b="1"/>
              <a:t>router</a:t>
            </a:r>
          </a:p>
        </p:txBody>
      </p:sp>
      <p:sp>
        <p:nvSpPr>
          <p:cNvPr id="145451" name="Text Box 167"/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800" b="1"/>
              <a:t>switch</a:t>
            </a:r>
          </a:p>
        </p:txBody>
      </p:sp>
      <p:sp>
        <p:nvSpPr>
          <p:cNvPr id="145452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3879850" y="0"/>
            <a:ext cx="5264149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Encapsulation (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封装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145473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74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19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45471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5472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400"/>
                  <a:t>H</a:t>
                </a:r>
                <a:r>
                  <a:rPr lang="en-US" altLang="zh-CN" sz="1800" baseline="-25000"/>
                  <a:t>t</a:t>
                </a:r>
              </a:p>
            </p:txBody>
          </p:sp>
        </p:grpSp>
        <p:grpSp>
          <p:nvGrpSpPr>
            <p:cNvPr id="20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45469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5470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400"/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145465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66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22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145463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5464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145461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5462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145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" y="2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1" name="Picture 193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12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13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80"/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145548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49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50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1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418 h 63"/>
                <a:gd name="T2" fmla="*/ 81432 w 280"/>
                <a:gd name="T3" fmla="*/ 1380 h 63"/>
                <a:gd name="T4" fmla="*/ 480586 w 280"/>
                <a:gd name="T5" fmla="*/ 0 h 63"/>
                <a:gd name="T6" fmla="*/ 61357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5552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70"/>
          <p:cNvGrpSpPr>
            <a:grpSpLocks/>
          </p:cNvGrpSpPr>
          <p:nvPr/>
        </p:nvGrpSpPr>
        <p:grpSpPr bwMode="auto">
          <a:xfrm>
            <a:off x="7392988" y="5013325"/>
            <a:ext cx="881062" cy="422275"/>
            <a:chOff x="2356" y="1300"/>
            <a:chExt cx="555" cy="194"/>
          </a:xfrm>
        </p:grpSpPr>
        <p:sp>
          <p:nvSpPr>
            <p:cNvPr id="14554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4554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4554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4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45546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547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5544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5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5416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17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145418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19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5420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5421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3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4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25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145534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35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536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537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38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9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145532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33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145430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145431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32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5433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45434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36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37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438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64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145524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25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526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527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l</a:t>
              </a:r>
            </a:p>
          </p:txBody>
        </p:sp>
        <p:sp>
          <p:nvSpPr>
            <p:cNvPr id="145528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29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0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1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145518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19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520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521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22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3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145514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15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516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17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145512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13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</p:grpSp>
      <p:grpSp>
        <p:nvGrpSpPr>
          <p:cNvPr id="11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145507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08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09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510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/>
                <a:t>physical</a:t>
              </a:r>
            </a:p>
          </p:txBody>
        </p:sp>
        <p:sp>
          <p:nvSpPr>
            <p:cNvPr id="145511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145503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04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505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506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/>
                <a:t>physical</a:t>
              </a:r>
            </a:p>
          </p:txBody>
        </p:sp>
      </p:grpSp>
      <p:sp>
        <p:nvSpPr>
          <p:cNvPr id="145445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145495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96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497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498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l</a:t>
              </a:r>
            </a:p>
          </p:txBody>
        </p:sp>
        <p:sp>
          <p:nvSpPr>
            <p:cNvPr id="145499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500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1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2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145489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90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491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492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493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4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145483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84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485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486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487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8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145475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76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t</a:t>
              </a:r>
            </a:p>
          </p:txBody>
        </p:sp>
        <p:sp>
          <p:nvSpPr>
            <p:cNvPr id="145477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  <p:sp>
          <p:nvSpPr>
            <p:cNvPr id="145478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l</a:t>
              </a:r>
            </a:p>
          </p:txBody>
        </p:sp>
        <p:sp>
          <p:nvSpPr>
            <p:cNvPr id="145479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  <p:sp>
          <p:nvSpPr>
            <p:cNvPr id="145480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1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2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5450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800" b="1"/>
              <a:t>router</a:t>
            </a:r>
          </a:p>
        </p:txBody>
      </p:sp>
      <p:sp>
        <p:nvSpPr>
          <p:cNvPr id="145451" name="Text Box 167"/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800" b="1"/>
              <a:t>switch</a:t>
            </a:r>
          </a:p>
        </p:txBody>
      </p:sp>
      <p:sp>
        <p:nvSpPr>
          <p:cNvPr id="145452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3879850" y="0"/>
            <a:ext cx="5264149" cy="11430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Encapsulation (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封装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145473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74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19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45471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5472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400"/>
                  <a:t>H</a:t>
                </a:r>
                <a:r>
                  <a:rPr lang="en-US" altLang="zh-CN" sz="1800" baseline="-25000"/>
                  <a:t>t</a:t>
                </a:r>
              </a:p>
            </p:txBody>
          </p:sp>
        </p:grpSp>
        <p:grpSp>
          <p:nvGrpSpPr>
            <p:cNvPr id="20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45469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5470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400"/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145465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5466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/>
                <a:t>H</a:t>
              </a:r>
              <a:r>
                <a:rPr lang="en-US" altLang="zh-CN" sz="1800" baseline="-25000"/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22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145463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5464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145461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5462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145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/>
              <a:t>application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transport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network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link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physical</a:t>
            </a:r>
          </a:p>
        </p:txBody>
      </p:sp>
      <p:sp>
        <p:nvSpPr>
          <p:cNvPr id="149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/>
              <a:t>application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transport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network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link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77648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5612" y="5873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Chapter 1: roadmap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5612" y="1649413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1.1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what is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1.2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1.3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1.4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1.5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1.6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1.7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history</a:t>
            </a:r>
          </a:p>
          <a:p>
            <a:pPr eaLnBrk="1" hangingPunct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9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7" name="Picture 9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650" y="892175"/>
            <a:ext cx="41132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777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en-US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1495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65250"/>
            <a:ext cx="7772400" cy="5119688"/>
          </a:xfrm>
        </p:spPr>
        <p:txBody>
          <a:bodyPr/>
          <a:lstStyle/>
          <a:p>
            <a:pPr marL="0" indent="0" eaLnBrk="1" hangingPunct="1">
              <a:buSzPct val="75000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attach devices to the Internet because we want to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receive/send data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from/to the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  <a:p>
            <a:pPr marL="0" indent="0" eaLnBrk="1" hangingPunct="1">
              <a:buSzPct val="75000"/>
              <a:buNone/>
            </a:pPr>
            <a:endParaRPr lang="en-US" altLang="zh-CN" sz="2400" dirty="0" smtClean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SzPct val="75000"/>
            </a:pPr>
            <a:r>
              <a:rPr lang="en-US" altLang="zh-CN" sz="24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network security: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bad guys can attack computer networks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we can defend networks against attacks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how to design architectures that are immune to attacks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not originally designed with (much) security in mind</a:t>
            </a:r>
          </a:p>
          <a:p>
            <a:pPr lvl="1" eaLnBrk="1" hangingPunct="1"/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original vision: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“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a group of mutually trusting users attached to a transparent network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”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en-US" altLang="ja-JP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Internet protocol designers playing 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“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catch-up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”</a:t>
            </a:r>
            <a:endParaRPr lang="en-US" altLang="ja-JP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security considerations in all layers!</a:t>
            </a:r>
          </a:p>
          <a:p>
            <a:pPr marL="0" indent="0" eaLnBrk="1" hangingPunct="1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1" name="Picture 8" descr="underline_ba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5" y="879475"/>
            <a:ext cx="8548688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5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1775" y="307975"/>
            <a:ext cx="8215808" cy="1143000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guys: put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malware (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恶意软件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hosts via Internet</a:t>
            </a:r>
          </a:p>
        </p:txBody>
      </p:sp>
      <p:sp>
        <p:nvSpPr>
          <p:cNvPr id="15053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4434" y="1550254"/>
            <a:ext cx="8408046" cy="4772025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SzPct val="75000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malware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get in host from:</a:t>
            </a:r>
            <a:endParaRPr lang="en-US" altLang="zh-CN" sz="24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altLang="zh-CN" i="1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virus: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self-replicating infection by receiving/executing  object (e.g., e-mail attachment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 – </a:t>
            </a:r>
            <a:r>
              <a:rPr lang="en-US" altLang="zh-CN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with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user interaction</a:t>
            </a:r>
            <a:endParaRPr lang="en-US" altLang="zh-CN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altLang="zh-CN" i="1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worm: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self-replicating infection by passively receiving object that gets itself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executed – </a:t>
            </a:r>
            <a:r>
              <a:rPr lang="en-US" altLang="zh-CN" dirty="0" smtClean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without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user 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interaction</a:t>
            </a:r>
            <a:endParaRPr lang="en-US" altLang="zh-CN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spyware malware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record keystrokes, web sites visited, upload info to collection site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infected host can be enrolled in 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botnet (</a:t>
            </a:r>
            <a:r>
              <a:rPr lang="zh-CN" altLang="en-US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僵尸网络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spam.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DDoS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attacks</a:t>
            </a: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Internet protocol stack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921D3CC3-7FC4-4346-86E8-F841A7674F2D}"/>
              </a:ext>
            </a:extLst>
          </p:cNvPr>
          <p:cNvSpPr txBox="1">
            <a:spLocks noChangeArrowheads="1"/>
          </p:cNvSpPr>
          <p:nvPr/>
        </p:nvSpPr>
        <p:spPr>
          <a:xfrm>
            <a:off x="487363" y="1990636"/>
            <a:ext cx="5526562" cy="36920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504" indent="-215504">
              <a:lnSpc>
                <a:spcPct val="80000"/>
              </a:lnSpc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</a:t>
            </a: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pplication: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supporting network applications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IMAP, SMTP, HTTP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</a:t>
            </a: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ransport: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process-process data transfer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TCP, UDP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</a:t>
            </a: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etwork: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routing of datagrams from source to destination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IP, routing protocols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</a:t>
            </a: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ink: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data transfer between neighboring  network elements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Ethernet, 802.11 (</a:t>
            </a:r>
            <a:r>
              <a:rPr lang="en-US" alt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WiFi</a:t>
            </a:r>
            <a:r>
              <a:rPr lang="en-US" alt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), PPP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</a:t>
            </a:r>
            <a:r>
              <a:rPr lang="en-US" altLang="en-US" sz="2000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hysical:</a:t>
            </a:r>
            <a:r>
              <a:rPr lang="en-US" altLang="en-US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bits “</a:t>
            </a:r>
            <a:r>
              <a:rPr lang="en-US" altLang="ja-JP" sz="20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on the wire”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54446" y="1986961"/>
            <a:ext cx="2317750" cy="701675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Application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48096" y="2799761"/>
            <a:ext cx="2317750" cy="701675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Transport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048096" y="3609386"/>
            <a:ext cx="2317750" cy="701675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Network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054446" y="4412661"/>
            <a:ext cx="2317750" cy="701675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Link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051271" y="5215936"/>
            <a:ext cx="2317750" cy="701675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33812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1"/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151656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657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151622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/>
                <a:t>target</a:t>
              </a:r>
            </a:p>
          </p:txBody>
        </p:sp>
        <p:grpSp>
          <p:nvGrpSpPr>
            <p:cNvPr id="4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51624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4 w 354"/>
                  <a:gd name="T1" fmla="*/ 0 h 2742"/>
                  <a:gd name="T2" fmla="*/ 19 w 354"/>
                  <a:gd name="T3" fmla="*/ 32 h 2742"/>
                  <a:gd name="T4" fmla="*/ 19 w 354"/>
                  <a:gd name="T5" fmla="*/ 246 h 2742"/>
                  <a:gd name="T6" fmla="*/ 0 w 354"/>
                  <a:gd name="T7" fmla="*/ 258 h 2742"/>
                  <a:gd name="T8" fmla="*/ 4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625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1626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1 w 211"/>
                  <a:gd name="T3" fmla="*/ 21 h 2537"/>
                  <a:gd name="T4" fmla="*/ 2 w 211"/>
                  <a:gd name="T5" fmla="*/ 23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627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3 h 226"/>
                  <a:gd name="T4" fmla="*/ 18 w 328"/>
                  <a:gd name="T5" fmla="*/ 23 h 226"/>
                  <a:gd name="T6" fmla="*/ 0 w 328"/>
                  <a:gd name="T7" fmla="*/ 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628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5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51654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51655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51630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6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51652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51653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51632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1633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7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51650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51651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51635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8 w 328"/>
                  <a:gd name="T3" fmla="*/ 12 h 226"/>
                  <a:gd name="T4" fmla="*/ 18 w 328"/>
                  <a:gd name="T5" fmla="*/ 21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51648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  <p:sp>
              <p:nvSpPr>
                <p:cNvPr id="151649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zh-CN"/>
                </a:p>
              </p:txBody>
            </p:sp>
          </p:grpSp>
          <p:sp>
            <p:nvSpPr>
              <p:cNvPr id="151637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1638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7 w 296"/>
                  <a:gd name="T3" fmla="*/ 12 h 256"/>
                  <a:gd name="T4" fmla="*/ 17 w 296"/>
                  <a:gd name="T5" fmla="*/ 23 h 256"/>
                  <a:gd name="T6" fmla="*/ 0 w 296"/>
                  <a:gd name="T7" fmla="*/ 8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639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8 w 304"/>
                  <a:gd name="T3" fmla="*/ 16 h 288"/>
                  <a:gd name="T4" fmla="*/ 16 w 304"/>
                  <a:gd name="T5" fmla="*/ 28 h 288"/>
                  <a:gd name="T6" fmla="*/ 2 w 304"/>
                  <a:gd name="T7" fmla="*/ 1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640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1641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1 h 240"/>
                  <a:gd name="T2" fmla="*/ 2 w 306"/>
                  <a:gd name="T3" fmla="*/ 23 h 240"/>
                  <a:gd name="T4" fmla="*/ 18 w 306"/>
                  <a:gd name="T5" fmla="*/ 11 h 240"/>
                  <a:gd name="T6" fmla="*/ 17 w 306"/>
                  <a:gd name="T7" fmla="*/ 0 h 240"/>
                  <a:gd name="T8" fmla="*/ 0 w 306"/>
                  <a:gd name="T9" fmla="*/ 11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642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1643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1644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1645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1646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1647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</p:grpSp>
      <p:sp>
        <p:nvSpPr>
          <p:cNvPr id="1515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Denial of Service (</a:t>
            </a:r>
            <a:r>
              <a:rPr lang="en-US" altLang="zh-CN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r>
              <a:rPr lang="en-US" altLang="zh-CN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attackers make resources (server, bandwidth) unavailable to legitimate traffic by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overwhelming resource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bogus traffic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 into hosts around the network (see botnet)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AutoNum type="arabicPeriod" startAt="2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send packets to target from compromised hosts</a:t>
            </a:r>
          </a:p>
        </p:txBody>
      </p:sp>
      <p:sp>
        <p:nvSpPr>
          <p:cNvPr id="151561" name="Rectangle 2"/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3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guys: </a:t>
            </a:r>
            <a:r>
              <a:rPr lang="en-US" altLang="zh-CN" sz="2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151612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13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14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15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16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17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18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19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20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21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51563" name="Picture 112" descr="underline_ba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763588"/>
            <a:ext cx="8228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13"/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151610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611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" name="Group 116"/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151608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609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" name="Group 119"/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151606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607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" name="Group 122"/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151604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605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" name="Group 125"/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151602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603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" name="Group 128"/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151600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601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6" name="Group 134"/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151598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599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7" name="Group 137"/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151596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597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8" name="Group 140"/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151594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595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9" name="Group 143"/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151592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593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0" name="Group 146"/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151590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591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1" name="Group 149"/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151588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589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151578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51579" name="Picture 5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51580" name="Picture 5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51581" name="Picture 5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51582" name="Picture 5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51583" name="Picture 5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51584" name="Picture 5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51585" name="Picture 6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51586" name="Picture 6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151587" name="Picture 6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</p:grpSp>
      <p:pic>
        <p:nvPicPr>
          <p:cNvPr id="106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0"/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15264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264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525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Bad guys can sniff packets</a:t>
            </a:r>
          </a:p>
        </p:txBody>
      </p:sp>
      <p:sp>
        <p:nvSpPr>
          <p:cNvPr id="152581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2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acket </a:t>
            </a:r>
            <a:r>
              <a:rPr lang="ja-JP" altLang="en-US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sniffing</a:t>
            </a:r>
            <a:r>
              <a:rPr lang="ja-JP" altLang="en-US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roadcast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media (shared </a:t>
            </a:r>
            <a:r>
              <a:rPr lang="en-US" altLang="zh-CN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ethernet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, wireless)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eads/records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all packets (e.g., including passwords!) passing </a:t>
            </a:r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by</a:t>
            </a:r>
          </a:p>
          <a:p>
            <a:pPr lvl="1" eaLnBrk="1" hangingPunct="1"/>
            <a:r>
              <a:rPr lang="en-US" altLang="zh-CN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They are difficult to detect</a:t>
            </a:r>
            <a:endParaRPr lang="en-US" altLang="zh-CN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152582" name="Freeform 43"/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6 w 2620"/>
              <a:gd name="T1" fmla="*/ 0 h 459"/>
              <a:gd name="T2" fmla="*/ 0 w 2620"/>
              <a:gd name="T3" fmla="*/ 2147483646 h 459"/>
              <a:gd name="T4" fmla="*/ 2147483646 w 2620"/>
              <a:gd name="T5" fmla="*/ 2147483646 h 459"/>
              <a:gd name="T6" fmla="*/ 2147483646 w 2620"/>
              <a:gd name="T7" fmla="*/ 2147483646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583" name="Freeform 44"/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6 h 329"/>
              <a:gd name="T2" fmla="*/ 2147483646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584" name="Line 45"/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585" name="Line 46"/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586" name="Text Box 47"/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/>
              <a:t>A</a:t>
            </a:r>
          </a:p>
        </p:txBody>
      </p:sp>
      <p:sp>
        <p:nvSpPr>
          <p:cNvPr id="152587" name="Text Box 48"/>
          <p:cNvSpPr txBox="1">
            <a:spLocks noChangeArrowheads="1"/>
          </p:cNvSpPr>
          <p:nvPr/>
        </p:nvSpPr>
        <p:spPr bwMode="auto">
          <a:xfrm>
            <a:off x="6937375" y="48387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omic Sans MS" pitchFamily="66" charset="0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52588" name="Text Box 49"/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/>
              <a:t>C</a:t>
            </a:r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152641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52642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643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644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645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src:B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dest:A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payload</a:t>
              </a:r>
            </a:p>
          </p:txBody>
        </p:sp>
      </p:grpSp>
      <p:sp>
        <p:nvSpPr>
          <p:cNvPr id="152590" name="Freeform 56"/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6 w 1660"/>
              <a:gd name="T1" fmla="*/ 2147483646 h 152"/>
              <a:gd name="T2" fmla="*/ 2147483646 w 1660"/>
              <a:gd name="T3" fmla="*/ 0 h 152"/>
              <a:gd name="T4" fmla="*/ 0 w 1660"/>
              <a:gd name="T5" fmla="*/ 2147483646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591" name="Line 57"/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2592" name="Rectangle 59"/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2593" name="Picture 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pic>
        <p:nvPicPr>
          <p:cNvPr id="152594" name="Picture 51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152609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610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2611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612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613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2639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2640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52615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6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2637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2638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52617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2618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7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2635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2636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52620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2633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2634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52622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2623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624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625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2626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627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2628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2629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2630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52631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2632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9" name="Group 87"/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152607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2608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" name="Group 102"/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15259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5260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5260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1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52605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606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2603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604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2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Picture 97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1"/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15366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67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536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8185150" cy="947737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Bad guys can use fake addresses</a:t>
            </a:r>
          </a:p>
        </p:txBody>
      </p:sp>
      <p:sp>
        <p:nvSpPr>
          <p:cNvPr id="15360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32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spoofing: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packet with false source address</a:t>
            </a:r>
          </a:p>
        </p:txBody>
      </p:sp>
      <p:sp>
        <p:nvSpPr>
          <p:cNvPr id="153607" name="Freeform 70"/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6 w 2620"/>
              <a:gd name="T1" fmla="*/ 0 h 459"/>
              <a:gd name="T2" fmla="*/ 0 w 2620"/>
              <a:gd name="T3" fmla="*/ 2147483646 h 459"/>
              <a:gd name="T4" fmla="*/ 2147483646 w 2620"/>
              <a:gd name="T5" fmla="*/ 2147483646 h 459"/>
              <a:gd name="T6" fmla="*/ 2147483646 w 2620"/>
              <a:gd name="T7" fmla="*/ 2147483646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08" name="Freeform 71"/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6 h 329"/>
              <a:gd name="T2" fmla="*/ 2147483646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09" name="Line 72"/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0" name="Line 73"/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11" name="Text Box 74"/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/>
              <a:t>A</a:t>
            </a:r>
          </a:p>
        </p:txBody>
      </p:sp>
      <p:sp>
        <p:nvSpPr>
          <p:cNvPr id="153612" name="Text Box 75"/>
          <p:cNvSpPr txBox="1">
            <a:spLocks noChangeArrowheads="1"/>
          </p:cNvSpPr>
          <p:nvPr/>
        </p:nvSpPr>
        <p:spPr bwMode="auto">
          <a:xfrm>
            <a:off x="7086600" y="387985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/>
              <a:t>B</a:t>
            </a:r>
          </a:p>
        </p:txBody>
      </p:sp>
      <p:sp>
        <p:nvSpPr>
          <p:cNvPr id="153613" name="Text Box 76"/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/>
              <a:t>C</a:t>
            </a:r>
          </a:p>
        </p:txBody>
      </p:sp>
      <p:sp>
        <p:nvSpPr>
          <p:cNvPr id="153614" name="Freeform 77"/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6 w 1869"/>
              <a:gd name="T1" fmla="*/ 0 h 444"/>
              <a:gd name="T2" fmla="*/ 2147483646 w 1869"/>
              <a:gd name="T3" fmla="*/ 2147483646 h 444"/>
              <a:gd name="T4" fmla="*/ 0 w 1869"/>
              <a:gd name="T5" fmla="*/ 2147483646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153664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53665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66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67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68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 err="1" smtClean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src:B</a:t>
              </a:r>
              <a:r>
                <a:rPr lang="en-US" altLang="zh-CN" sz="1600" dirty="0" smtClean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dest:A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payload</a:t>
              </a:r>
            </a:p>
          </p:txBody>
        </p:sp>
      </p:grpSp>
      <p:pic>
        <p:nvPicPr>
          <p:cNvPr id="153616" name="Picture 8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grpSp>
        <p:nvGrpSpPr>
          <p:cNvPr id="4" name="Group 48"/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153662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663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153630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1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632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3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4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53660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661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53636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7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53658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659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53638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639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8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53656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657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53641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53654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3655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53643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644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5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6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647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8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649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650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651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53652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653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10" name="Group 87"/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15362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5362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15362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1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53628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629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3626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7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1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Picture 97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8185150" cy="947737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under Attack</a:t>
            </a:r>
            <a:endParaRPr lang="en-US" altLang="zh-C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yb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7623" y="1412776"/>
            <a:ext cx="690196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5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88" y="375989"/>
            <a:ext cx="7886700" cy="670967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Lines of defense:</a:t>
            </a:r>
          </a:p>
        </p:txBody>
      </p:sp>
      <p:sp>
        <p:nvSpPr>
          <p:cNvPr id="107" name="Rectangle 5">
            <a:extLst>
              <a:ext uri="{FF2B5EF4-FFF2-40B4-BE49-F238E27FC236}">
                <a16:creationId xmlns:a16="http://schemas.microsoft.com/office/drawing/2014/main" id="{D84190AA-4C98-7443-80BC-E0D9833E133B}"/>
              </a:ext>
            </a:extLst>
          </p:cNvPr>
          <p:cNvSpPr txBox="1">
            <a:spLocks noChangeArrowheads="1"/>
          </p:cNvSpPr>
          <p:nvPr/>
        </p:nvSpPr>
        <p:spPr>
          <a:xfrm>
            <a:off x="596865" y="1658664"/>
            <a:ext cx="7757123" cy="366936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3610" indent="-205979"/>
            <a:r>
              <a:rPr lang="en-US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authentication: </a:t>
            </a:r>
            <a:r>
              <a:rPr lang="en-US" alt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proving you are who you say you are</a:t>
            </a:r>
          </a:p>
          <a:p>
            <a:pPr marL="560785" lvl="1" indent="-205979"/>
            <a:r>
              <a:rPr lang="en-US" altLang="en-US" sz="2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cellular networks provides hardware identity via SIM card; no such hardware assist in traditional Internet</a:t>
            </a:r>
          </a:p>
          <a:p>
            <a:pPr marL="303610" indent="-205979"/>
            <a:r>
              <a:rPr lang="en-US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confidentiality: </a:t>
            </a:r>
            <a:r>
              <a:rPr lang="en-US" alt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via encryption</a:t>
            </a:r>
          </a:p>
          <a:p>
            <a:pPr marL="303610" indent="-205979"/>
            <a:r>
              <a:rPr lang="en-US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integrity checks: </a:t>
            </a:r>
            <a:r>
              <a:rPr lang="en-US" alt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digital signatures prevent/detect tampering</a:t>
            </a:r>
          </a:p>
          <a:p>
            <a:pPr marL="303610" indent="-205979"/>
            <a:r>
              <a:rPr lang="en-US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access restrictions:  </a:t>
            </a:r>
            <a:r>
              <a:rPr lang="en-US" alt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password-protected VPNs</a:t>
            </a:r>
          </a:p>
          <a:p>
            <a:pPr marL="303610" indent="-205979"/>
            <a:r>
              <a:rPr lang="en-US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firewalls: </a:t>
            </a:r>
            <a:r>
              <a:rPr lang="en-US" altLang="en-US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specialized “middleboxes” in access and core networks: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en-US" sz="2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off-by-default: filter incoming packets to restrict senders, receivers, applications </a:t>
            </a:r>
          </a:p>
          <a:p>
            <a:pPr lvl="2">
              <a:buFont typeface="Wingdings" pitchFamily="2" charset="2"/>
              <a:buChar char="§"/>
            </a:pPr>
            <a:r>
              <a:rPr lang="en-US" altLang="en-US" sz="21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detecting/reacting to DOS attacks</a:t>
            </a:r>
          </a:p>
          <a:p>
            <a:pPr lvl="1">
              <a:buFont typeface="Wingdings" pitchFamily="2" charset="2"/>
              <a:buChar char="§"/>
            </a:pPr>
            <a:endParaRPr lang="en-US" altLang="en-US" sz="21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8" name="Rectangle 59">
            <a:extLst>
              <a:ext uri="{FF2B5EF4-FFF2-40B4-BE49-F238E27FC236}">
                <a16:creationId xmlns:a16="http://schemas.microsoft.com/office/drawing/2014/main" id="{4B074355-3ACB-6147-AE01-22519F6E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5746613"/>
            <a:ext cx="7688069" cy="514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lots more on security (throughout, Chapter 8)</a:t>
            </a:r>
          </a:p>
        </p:txBody>
      </p:sp>
      <p:pic>
        <p:nvPicPr>
          <p:cNvPr id="5" name="Picture 97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925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5612" y="5873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Chapter 1: roadmap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5612" y="1649413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1.1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what is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1.2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1.3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1.4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1.5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1.6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1.7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history</a:t>
            </a:r>
          </a:p>
          <a:p>
            <a:pPr eaLnBrk="1" hangingPunct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5" name="Picture 6" descr="arpanet2"/>
          <p:cNvPicPr>
            <a:picLocks noChangeAspect="1" noChangeArrowheads="1"/>
          </p:cNvPicPr>
          <p:nvPr/>
        </p:nvPicPr>
        <p:blipFill>
          <a:blip r:embed="rId3"/>
          <a:srcRect b="8458"/>
          <a:stretch>
            <a:fillRect/>
          </a:stretch>
        </p:blipFill>
        <p:spPr bwMode="auto">
          <a:xfrm>
            <a:off x="4495800" y="4222750"/>
            <a:ext cx="2716213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Internet history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6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1961: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Kleinrock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queueing theory shows effectiveness of packet-switching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1964: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packet-switching in military nets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1967: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ARPAnet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conceived by Advanced Research Projects Agency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1969: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ARPAnet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operational</a:t>
            </a:r>
          </a:p>
          <a:p>
            <a:pPr eaLnBrk="1" hangingPunct="1">
              <a:buSzPct val="750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67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8"/>
            <a:ext cx="4786312" cy="28717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1972: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zh-CN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ARPAnet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public demo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NCP (Network Control Protocol) first host-host protocol 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first e-mail program</a:t>
            </a:r>
          </a:p>
          <a:p>
            <a:pPr lvl="1" eaLnBrk="1" hangingPunct="1"/>
            <a:r>
              <a:rPr lang="en-US" altLang="zh-CN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ARPAnet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has 15 nodes</a:t>
            </a:r>
          </a:p>
        </p:txBody>
      </p:sp>
      <p:sp>
        <p:nvSpPr>
          <p:cNvPr id="156679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i="1" dirty="0">
                <a:solidFill>
                  <a:srgbClr val="CC0000"/>
                </a:solidFill>
                <a:latin typeface="Comic Sans MS" pitchFamily="66" charset="0"/>
              </a:rPr>
              <a:t>1961-1972: Early packet-switching principles</a:t>
            </a:r>
            <a:endParaRPr lang="en-US" altLang="zh-CN" sz="2800" u="sng" dirty="0">
              <a:solidFill>
                <a:srgbClr val="CC0000"/>
              </a:solidFill>
              <a:latin typeface="Comic Sans MS" pitchFamily="66" charset="0"/>
            </a:endParaRPr>
          </a:p>
        </p:txBody>
      </p:sp>
      <p:pic>
        <p:nvPicPr>
          <p:cNvPr id="156680" name="Picture 11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1970: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ALOHAnet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satellite network in Hawaii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1974: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Cerf and Kahn - architecture for interconnecting networks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1976: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Ethernet at Xerox PARC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late70</a:t>
            </a:r>
            <a:r>
              <a:rPr lang="ja-JP" altLang="en-US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proprietary architectures: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DECnet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SNA, XNA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 70</a:t>
            </a:r>
            <a:r>
              <a:rPr lang="ja-JP" altLang="en-US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switching fixed length packets (ATM precursor)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1979: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ARPAnet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200 nodes</a:t>
            </a:r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Cerf and Kahn</a:t>
            </a:r>
            <a:r>
              <a:rPr lang="ja-JP" altLang="en-US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internetworking principles</a:t>
            </a:r>
            <a:r>
              <a:rPr lang="en-US" altLang="ja-JP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today</a:t>
            </a:r>
            <a:r>
              <a:rPr lang="ja-JP" altLang="en-US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Internet architecture</a:t>
            </a:r>
            <a:endParaRPr lang="en-US" altLang="zh-CN" sz="240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725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i="1">
                <a:solidFill>
                  <a:srgbClr val="CC0000"/>
                </a:solidFill>
                <a:latin typeface="Comic Sans MS" pitchFamily="66" charset="0"/>
              </a:rPr>
              <a:t>1972-1980: Internetworking, new and proprietary nets</a:t>
            </a:r>
            <a:endParaRPr lang="en-US" altLang="zh-CN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Times New Roman" pitchFamily="18" charset="0"/>
            </a:endParaRPr>
          </a:p>
        </p:txBody>
      </p:sp>
      <p:sp>
        <p:nvSpPr>
          <p:cNvPr id="158727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728" name="Picture 1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1983: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deployment of TCP/IP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1982: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e-mail protocol defined 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1983: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DNS defined for name-to-IP-address translation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1985: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ftp protocol defined</a:t>
            </a:r>
          </a:p>
          <a:p>
            <a:pPr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1988: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TCP congestion control</a:t>
            </a:r>
          </a:p>
        </p:txBody>
      </p:sp>
      <p:sp>
        <p:nvSpPr>
          <p:cNvPr id="16077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national networks: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NSFnet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Minitel</a:t>
            </a:r>
          </a:p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100,000 hosts connected to confederation of networks</a:t>
            </a:r>
          </a:p>
          <a:p>
            <a:pPr eaLnBrk="1" hangingPunct="1">
              <a:buSzPct val="75000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i="1">
                <a:solidFill>
                  <a:srgbClr val="CC0000"/>
                </a:solidFill>
                <a:latin typeface="Comic Sans MS" pitchFamily="66" charset="0"/>
              </a:rPr>
              <a:t>1980-1990: new protocols, a proliferation of networks</a:t>
            </a:r>
            <a:endParaRPr lang="en-US" altLang="zh-CN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160774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0775" name="Picture 1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pPr marL="225425" indent="-225425"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1990</a:t>
            </a:r>
            <a:r>
              <a:rPr lang="ja-JP" altLang="en-US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</a:t>
            </a:r>
            <a:r>
              <a:rPr lang="en-US" altLang="ja-JP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ARPAnet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decommissioned</a:t>
            </a:r>
          </a:p>
          <a:p>
            <a:pPr marL="225425" indent="-225425"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1991: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NSF lifts restrictions on commercial use of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NSFnet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(decommissioned, 1995)</a:t>
            </a:r>
          </a:p>
          <a:p>
            <a:pPr marL="225425" indent="-225425" eaLnBrk="1" hangingPunct="1">
              <a:buSzPct val="75000"/>
            </a:pPr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1990s: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marL="569913" lvl="1" indent="-225425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hypertext [Bush 1945, Nelson 1960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’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s]</a:t>
            </a:r>
          </a:p>
          <a:p>
            <a:pPr marL="569913" lvl="1" indent="-225425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HTML, HTTP: Berners-Lee</a:t>
            </a:r>
          </a:p>
          <a:p>
            <a:pPr marL="569913" lvl="1" indent="-225425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1994: Mosaic, later Netscape</a:t>
            </a:r>
          </a:p>
          <a:p>
            <a:pPr marL="569913" lvl="1" indent="-225425" eaLnBrk="1" hangingPunct="1"/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late 1990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’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s: commercialization</a:t>
            </a:r>
            <a:r>
              <a:rPr lang="en-US" altLang="ja-JP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 of the Web</a:t>
            </a:r>
          </a:p>
          <a:p>
            <a:pPr marL="225425" indent="-225425" eaLnBrk="1" hangingPunct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5425" indent="-225425" eaLnBrk="1" hangingPunct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 1990</a:t>
            </a:r>
            <a:r>
              <a:rPr lang="ja-JP" altLang="en-US" sz="24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– 2000</a:t>
            </a:r>
            <a:r>
              <a:rPr lang="ja-JP" altLang="en-US" sz="24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</a:t>
            </a:r>
          </a:p>
          <a:p>
            <a:pPr eaLnBrk="1" hangingPunct="1">
              <a:buSzPct val="75000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more killer apps: instant messaging, P2P file sharing</a:t>
            </a:r>
          </a:p>
          <a:p>
            <a:pPr eaLnBrk="1" hangingPunct="1">
              <a:buSzPct val="75000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network security to forefront</a:t>
            </a:r>
          </a:p>
          <a:p>
            <a:pPr eaLnBrk="1" hangingPunct="1">
              <a:buSzPct val="75000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est. 50 million host, 100 million+ users</a:t>
            </a:r>
          </a:p>
          <a:p>
            <a:pPr eaLnBrk="1" hangingPunct="1">
              <a:buSzPct val="75000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backbone links running at Gbps</a:t>
            </a:r>
          </a:p>
          <a:p>
            <a:pPr eaLnBrk="1" hangingPunct="1"/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800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1990, 2000</a:t>
            </a:r>
            <a:r>
              <a:rPr lang="ja-JP" altLang="en-US" sz="2800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800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commercialization, the Web, new apps</a:t>
            </a:r>
            <a:endParaRPr lang="en-US" altLang="zh-CN" sz="2800" u="sng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2823" name="Picture 1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5612" y="5873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Chapter 1: roadmap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5612" y="1649413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1.1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what is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1.3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1.4 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1.5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1.6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0000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1.7</a:t>
            </a: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history</a:t>
            </a:r>
          </a:p>
          <a:p>
            <a:pPr eaLnBrk="1" hangingPunct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4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2005-present</a:t>
            </a:r>
          </a:p>
          <a:p>
            <a:pPr eaLnBrk="1" hangingPunct="1"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~750 million hosts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Smartphones and tablets</a:t>
            </a:r>
          </a:p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Aggressive deployment of broadband access</a:t>
            </a:r>
          </a:p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ubiquity of high-speed wireless access</a:t>
            </a:r>
          </a:p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Emergence of online social networks: </a:t>
            </a:r>
          </a:p>
          <a:p>
            <a:pPr lvl="1" eaLnBrk="1" hangingPunct="1"/>
            <a:r>
              <a:rPr lang="en-US" altLang="zh-CN" sz="2000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Facebook: soon one billion users</a:t>
            </a:r>
            <a:endParaRPr lang="en-US" altLang="zh-CN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providers (Google, Microsoft) create their own networks</a:t>
            </a: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Bypass  Internet, providing 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“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instantaneous</a:t>
            </a:r>
            <a:r>
              <a:rPr lang="ja-JP" altLang="en-US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”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 access to search, </a:t>
            </a:r>
            <a:r>
              <a:rPr lang="en-US" altLang="ja-JP" dirty="0" err="1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emai</a:t>
            </a: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, etc.</a:t>
            </a:r>
          </a:p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E-commerce, universities, enterprises running their services in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Amazon EC2)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868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869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8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4869" name="Picture 9" descr="underline_base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544" y="1124744"/>
            <a:ext cx="8100392" cy="4590222"/>
          </a:xfrm>
          <a:prstGeom prst="rect">
            <a:avLst/>
          </a:prstGeom>
        </p:spPr>
      </p:pic>
      <p:pic>
        <p:nvPicPr>
          <p:cNvPr id="8" name="Picture 2" descr="查看源图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5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Introduction: summary</a:t>
            </a:r>
          </a:p>
        </p:txBody>
      </p:sp>
      <p:sp>
        <p:nvSpPr>
          <p:cNvPr id="1669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i="1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overed </a:t>
            </a:r>
            <a:r>
              <a:rPr lang="en-US" altLang="zh-CN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ja-JP" altLang="en-US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ton</a:t>
            </a:r>
            <a:r>
              <a:rPr lang="ja-JP" altLang="en-US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i="1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material!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overview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a protocol?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edge, core, access network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packet-switching versus circuit-switching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Internet structure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loss, delay, throughput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layering, service models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  <p:sp>
        <p:nvSpPr>
          <p:cNvPr id="16691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i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now have: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context, overview, 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feel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networking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depth, detail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follow!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7540876" y="3429000"/>
            <a:ext cx="1164723" cy="2466332"/>
            <a:chOff x="6416398" y="1727200"/>
            <a:chExt cx="2051327" cy="3627438"/>
          </a:xfrm>
        </p:grpSpPr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6575425" y="1727200"/>
              <a:ext cx="1892300" cy="3530600"/>
            </a:xfrm>
            <a:prstGeom prst="rect">
              <a:avLst/>
            </a:prstGeom>
            <a:solidFill>
              <a:srgbClr val="000099"/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sz="1200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6457950" y="1824038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sz="1200"/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6416398" y="1920876"/>
              <a:ext cx="1937301" cy="3395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transport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</a:t>
              </a:r>
            </a:p>
            <a:p>
              <a:pPr algn="ctr"/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</a:t>
              </a: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6451600" y="251618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6451600" y="32210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6451600" y="39322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6451600" y="46434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9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028700"/>
            <a:ext cx="439261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Three big questions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i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am I?</a:t>
            </a:r>
          </a:p>
          <a:p>
            <a:pPr lvl="1" eaLnBrk="1" hangingPunct="1">
              <a:buSzPct val="75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name  </a:t>
            </a:r>
          </a:p>
          <a:p>
            <a:pPr eaLnBrk="1" hangingPunct="1">
              <a:buSzPct val="75000"/>
            </a:pPr>
            <a:endParaRPr lang="en-US" altLang="zh-CN" i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SzPct val="75000"/>
            </a:pPr>
            <a:endParaRPr lang="en-US" altLang="zh-CN" i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buNone/>
            </a:pPr>
            <a:endParaRPr lang="en-US" altLang="zh-CN" dirty="0">
              <a:solidFill>
                <a:schemeClr val="accent6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342900" lvl="1" indent="-342900" eaLnBrk="1" hangingPunct="1">
              <a:buSzPct val="75000"/>
              <a:buFont typeface="Wingdings" pitchFamily="2" charset="2"/>
              <a:buChar char="v"/>
            </a:pPr>
            <a:r>
              <a:rPr lang="en-US" altLang="zh-CN" sz="2800" i="1" dirty="0">
                <a:solidFill>
                  <a:schemeClr val="accent6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Why am I here? </a:t>
            </a:r>
          </a:p>
          <a:p>
            <a:pPr lvl="1" eaLnBrk="1" hangingPunct="1">
              <a:buSzPct val="75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address: </a:t>
            </a:r>
          </a:p>
          <a:p>
            <a:pPr lvl="2" eaLnBrk="1" hangingPunct="1">
              <a:buSzPct val="75000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IPv4: 32-bit</a:t>
            </a:r>
          </a:p>
          <a:p>
            <a:pPr lvl="2" eaLnBrk="1" hangingPunct="1">
              <a:buSzPct val="75000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IPv6: 128-bit</a:t>
            </a:r>
          </a:p>
          <a:p>
            <a:pPr lvl="2" eaLnBrk="1" hangingPunct="1">
              <a:buSzPct val="75000"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ICANN</a:t>
            </a:r>
          </a:p>
          <a:p>
            <a:pPr lvl="1" eaLnBrk="1" hangingPunct="1">
              <a:buSzPct val="75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Subnet mask</a:t>
            </a:r>
          </a:p>
          <a:p>
            <a:pPr lvl="1" eaLnBrk="1" hangingPunct="1">
              <a:buSzPct val="75000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gateway</a:t>
            </a:r>
          </a:p>
          <a:p>
            <a:pPr marL="342900" lvl="1" indent="-342900" eaLnBrk="1" hangingPunct="1">
              <a:buSzPct val="75000"/>
              <a:buFont typeface="Wingdings" pitchFamily="2" charset="2"/>
              <a:buChar char="v"/>
            </a:pPr>
            <a:endParaRPr lang="en-US" altLang="zh-CN" sz="2800" i="1" dirty="0">
              <a:solidFill>
                <a:schemeClr val="accent6"/>
              </a:solidFill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089" name="Picture 1" descr="C:\Users\lenovo\AppData\Roaming\Tencent\Users\11540273\QQ\WinTemp\RichOle\N6$692D0H21$5IKA7I9KO@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66" y="1785926"/>
            <a:ext cx="5143500" cy="19526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3306" y="3929066"/>
            <a:ext cx="5007783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080250" cy="763588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IP address and Subnets</a:t>
            </a:r>
          </a:p>
        </p:txBody>
      </p:sp>
      <p:sp>
        <p:nvSpPr>
          <p:cNvPr id="39941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333500"/>
            <a:ext cx="3695700" cy="4648200"/>
          </a:xfrm>
        </p:spPr>
        <p:txBody>
          <a:bodyPr/>
          <a:lstStyle/>
          <a:p>
            <a:pPr marL="234950" indent="-234950">
              <a:defRPr/>
            </a:pP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IP address:</a:t>
            </a:r>
            <a:r>
              <a:rPr lang="en-US" altLang="zh-CN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</a:p>
          <a:p>
            <a:pPr marL="512763" lvl="1" indent="-163513">
              <a:defRPr/>
            </a:pPr>
            <a:r>
              <a:rPr lang="en-US" altLang="zh-CN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subnet part - high order bits</a:t>
            </a:r>
          </a:p>
          <a:p>
            <a:pPr marL="512763" lvl="1" indent="-163513">
              <a:defRPr/>
            </a:pPr>
            <a:r>
              <a:rPr lang="en-US" altLang="zh-CN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host part - low order bits </a:t>
            </a:r>
          </a:p>
          <a:p>
            <a:pPr marL="234950" indent="-234950">
              <a:defRPr/>
            </a:pPr>
            <a:r>
              <a:rPr lang="en-US" altLang="zh-CN" i="1" dirty="0">
                <a:solidFill>
                  <a:srgbClr val="000099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what</a:t>
            </a:r>
            <a:r>
              <a:rPr lang="ja-JP" altLang="en-US" i="1" dirty="0">
                <a:solidFill>
                  <a:srgbClr val="000099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’</a:t>
            </a:r>
            <a:r>
              <a:rPr lang="en-US" altLang="ja-JP" i="1" dirty="0">
                <a:solidFill>
                  <a:srgbClr val="000099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s a subnet ?</a:t>
            </a:r>
          </a:p>
          <a:p>
            <a:pPr marL="512763" lvl="1" indent="-163513">
              <a:defRPr/>
            </a:pPr>
            <a:r>
              <a:rPr lang="en-US" altLang="zh-CN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device interfaces with same subnet part of IP address</a:t>
            </a:r>
          </a:p>
          <a:p>
            <a:pPr marL="512763" lvl="1" indent="-163513">
              <a:defRPr/>
            </a:pPr>
            <a:r>
              <a:rPr lang="en-US" altLang="zh-CN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can physically reach each other </a:t>
            </a:r>
            <a:r>
              <a:rPr lang="en-US" altLang="zh-CN" i="1" dirty="0">
                <a:solidFill>
                  <a:srgbClr val="CC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without intervening router</a:t>
            </a:r>
          </a:p>
        </p:txBody>
      </p:sp>
      <p:pic>
        <p:nvPicPr>
          <p:cNvPr id="41991" name="Picture 59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855663"/>
            <a:ext cx="5164146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Text Box 61"/>
          <p:cNvSpPr txBox="1">
            <a:spLocks noChangeArrowheads="1"/>
          </p:cNvSpPr>
          <p:nvPr/>
        </p:nvSpPr>
        <p:spPr bwMode="auto">
          <a:xfrm>
            <a:off x="5781701" y="5643578"/>
            <a:ext cx="257651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Arial"/>
              </a:rPr>
              <a:t>subnet mask: /24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Arial"/>
              </a:rPr>
              <a:t>255.255.255.0</a:t>
            </a:r>
          </a:p>
        </p:txBody>
      </p:sp>
      <p:grpSp>
        <p:nvGrpSpPr>
          <p:cNvPr id="70" name="Group 190"/>
          <p:cNvGrpSpPr>
            <a:grpSpLocks/>
          </p:cNvGrpSpPr>
          <p:nvPr/>
        </p:nvGrpSpPr>
        <p:grpSpPr bwMode="auto">
          <a:xfrm>
            <a:off x="4368800" y="955695"/>
            <a:ext cx="4452938" cy="4652963"/>
            <a:chOff x="2752" y="572"/>
            <a:chExt cx="2805" cy="2931"/>
          </a:xfrm>
        </p:grpSpPr>
        <p:sp>
          <p:nvSpPr>
            <p:cNvPr id="71" name="Text Box 191"/>
            <p:cNvSpPr txBox="1">
              <a:spLocks noChangeArrowheads="1"/>
            </p:cNvSpPr>
            <p:nvPr/>
          </p:nvSpPr>
          <p:spPr bwMode="auto">
            <a:xfrm>
              <a:off x="2825" y="572"/>
              <a:ext cx="10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rPr>
                <a:t>223.1.1.0/24</a:t>
              </a:r>
            </a:p>
          </p:txBody>
        </p:sp>
        <p:sp>
          <p:nvSpPr>
            <p:cNvPr id="72" name="Text Box 192"/>
            <p:cNvSpPr txBox="1">
              <a:spLocks noChangeArrowheads="1"/>
            </p:cNvSpPr>
            <p:nvPr/>
          </p:nvSpPr>
          <p:spPr bwMode="auto">
            <a:xfrm>
              <a:off x="4419" y="725"/>
              <a:ext cx="10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rPr>
                <a:t>223.1.2.0/24</a:t>
              </a:r>
            </a:p>
          </p:txBody>
        </p:sp>
        <p:sp>
          <p:nvSpPr>
            <p:cNvPr id="73" name="Text Box 193"/>
            <p:cNvSpPr txBox="1">
              <a:spLocks noChangeArrowheads="1"/>
            </p:cNvSpPr>
            <p:nvPr/>
          </p:nvSpPr>
          <p:spPr bwMode="auto">
            <a:xfrm>
              <a:off x="3743" y="3253"/>
              <a:ext cx="10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/>
                </a:rPr>
                <a:t>223.1.3.0/24</a:t>
              </a:r>
            </a:p>
          </p:txBody>
        </p:sp>
        <p:sp>
          <p:nvSpPr>
            <p:cNvPr id="74" name="Rectangle 194"/>
            <p:cNvSpPr>
              <a:spLocks noChangeArrowheads="1"/>
            </p:cNvSpPr>
            <p:nvPr/>
          </p:nvSpPr>
          <p:spPr bwMode="auto">
            <a:xfrm>
              <a:off x="3128" y="2113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75" name="Freeform 195"/>
            <p:cNvSpPr>
              <a:spLocks/>
            </p:cNvSpPr>
            <p:nvPr/>
          </p:nvSpPr>
          <p:spPr bwMode="auto">
            <a:xfrm>
              <a:off x="2758" y="815"/>
              <a:ext cx="1223" cy="1291"/>
            </a:xfrm>
            <a:custGeom>
              <a:avLst/>
              <a:gdLst>
                <a:gd name="T0" fmla="*/ 1201 w 1223"/>
                <a:gd name="T1" fmla="*/ 756 h 1291"/>
                <a:gd name="T2" fmla="*/ 702 w 1223"/>
                <a:gd name="T3" fmla="*/ 670 h 1291"/>
                <a:gd name="T4" fmla="*/ 608 w 1223"/>
                <a:gd name="T5" fmla="*/ 103 h 1291"/>
                <a:gd name="T6" fmla="*/ 335 w 1223"/>
                <a:gd name="T7" fmla="*/ 52 h 1291"/>
                <a:gd name="T8" fmla="*/ 65 w 1223"/>
                <a:gd name="T9" fmla="*/ 82 h 1291"/>
                <a:gd name="T10" fmla="*/ 41 w 1223"/>
                <a:gd name="T11" fmla="*/ 544 h 1291"/>
                <a:gd name="T12" fmla="*/ 38 w 1223"/>
                <a:gd name="T13" fmla="*/ 751 h 1291"/>
                <a:gd name="T14" fmla="*/ 23 w 1223"/>
                <a:gd name="T15" fmla="*/ 940 h 1291"/>
                <a:gd name="T16" fmla="*/ 17 w 1223"/>
                <a:gd name="T17" fmla="*/ 1114 h 1291"/>
                <a:gd name="T18" fmla="*/ 128 w 1223"/>
                <a:gd name="T19" fmla="*/ 1219 h 1291"/>
                <a:gd name="T20" fmla="*/ 602 w 1223"/>
                <a:gd name="T21" fmla="*/ 1243 h 1291"/>
                <a:gd name="T22" fmla="*/ 686 w 1223"/>
                <a:gd name="T23" fmla="*/ 930 h 1291"/>
                <a:gd name="T24" fmla="*/ 1177 w 1223"/>
                <a:gd name="T25" fmla="*/ 916 h 1291"/>
                <a:gd name="T26" fmla="*/ 1201 w 1223"/>
                <a:gd name="T27" fmla="*/ 756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76" name="Freeform 196"/>
            <p:cNvSpPr>
              <a:spLocks/>
            </p:cNvSpPr>
            <p:nvPr/>
          </p:nvSpPr>
          <p:spPr bwMode="auto">
            <a:xfrm>
              <a:off x="4350" y="1010"/>
              <a:ext cx="1201" cy="1234"/>
            </a:xfrm>
            <a:custGeom>
              <a:avLst/>
              <a:gdLst>
                <a:gd name="T0" fmla="*/ 25 w 1201"/>
                <a:gd name="T1" fmla="*/ 709 h 1234"/>
                <a:gd name="T2" fmla="*/ 526 w 1201"/>
                <a:gd name="T3" fmla="*/ 780 h 1234"/>
                <a:gd name="T4" fmla="*/ 613 w 1201"/>
                <a:gd name="T5" fmla="*/ 1134 h 1234"/>
                <a:gd name="T6" fmla="*/ 946 w 1201"/>
                <a:gd name="T7" fmla="*/ 1230 h 1234"/>
                <a:gd name="T8" fmla="*/ 1171 w 1201"/>
                <a:gd name="T9" fmla="*/ 1107 h 1234"/>
                <a:gd name="T10" fmla="*/ 1126 w 1201"/>
                <a:gd name="T11" fmla="*/ 894 h 1234"/>
                <a:gd name="T12" fmla="*/ 1114 w 1201"/>
                <a:gd name="T13" fmla="*/ 693 h 1234"/>
                <a:gd name="T14" fmla="*/ 1099 w 1201"/>
                <a:gd name="T15" fmla="*/ 423 h 1234"/>
                <a:gd name="T16" fmla="*/ 1141 w 1201"/>
                <a:gd name="T17" fmla="*/ 216 h 1234"/>
                <a:gd name="T18" fmla="*/ 1102 w 1201"/>
                <a:gd name="T19" fmla="*/ 33 h 1234"/>
                <a:gd name="T20" fmla="*/ 646 w 1201"/>
                <a:gd name="T21" fmla="*/ 81 h 1234"/>
                <a:gd name="T22" fmla="*/ 535 w 1201"/>
                <a:gd name="T23" fmla="*/ 519 h 1234"/>
                <a:gd name="T24" fmla="*/ 44 w 1201"/>
                <a:gd name="T25" fmla="*/ 548 h 1234"/>
                <a:gd name="T26" fmla="*/ 25 w 1201"/>
                <a:gd name="T27" fmla="*/ 709 h 1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01" h="1234">
                  <a:moveTo>
                    <a:pt x="25" y="709"/>
                  </a:moveTo>
                  <a:cubicBezTo>
                    <a:pt x="49" y="824"/>
                    <a:pt x="428" y="709"/>
                    <a:pt x="526" y="780"/>
                  </a:cubicBezTo>
                  <a:cubicBezTo>
                    <a:pt x="624" y="851"/>
                    <a:pt x="543" y="1059"/>
                    <a:pt x="613" y="1134"/>
                  </a:cubicBezTo>
                  <a:cubicBezTo>
                    <a:pt x="683" y="1209"/>
                    <a:pt x="853" y="1234"/>
                    <a:pt x="946" y="1230"/>
                  </a:cubicBezTo>
                  <a:cubicBezTo>
                    <a:pt x="1039" y="1226"/>
                    <a:pt x="1141" y="1163"/>
                    <a:pt x="1171" y="1107"/>
                  </a:cubicBezTo>
                  <a:cubicBezTo>
                    <a:pt x="1201" y="1051"/>
                    <a:pt x="1135" y="963"/>
                    <a:pt x="1126" y="894"/>
                  </a:cubicBezTo>
                  <a:cubicBezTo>
                    <a:pt x="1117" y="825"/>
                    <a:pt x="1119" y="772"/>
                    <a:pt x="1114" y="693"/>
                  </a:cubicBezTo>
                  <a:cubicBezTo>
                    <a:pt x="1109" y="614"/>
                    <a:pt x="1095" y="502"/>
                    <a:pt x="1099" y="423"/>
                  </a:cubicBezTo>
                  <a:cubicBezTo>
                    <a:pt x="1103" y="344"/>
                    <a:pt x="1141" y="281"/>
                    <a:pt x="1141" y="216"/>
                  </a:cubicBezTo>
                  <a:cubicBezTo>
                    <a:pt x="1141" y="151"/>
                    <a:pt x="1185" y="56"/>
                    <a:pt x="1102" y="33"/>
                  </a:cubicBezTo>
                  <a:cubicBezTo>
                    <a:pt x="1019" y="10"/>
                    <a:pt x="740" y="0"/>
                    <a:pt x="646" y="81"/>
                  </a:cubicBezTo>
                  <a:cubicBezTo>
                    <a:pt x="552" y="162"/>
                    <a:pt x="635" y="441"/>
                    <a:pt x="535" y="519"/>
                  </a:cubicBezTo>
                  <a:cubicBezTo>
                    <a:pt x="435" y="597"/>
                    <a:pt x="129" y="516"/>
                    <a:pt x="44" y="548"/>
                  </a:cubicBezTo>
                  <a:cubicBezTo>
                    <a:pt x="15" y="601"/>
                    <a:pt x="0" y="594"/>
                    <a:pt x="25" y="709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77" name="Freeform 197"/>
            <p:cNvSpPr>
              <a:spLocks/>
            </p:cNvSpPr>
            <p:nvPr/>
          </p:nvSpPr>
          <p:spPr bwMode="auto">
            <a:xfrm>
              <a:off x="3514" y="1913"/>
              <a:ext cx="1286" cy="1247"/>
            </a:xfrm>
            <a:custGeom>
              <a:avLst/>
              <a:gdLst>
                <a:gd name="T0" fmla="*/ 587 w 1286"/>
                <a:gd name="T1" fmla="*/ 30 h 1247"/>
                <a:gd name="T2" fmla="*/ 509 w 1286"/>
                <a:gd name="T3" fmla="*/ 618 h 1247"/>
                <a:gd name="T4" fmla="*/ 77 w 1286"/>
                <a:gd name="T5" fmla="*/ 909 h 1247"/>
                <a:gd name="T6" fmla="*/ 47 w 1286"/>
                <a:gd name="T7" fmla="*/ 1095 h 1247"/>
                <a:gd name="T8" fmla="*/ 140 w 1286"/>
                <a:gd name="T9" fmla="*/ 1224 h 1247"/>
                <a:gd name="T10" fmla="*/ 461 w 1286"/>
                <a:gd name="T11" fmla="*/ 1209 h 1247"/>
                <a:gd name="T12" fmla="*/ 692 w 1286"/>
                <a:gd name="T13" fmla="*/ 1209 h 1247"/>
                <a:gd name="T14" fmla="*/ 1190 w 1286"/>
                <a:gd name="T15" fmla="*/ 1227 h 1247"/>
                <a:gd name="T16" fmla="*/ 1271 w 1286"/>
                <a:gd name="T17" fmla="*/ 1089 h 1247"/>
                <a:gd name="T18" fmla="*/ 1139 w 1286"/>
                <a:gd name="T19" fmla="*/ 741 h 1247"/>
                <a:gd name="T20" fmla="*/ 800 w 1286"/>
                <a:gd name="T21" fmla="*/ 627 h 1247"/>
                <a:gd name="T22" fmla="*/ 749 w 1286"/>
                <a:gd name="T23" fmla="*/ 42 h 1247"/>
                <a:gd name="T24" fmla="*/ 587 w 1286"/>
                <a:gd name="T25" fmla="*/ 30 h 124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86" h="1247">
                  <a:moveTo>
                    <a:pt x="587" y="30"/>
                  </a:moveTo>
                  <a:cubicBezTo>
                    <a:pt x="473" y="60"/>
                    <a:pt x="601" y="475"/>
                    <a:pt x="509" y="618"/>
                  </a:cubicBezTo>
                  <a:cubicBezTo>
                    <a:pt x="424" y="765"/>
                    <a:pt x="154" y="830"/>
                    <a:pt x="77" y="909"/>
                  </a:cubicBezTo>
                  <a:cubicBezTo>
                    <a:pt x="0" y="988"/>
                    <a:pt x="37" y="1043"/>
                    <a:pt x="47" y="1095"/>
                  </a:cubicBezTo>
                  <a:cubicBezTo>
                    <a:pt x="57" y="1147"/>
                    <a:pt x="71" y="1205"/>
                    <a:pt x="140" y="1224"/>
                  </a:cubicBezTo>
                  <a:cubicBezTo>
                    <a:pt x="209" y="1243"/>
                    <a:pt x="369" y="1212"/>
                    <a:pt x="461" y="1209"/>
                  </a:cubicBezTo>
                  <a:cubicBezTo>
                    <a:pt x="553" y="1206"/>
                    <a:pt x="571" y="1206"/>
                    <a:pt x="692" y="1209"/>
                  </a:cubicBezTo>
                  <a:cubicBezTo>
                    <a:pt x="813" y="1212"/>
                    <a:pt x="1094" y="1247"/>
                    <a:pt x="1190" y="1227"/>
                  </a:cubicBezTo>
                  <a:cubicBezTo>
                    <a:pt x="1286" y="1207"/>
                    <a:pt x="1279" y="1170"/>
                    <a:pt x="1271" y="1089"/>
                  </a:cubicBezTo>
                  <a:cubicBezTo>
                    <a:pt x="1263" y="1008"/>
                    <a:pt x="1217" y="818"/>
                    <a:pt x="1139" y="741"/>
                  </a:cubicBezTo>
                  <a:cubicBezTo>
                    <a:pt x="1061" y="664"/>
                    <a:pt x="865" y="743"/>
                    <a:pt x="800" y="627"/>
                  </a:cubicBezTo>
                  <a:cubicBezTo>
                    <a:pt x="735" y="511"/>
                    <a:pt x="785" y="142"/>
                    <a:pt x="749" y="42"/>
                  </a:cubicBezTo>
                  <a:cubicBezTo>
                    <a:pt x="695" y="15"/>
                    <a:pt x="701" y="0"/>
                    <a:pt x="587" y="30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78" name="Line 198"/>
            <p:cNvSpPr>
              <a:spLocks noChangeShapeType="1"/>
            </p:cNvSpPr>
            <p:nvPr/>
          </p:nvSpPr>
          <p:spPr bwMode="auto">
            <a:xfrm>
              <a:off x="3160" y="1144"/>
              <a:ext cx="17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Arial"/>
              </a:endParaRPr>
            </a:p>
          </p:txBody>
        </p:sp>
        <p:sp>
          <p:nvSpPr>
            <p:cNvPr id="79" name="Line 200"/>
            <p:cNvSpPr>
              <a:spLocks noChangeShapeType="1"/>
            </p:cNvSpPr>
            <p:nvPr/>
          </p:nvSpPr>
          <p:spPr bwMode="auto">
            <a:xfrm flipV="1">
              <a:off x="3160" y="1550"/>
              <a:ext cx="175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Arial"/>
              </a:endParaRPr>
            </a:p>
          </p:txBody>
        </p:sp>
        <p:sp>
          <p:nvSpPr>
            <p:cNvPr id="80" name="Line 201"/>
            <p:cNvSpPr>
              <a:spLocks noChangeShapeType="1"/>
            </p:cNvSpPr>
            <p:nvPr/>
          </p:nvSpPr>
          <p:spPr bwMode="auto">
            <a:xfrm>
              <a:off x="3166" y="1945"/>
              <a:ext cx="17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Arial"/>
              </a:endParaRPr>
            </a:p>
          </p:txBody>
        </p:sp>
        <p:sp>
          <p:nvSpPr>
            <p:cNvPr id="81" name="Text Box 203"/>
            <p:cNvSpPr txBox="1">
              <a:spLocks noChangeArrowheads="1"/>
            </p:cNvSpPr>
            <p:nvPr/>
          </p:nvSpPr>
          <p:spPr bwMode="auto">
            <a:xfrm>
              <a:off x="3134" y="939"/>
              <a:ext cx="6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223.1.1.1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  <p:sp>
          <p:nvSpPr>
            <p:cNvPr id="82" name="Text Box 204"/>
            <p:cNvSpPr txBox="1">
              <a:spLocks noChangeArrowheads="1"/>
            </p:cNvSpPr>
            <p:nvPr/>
          </p:nvSpPr>
          <p:spPr bwMode="auto">
            <a:xfrm>
              <a:off x="3062" y="1963"/>
              <a:ext cx="6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223.1.1.3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  <p:sp>
          <p:nvSpPr>
            <p:cNvPr id="83" name="Text Box 205"/>
            <p:cNvSpPr txBox="1">
              <a:spLocks noChangeArrowheads="1"/>
            </p:cNvSpPr>
            <p:nvPr/>
          </p:nvSpPr>
          <p:spPr bwMode="auto">
            <a:xfrm>
              <a:off x="3532" y="1484"/>
              <a:ext cx="6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223.1.1.4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  <p:sp>
          <p:nvSpPr>
            <p:cNvPr id="84" name="Text Box 207"/>
            <p:cNvSpPr txBox="1">
              <a:spLocks noChangeArrowheads="1"/>
            </p:cNvSpPr>
            <p:nvPr/>
          </p:nvSpPr>
          <p:spPr bwMode="auto">
            <a:xfrm>
              <a:off x="4238" y="1485"/>
              <a:ext cx="6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223.1.2.9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  <p:sp>
          <p:nvSpPr>
            <p:cNvPr id="85" name="Line 209"/>
            <p:cNvSpPr>
              <a:spLocks noChangeShapeType="1"/>
            </p:cNvSpPr>
            <p:nvPr/>
          </p:nvSpPr>
          <p:spPr bwMode="auto">
            <a:xfrm>
              <a:off x="4963" y="1246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Arial"/>
              </a:endParaRPr>
            </a:p>
          </p:txBody>
        </p:sp>
        <p:sp>
          <p:nvSpPr>
            <p:cNvPr id="86" name="Line 210"/>
            <p:cNvSpPr>
              <a:spLocks noChangeShapeType="1"/>
            </p:cNvSpPr>
            <p:nvPr/>
          </p:nvSpPr>
          <p:spPr bwMode="auto">
            <a:xfrm>
              <a:off x="4963" y="2047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Arial"/>
              </a:endParaRPr>
            </a:p>
          </p:txBody>
        </p:sp>
        <p:sp>
          <p:nvSpPr>
            <p:cNvPr id="87" name="Line 213"/>
            <p:cNvSpPr>
              <a:spLocks noChangeShapeType="1"/>
            </p:cNvSpPr>
            <p:nvPr/>
          </p:nvSpPr>
          <p:spPr bwMode="auto">
            <a:xfrm flipH="1" flipV="1">
              <a:off x="3782" y="2696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Arial"/>
              </a:endParaRPr>
            </a:p>
          </p:txBody>
        </p:sp>
        <p:sp>
          <p:nvSpPr>
            <p:cNvPr id="88" name="Line 214"/>
            <p:cNvSpPr>
              <a:spLocks noChangeShapeType="1"/>
            </p:cNvSpPr>
            <p:nvPr/>
          </p:nvSpPr>
          <p:spPr bwMode="auto">
            <a:xfrm flipH="1" flipV="1">
              <a:off x="4523" y="2699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Arial"/>
              </a:endParaRPr>
            </a:p>
          </p:txBody>
        </p:sp>
        <p:sp>
          <p:nvSpPr>
            <p:cNvPr id="89" name="Text Box 215"/>
            <p:cNvSpPr txBox="1">
              <a:spLocks noChangeArrowheads="1"/>
            </p:cNvSpPr>
            <p:nvPr/>
          </p:nvSpPr>
          <p:spPr bwMode="auto">
            <a:xfrm>
              <a:off x="4505" y="2622"/>
              <a:ext cx="6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223.1.3.2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  <p:sp>
          <p:nvSpPr>
            <p:cNvPr id="90" name="Text Box 216"/>
            <p:cNvSpPr txBox="1">
              <a:spLocks noChangeArrowheads="1"/>
            </p:cNvSpPr>
            <p:nvPr/>
          </p:nvSpPr>
          <p:spPr bwMode="auto">
            <a:xfrm>
              <a:off x="3138" y="2682"/>
              <a:ext cx="6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223.1.3.1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  <p:grpSp>
          <p:nvGrpSpPr>
            <p:cNvPr id="91" name="Group 217"/>
            <p:cNvGrpSpPr>
              <a:grpSpLocks/>
            </p:cNvGrpSpPr>
            <p:nvPr/>
          </p:nvGrpSpPr>
          <p:grpSpPr bwMode="auto">
            <a:xfrm>
              <a:off x="2755" y="956"/>
              <a:ext cx="404" cy="352"/>
              <a:chOff x="-44" y="1473"/>
              <a:chExt cx="981" cy="1105"/>
            </a:xfrm>
          </p:grpSpPr>
          <p:pic>
            <p:nvPicPr>
              <p:cNvPr id="130" name="Picture 21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1" name="Freeform 21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grpSp>
          <p:nvGrpSpPr>
            <p:cNvPr id="92" name="Group 220"/>
            <p:cNvGrpSpPr>
              <a:grpSpLocks/>
            </p:cNvGrpSpPr>
            <p:nvPr/>
          </p:nvGrpSpPr>
          <p:grpSpPr bwMode="auto">
            <a:xfrm>
              <a:off x="2752" y="1340"/>
              <a:ext cx="404" cy="352"/>
              <a:chOff x="-44" y="1473"/>
              <a:chExt cx="981" cy="1105"/>
            </a:xfrm>
          </p:grpSpPr>
          <p:pic>
            <p:nvPicPr>
              <p:cNvPr id="128" name="Picture 22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9" name="Freeform 22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grpSp>
          <p:nvGrpSpPr>
            <p:cNvPr id="93" name="Group 223"/>
            <p:cNvGrpSpPr>
              <a:grpSpLocks/>
            </p:cNvGrpSpPr>
            <p:nvPr/>
          </p:nvGrpSpPr>
          <p:grpSpPr bwMode="auto">
            <a:xfrm>
              <a:off x="2770" y="1724"/>
              <a:ext cx="404" cy="352"/>
              <a:chOff x="-44" y="1473"/>
              <a:chExt cx="981" cy="1105"/>
            </a:xfrm>
          </p:grpSpPr>
          <p:pic>
            <p:nvPicPr>
              <p:cNvPr id="126" name="Picture 22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7" name="Freeform 22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grpSp>
          <p:nvGrpSpPr>
            <p:cNvPr id="94" name="Group 226"/>
            <p:cNvGrpSpPr>
              <a:grpSpLocks/>
            </p:cNvGrpSpPr>
            <p:nvPr/>
          </p:nvGrpSpPr>
          <p:grpSpPr bwMode="auto">
            <a:xfrm flipH="1">
              <a:off x="5106" y="1062"/>
              <a:ext cx="404" cy="352"/>
              <a:chOff x="-44" y="1473"/>
              <a:chExt cx="981" cy="1105"/>
            </a:xfrm>
          </p:grpSpPr>
          <p:pic>
            <p:nvPicPr>
              <p:cNvPr id="124" name="Picture 22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5" name="Freeform 22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grpSp>
          <p:nvGrpSpPr>
            <p:cNvPr id="95" name="Group 229"/>
            <p:cNvGrpSpPr>
              <a:grpSpLocks/>
            </p:cNvGrpSpPr>
            <p:nvPr/>
          </p:nvGrpSpPr>
          <p:grpSpPr bwMode="auto">
            <a:xfrm flipH="1">
              <a:off x="5153" y="1868"/>
              <a:ext cx="404" cy="352"/>
              <a:chOff x="-44" y="1473"/>
              <a:chExt cx="981" cy="1105"/>
            </a:xfrm>
          </p:grpSpPr>
          <p:pic>
            <p:nvPicPr>
              <p:cNvPr id="122" name="Picture 23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" name="Freeform 23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grpSp>
          <p:nvGrpSpPr>
            <p:cNvPr id="96" name="Group 232"/>
            <p:cNvGrpSpPr>
              <a:grpSpLocks/>
            </p:cNvGrpSpPr>
            <p:nvPr/>
          </p:nvGrpSpPr>
          <p:grpSpPr bwMode="auto">
            <a:xfrm flipH="1">
              <a:off x="4392" y="2828"/>
              <a:ext cx="404" cy="352"/>
              <a:chOff x="-44" y="1473"/>
              <a:chExt cx="981" cy="1105"/>
            </a:xfrm>
          </p:grpSpPr>
          <p:pic>
            <p:nvPicPr>
              <p:cNvPr id="120" name="Picture 23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1" name="Freeform 234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grpSp>
          <p:nvGrpSpPr>
            <p:cNvPr id="97" name="Group 235"/>
            <p:cNvGrpSpPr>
              <a:grpSpLocks/>
            </p:cNvGrpSpPr>
            <p:nvPr/>
          </p:nvGrpSpPr>
          <p:grpSpPr bwMode="auto">
            <a:xfrm flipH="1">
              <a:off x="3659" y="2854"/>
              <a:ext cx="404" cy="352"/>
              <a:chOff x="-44" y="1473"/>
              <a:chExt cx="981" cy="1105"/>
            </a:xfrm>
          </p:grpSpPr>
          <p:pic>
            <p:nvPicPr>
              <p:cNvPr id="118" name="Picture 2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9" name="Freeform 2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grpSp>
          <p:nvGrpSpPr>
            <p:cNvPr id="98" name="Group 238"/>
            <p:cNvGrpSpPr>
              <a:grpSpLocks/>
            </p:cNvGrpSpPr>
            <p:nvPr/>
          </p:nvGrpSpPr>
          <p:grpSpPr bwMode="auto">
            <a:xfrm>
              <a:off x="3927" y="1653"/>
              <a:ext cx="440" cy="224"/>
              <a:chOff x="4396" y="1245"/>
              <a:chExt cx="672" cy="248"/>
            </a:xfrm>
          </p:grpSpPr>
          <p:sp>
            <p:nvSpPr>
              <p:cNvPr id="110" name="Oval 407"/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charset="0"/>
                </a:endParaRPr>
              </a:p>
            </p:txBody>
          </p:sp>
          <p:sp>
            <p:nvSpPr>
              <p:cNvPr id="111" name="Rectangle 410"/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charset="0"/>
                </a:endParaRPr>
              </a:p>
            </p:txBody>
          </p:sp>
          <p:sp>
            <p:nvSpPr>
              <p:cNvPr id="112" name="Oval 411"/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Arial" charset="0"/>
                </a:endParaRPr>
              </a:p>
            </p:txBody>
          </p:sp>
          <p:grpSp>
            <p:nvGrpSpPr>
              <p:cNvPr id="113" name="Group 242"/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6" name="Freeform 24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/>
                    <a:ea typeface="+mn-ea"/>
                    <a:cs typeface="Arial"/>
                  </a:endParaRPr>
                </a:p>
              </p:txBody>
            </p:sp>
            <p:sp>
              <p:nvSpPr>
                <p:cNvPr id="117" name="Freeform 24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114" name="Line 245"/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ＭＳ Ｐゴシック" charset="0"/>
                  <a:cs typeface="Arial"/>
                </a:endParaRPr>
              </a:p>
            </p:txBody>
          </p:sp>
          <p:sp>
            <p:nvSpPr>
              <p:cNvPr id="115" name="Line 246"/>
              <p:cNvSpPr>
                <a:spLocks noChangeShapeType="1"/>
              </p:cNvSpPr>
              <p:nvPr/>
            </p:nvSpPr>
            <p:spPr bwMode="auto">
              <a:xfrm>
                <a:off x="5063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99" name="Group 247"/>
            <p:cNvGrpSpPr>
              <a:grpSpLocks/>
            </p:cNvGrpSpPr>
            <p:nvPr/>
          </p:nvGrpSpPr>
          <p:grpSpPr bwMode="auto">
            <a:xfrm>
              <a:off x="4315" y="2223"/>
              <a:ext cx="634" cy="361"/>
              <a:chOff x="4758" y="3508"/>
              <a:chExt cx="634" cy="361"/>
            </a:xfrm>
          </p:grpSpPr>
          <p:sp>
            <p:nvSpPr>
              <p:cNvPr id="108" name="Text Box 248"/>
              <p:cNvSpPr txBox="1">
                <a:spLocks noChangeArrowheads="1"/>
              </p:cNvSpPr>
              <p:nvPr/>
            </p:nvSpPr>
            <p:spPr bwMode="auto">
              <a:xfrm>
                <a:off x="4844" y="3508"/>
                <a:ext cx="54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/>
                  </a:rPr>
                  <a:t>subnet</a:t>
                </a:r>
              </a:p>
            </p:txBody>
          </p:sp>
          <p:sp>
            <p:nvSpPr>
              <p:cNvPr id="109" name="Line 249"/>
              <p:cNvSpPr>
                <a:spLocks noChangeShapeType="1"/>
              </p:cNvSpPr>
              <p:nvPr/>
            </p:nvSpPr>
            <p:spPr bwMode="auto">
              <a:xfrm flipH="1">
                <a:off x="4758" y="3677"/>
                <a:ext cx="108" cy="19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100" name="Rectangle 250"/>
            <p:cNvSpPr>
              <a:spLocks noChangeArrowheads="1"/>
            </p:cNvSpPr>
            <p:nvPr/>
          </p:nvSpPr>
          <p:spPr bwMode="auto">
            <a:xfrm>
              <a:off x="3232" y="1363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101" name="Text Box 251"/>
            <p:cNvSpPr txBox="1">
              <a:spLocks noChangeArrowheads="1"/>
            </p:cNvSpPr>
            <p:nvPr/>
          </p:nvSpPr>
          <p:spPr bwMode="auto">
            <a:xfrm>
              <a:off x="3134" y="1344"/>
              <a:ext cx="6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223.1.1.2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  <p:sp>
          <p:nvSpPr>
            <p:cNvPr id="102" name="Rectangle 252"/>
            <p:cNvSpPr>
              <a:spLocks noChangeArrowheads="1"/>
            </p:cNvSpPr>
            <p:nvPr/>
          </p:nvSpPr>
          <p:spPr bwMode="auto">
            <a:xfrm>
              <a:off x="4936" y="1354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103" name="Rectangle 253"/>
            <p:cNvSpPr>
              <a:spLocks noChangeArrowheads="1"/>
            </p:cNvSpPr>
            <p:nvPr/>
          </p:nvSpPr>
          <p:spPr bwMode="auto">
            <a:xfrm>
              <a:off x="4934" y="1858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104" name="Rectangle 254"/>
            <p:cNvSpPr>
              <a:spLocks noChangeArrowheads="1"/>
            </p:cNvSpPr>
            <p:nvPr/>
          </p:nvSpPr>
          <p:spPr bwMode="auto">
            <a:xfrm>
              <a:off x="4082" y="1975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105" name="Text Box 255"/>
            <p:cNvSpPr txBox="1">
              <a:spLocks noChangeArrowheads="1"/>
            </p:cNvSpPr>
            <p:nvPr/>
          </p:nvSpPr>
          <p:spPr bwMode="auto">
            <a:xfrm>
              <a:off x="3782" y="1951"/>
              <a:ext cx="72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223.1.3.27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  <p:sp>
          <p:nvSpPr>
            <p:cNvPr id="106" name="Text Box 256"/>
            <p:cNvSpPr txBox="1">
              <a:spLocks noChangeArrowheads="1"/>
            </p:cNvSpPr>
            <p:nvPr/>
          </p:nvSpPr>
          <p:spPr bwMode="auto">
            <a:xfrm>
              <a:off x="4529" y="1819"/>
              <a:ext cx="6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223.1.2.2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  <p:sp>
          <p:nvSpPr>
            <p:cNvPr id="107" name="Text Box 257"/>
            <p:cNvSpPr txBox="1">
              <a:spLocks noChangeArrowheads="1"/>
            </p:cNvSpPr>
            <p:nvPr/>
          </p:nvSpPr>
          <p:spPr bwMode="auto">
            <a:xfrm>
              <a:off x="4779" y="1341"/>
              <a:ext cx="6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rPr>
                <a:t>223.1.2.1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/>
              </a:endParaRPr>
            </a:p>
          </p:txBody>
        </p:sp>
      </p:grpSp>
      <p:sp>
        <p:nvSpPr>
          <p:cNvPr id="132" name="Line 147"/>
          <p:cNvSpPr>
            <a:spLocks noChangeShapeType="1"/>
          </p:cNvSpPr>
          <p:nvPr/>
        </p:nvSpPr>
        <p:spPr bwMode="auto">
          <a:xfrm>
            <a:off x="5519738" y="2709883"/>
            <a:ext cx="8223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Arial"/>
            </a:endParaRPr>
          </a:p>
        </p:txBody>
      </p:sp>
      <p:sp>
        <p:nvSpPr>
          <p:cNvPr id="133" name="Line 151"/>
          <p:cNvSpPr>
            <a:spLocks noChangeShapeType="1"/>
          </p:cNvSpPr>
          <p:nvPr/>
        </p:nvSpPr>
        <p:spPr bwMode="auto">
          <a:xfrm>
            <a:off x="6854825" y="2716233"/>
            <a:ext cx="6397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Arial"/>
            </a:endParaRPr>
          </a:p>
        </p:txBody>
      </p:sp>
      <p:sp>
        <p:nvSpPr>
          <p:cNvPr id="134" name="Line 156"/>
          <p:cNvSpPr>
            <a:spLocks noChangeShapeType="1"/>
          </p:cNvSpPr>
          <p:nvPr/>
        </p:nvSpPr>
        <p:spPr bwMode="auto">
          <a:xfrm>
            <a:off x="6616700" y="3054370"/>
            <a:ext cx="3175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7363" y="1406525"/>
            <a:ext cx="82073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v"/>
              <a:tabLst/>
              <a:defRPr/>
            </a:pP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Arial"/>
              </a:rPr>
              <a:t>Where am I going?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Arial" charset="0"/>
                <a:cs typeface="Arial"/>
              </a:rPr>
              <a:t>Go through multiple hops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Arial" charset="0"/>
                <a:cs typeface="Arial"/>
              </a:rPr>
              <a:t>Number of hops varies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Arial" charset="0"/>
                <a:cs typeface="Arial"/>
              </a:rPr>
              <a:t>Delay for each hop varies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Arial" charset="0"/>
              <a:cs typeface="Arial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v"/>
              <a:tabLst/>
              <a:defRPr/>
            </a:pP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Arial"/>
              </a:rPr>
              <a:t>Internal address vs. </a:t>
            </a:r>
          </a:p>
          <a:p>
            <a:pPr marL="342900" marR="0" lvl="1" indent="-34290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Tx/>
              <a:buNone/>
              <a:tabLst/>
              <a:defRPr/>
            </a:pP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Arial"/>
              </a:rPr>
              <a:t>   external address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Arial" charset="0"/>
                <a:cs typeface="Arial"/>
              </a:rPr>
              <a:t>www.sustc.edu.cn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Arial" charset="0"/>
                <a:cs typeface="Arial"/>
              </a:rPr>
              <a:t>172.18.1.3 (internal)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Arial" charset="0"/>
                <a:cs typeface="Arial"/>
              </a:rPr>
              <a:t>116.7.234.3 (external)</a:t>
            </a:r>
          </a:p>
          <a:p>
            <a:pPr marL="342900" marR="0" lvl="1" indent="-34290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itchFamily="2" charset="2"/>
              <a:buChar char="v"/>
              <a:tabLst/>
              <a:defRPr/>
            </a:pPr>
            <a:endParaRPr kumimoji="0" lang="en-US" altLang="zh-CN" sz="2800" b="0" i="1" u="none" strike="noStrike" kern="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Gill Sans MT"/>
              <a:ea typeface="MS PGothic" pitchFamily="34" charset="-128"/>
              <a:cs typeface="Arial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ill Sans MT"/>
                <a:ea typeface="MS PGothic" pitchFamily="34" charset="-128"/>
                <a:cs typeface="Arial"/>
              </a:rPr>
              <a:t>Three big questions</a:t>
            </a:r>
            <a:endParaRPr kumimoji="0" lang="en-US" altLang="zh-CN" sz="44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Gill Sans MT"/>
              <a:ea typeface="MS PGothic" pitchFamily="34" charset="-128"/>
              <a:cs typeface="Arial"/>
            </a:endParaRPr>
          </a:p>
        </p:txBody>
      </p:sp>
      <p:pic>
        <p:nvPicPr>
          <p:cNvPr id="6" name="Picture 9" descr="underline_base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013" y="1071546"/>
            <a:ext cx="439261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1142984"/>
            <a:ext cx="400685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Line 38"/>
          <p:cNvSpPr>
            <a:spLocks noChangeShapeType="1"/>
          </p:cNvSpPr>
          <p:nvPr/>
        </p:nvSpPr>
        <p:spPr bwMode="auto">
          <a:xfrm>
            <a:off x="2143108" y="5929330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9" name="Line 105"/>
          <p:cNvSpPr>
            <a:spLocks noChangeShapeType="1"/>
          </p:cNvSpPr>
          <p:nvPr/>
        </p:nvSpPr>
        <p:spPr bwMode="auto">
          <a:xfrm flipV="1">
            <a:off x="2936858" y="5980130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0" name="Line 106"/>
          <p:cNvSpPr>
            <a:spLocks noChangeShapeType="1"/>
          </p:cNvSpPr>
          <p:nvPr/>
        </p:nvSpPr>
        <p:spPr bwMode="auto">
          <a:xfrm>
            <a:off x="3871896" y="5964255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1" name="Line 108"/>
          <p:cNvSpPr>
            <a:spLocks noChangeShapeType="1"/>
          </p:cNvSpPr>
          <p:nvPr/>
        </p:nvSpPr>
        <p:spPr bwMode="auto">
          <a:xfrm flipH="1">
            <a:off x="3633771" y="5695967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2" name="Line 113"/>
          <p:cNvSpPr>
            <a:spLocks noChangeShapeType="1"/>
          </p:cNvSpPr>
          <p:nvPr/>
        </p:nvSpPr>
        <p:spPr bwMode="auto">
          <a:xfrm flipH="1">
            <a:off x="4848208" y="6024580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3" name="Line 260"/>
          <p:cNvSpPr>
            <a:spLocks noChangeShapeType="1"/>
          </p:cNvSpPr>
          <p:nvPr/>
        </p:nvSpPr>
        <p:spPr bwMode="auto">
          <a:xfrm>
            <a:off x="5967396" y="5989655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4" name="Line 261"/>
          <p:cNvSpPr>
            <a:spLocks noChangeShapeType="1"/>
          </p:cNvSpPr>
          <p:nvPr/>
        </p:nvSpPr>
        <p:spPr bwMode="auto">
          <a:xfrm flipH="1">
            <a:off x="6905608" y="5935680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5" name="Line 291"/>
          <p:cNvSpPr>
            <a:spLocks noChangeShapeType="1"/>
          </p:cNvSpPr>
          <p:nvPr/>
        </p:nvSpPr>
        <p:spPr bwMode="auto">
          <a:xfrm>
            <a:off x="3602021" y="6096017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6" name="Line 292"/>
          <p:cNvSpPr>
            <a:spLocks noChangeShapeType="1"/>
          </p:cNvSpPr>
          <p:nvPr/>
        </p:nvSpPr>
        <p:spPr bwMode="auto">
          <a:xfrm>
            <a:off x="5526071" y="5683267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7" name="Line 294"/>
          <p:cNvSpPr>
            <a:spLocks noChangeShapeType="1"/>
          </p:cNvSpPr>
          <p:nvPr/>
        </p:nvSpPr>
        <p:spPr bwMode="auto">
          <a:xfrm flipH="1">
            <a:off x="4243371" y="6286517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8" name="Line 295"/>
          <p:cNvSpPr>
            <a:spLocks noChangeShapeType="1"/>
          </p:cNvSpPr>
          <p:nvPr/>
        </p:nvSpPr>
        <p:spPr bwMode="auto">
          <a:xfrm>
            <a:off x="4598971" y="5791217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19" name="Text Box 300"/>
          <p:cNvSpPr txBox="1">
            <a:spLocks noChangeArrowheads="1"/>
          </p:cNvSpPr>
          <p:nvPr/>
        </p:nvSpPr>
        <p:spPr bwMode="auto">
          <a:xfrm>
            <a:off x="2244708" y="5648342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Arial"/>
              </a:rPr>
              <a:t>3 probes</a:t>
            </a:r>
          </a:p>
        </p:txBody>
      </p:sp>
      <p:sp>
        <p:nvSpPr>
          <p:cNvPr id="20" name="Text Box 302"/>
          <p:cNvSpPr txBox="1">
            <a:spLocks noChangeArrowheads="1"/>
          </p:cNvSpPr>
          <p:nvPr/>
        </p:nvSpPr>
        <p:spPr bwMode="auto">
          <a:xfrm>
            <a:off x="2859071" y="6208730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Arial"/>
              </a:rPr>
              <a:t>3 probes</a:t>
            </a:r>
          </a:p>
        </p:txBody>
      </p:sp>
      <p:sp>
        <p:nvSpPr>
          <p:cNvPr id="21" name="Text Box 304"/>
          <p:cNvSpPr txBox="1">
            <a:spLocks noChangeArrowheads="1"/>
          </p:cNvSpPr>
          <p:nvPr/>
        </p:nvSpPr>
        <p:spPr bwMode="auto">
          <a:xfrm>
            <a:off x="3883008" y="5622942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Arial"/>
              </a:rPr>
              <a:t>3 probes</a:t>
            </a:r>
          </a:p>
        </p:txBody>
      </p:sp>
      <p:grpSp>
        <p:nvGrpSpPr>
          <p:cNvPr id="22" name="Group 100"/>
          <p:cNvGrpSpPr>
            <a:grpSpLocks/>
          </p:cNvGrpSpPr>
          <p:nvPr/>
        </p:nvGrpSpPr>
        <p:grpSpPr bwMode="auto">
          <a:xfrm>
            <a:off x="1374758" y="5584842"/>
            <a:ext cx="820738" cy="688975"/>
            <a:chOff x="-44" y="1473"/>
            <a:chExt cx="981" cy="1105"/>
          </a:xfrm>
        </p:grpSpPr>
        <p:pic>
          <p:nvPicPr>
            <p:cNvPr id="23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</p:grpSp>
      <p:grpSp>
        <p:nvGrpSpPr>
          <p:cNvPr id="25" name="Group 103"/>
          <p:cNvGrpSpPr>
            <a:grpSpLocks/>
          </p:cNvGrpSpPr>
          <p:nvPr/>
        </p:nvGrpSpPr>
        <p:grpSpPr bwMode="auto">
          <a:xfrm flipH="1">
            <a:off x="7423133" y="5622942"/>
            <a:ext cx="754063" cy="669925"/>
            <a:chOff x="-44" y="1473"/>
            <a:chExt cx="981" cy="1105"/>
          </a:xfrm>
        </p:grpSpPr>
        <p:pic>
          <p:nvPicPr>
            <p:cNvPr id="26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3459 w 356"/>
                <a:gd name="T3" fmla="*/ 887 h 368"/>
                <a:gd name="T4" fmla="*/ 15967 w 356"/>
                <a:gd name="T5" fmla="*/ 18491 h 368"/>
                <a:gd name="T6" fmla="*/ 3519 w 356"/>
                <a:gd name="T7" fmla="*/ 2312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</p:grpSp>
      <p:grpSp>
        <p:nvGrpSpPr>
          <p:cNvPr id="28" name="Group 124"/>
          <p:cNvGrpSpPr>
            <a:grpSpLocks/>
          </p:cNvGrpSpPr>
          <p:nvPr/>
        </p:nvGrpSpPr>
        <p:grpSpPr bwMode="auto">
          <a:xfrm>
            <a:off x="6370621" y="6123005"/>
            <a:ext cx="617537" cy="250825"/>
            <a:chOff x="2356" y="1300"/>
            <a:chExt cx="555" cy="194"/>
          </a:xfrm>
        </p:grpSpPr>
        <p:sp>
          <p:nvSpPr>
            <p:cNvPr id="2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3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3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grpSp>
          <p:nvGrpSpPr>
            <p:cNvPr id="32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35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  <p:sp>
            <p:nvSpPr>
              <p:cNvPr id="36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sp>
          <p:nvSpPr>
            <p:cNvPr id="33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34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</p:grpSp>
      <p:grpSp>
        <p:nvGrpSpPr>
          <p:cNvPr id="37" name="Group 133"/>
          <p:cNvGrpSpPr>
            <a:grpSpLocks/>
          </p:cNvGrpSpPr>
          <p:nvPr/>
        </p:nvGrpSpPr>
        <p:grpSpPr bwMode="auto">
          <a:xfrm>
            <a:off x="5402246" y="5851542"/>
            <a:ext cx="617537" cy="250825"/>
            <a:chOff x="2356" y="1300"/>
            <a:chExt cx="555" cy="194"/>
          </a:xfrm>
        </p:grpSpPr>
        <p:sp>
          <p:nvSpPr>
            <p:cNvPr id="3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3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4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grpSp>
          <p:nvGrpSpPr>
            <p:cNvPr id="4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  <p:sp>
            <p:nvSpPr>
              <p:cNvPr id="4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sp>
          <p:nvSpPr>
            <p:cNvPr id="4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4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</p:grpSp>
      <p:grpSp>
        <p:nvGrpSpPr>
          <p:cNvPr id="46" name="Group 142"/>
          <p:cNvGrpSpPr>
            <a:grpSpLocks/>
          </p:cNvGrpSpPr>
          <p:nvPr/>
        </p:nvGrpSpPr>
        <p:grpSpPr bwMode="auto">
          <a:xfrm>
            <a:off x="4251308" y="6061092"/>
            <a:ext cx="617538" cy="250825"/>
            <a:chOff x="2356" y="1300"/>
            <a:chExt cx="555" cy="194"/>
          </a:xfrm>
        </p:grpSpPr>
        <p:sp>
          <p:nvSpPr>
            <p:cNvPr id="4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4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4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grpSp>
          <p:nvGrpSpPr>
            <p:cNvPr id="50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3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  <p:sp>
            <p:nvSpPr>
              <p:cNvPr id="54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sp>
          <p:nvSpPr>
            <p:cNvPr id="51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52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</p:grpSp>
      <p:grpSp>
        <p:nvGrpSpPr>
          <p:cNvPr id="55" name="Group 151"/>
          <p:cNvGrpSpPr>
            <a:grpSpLocks/>
          </p:cNvGrpSpPr>
          <p:nvPr/>
        </p:nvGrpSpPr>
        <p:grpSpPr bwMode="auto">
          <a:xfrm>
            <a:off x="3249596" y="5815030"/>
            <a:ext cx="617537" cy="250825"/>
            <a:chOff x="2356" y="1300"/>
            <a:chExt cx="555" cy="194"/>
          </a:xfrm>
        </p:grpSpPr>
        <p:sp>
          <p:nvSpPr>
            <p:cNvPr id="5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5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5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grpSp>
          <p:nvGrpSpPr>
            <p:cNvPr id="59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2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  <p:sp>
            <p:nvSpPr>
              <p:cNvPr id="63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sp>
          <p:nvSpPr>
            <p:cNvPr id="60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61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</p:grpSp>
      <p:grpSp>
        <p:nvGrpSpPr>
          <p:cNvPr id="64" name="Group 160"/>
          <p:cNvGrpSpPr>
            <a:grpSpLocks/>
          </p:cNvGrpSpPr>
          <p:nvPr/>
        </p:nvGrpSpPr>
        <p:grpSpPr bwMode="auto">
          <a:xfrm>
            <a:off x="2374883" y="6081730"/>
            <a:ext cx="617538" cy="250825"/>
            <a:chOff x="2356" y="1300"/>
            <a:chExt cx="555" cy="194"/>
          </a:xfrm>
        </p:grpSpPr>
        <p:sp>
          <p:nvSpPr>
            <p:cNvPr id="6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6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6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grpSp>
          <p:nvGrpSpPr>
            <p:cNvPr id="68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1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  <p:sp>
            <p:nvSpPr>
              <p:cNvPr id="72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Arial"/>
                </a:endParaRPr>
              </a:p>
            </p:txBody>
          </p:sp>
        </p:grpSp>
        <p:sp>
          <p:nvSpPr>
            <p:cNvPr id="69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  <p:sp>
          <p:nvSpPr>
            <p:cNvPr id="70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Arial"/>
              </a:endParaRPr>
            </a:p>
          </p:txBody>
        </p:sp>
      </p:grpSp>
      <p:sp>
        <p:nvSpPr>
          <p:cNvPr id="73" name="Freeform 303"/>
          <p:cNvSpPr>
            <a:spLocks/>
          </p:cNvSpPr>
          <p:nvPr/>
        </p:nvSpPr>
        <p:spPr bwMode="auto">
          <a:xfrm>
            <a:off x="2114533" y="5869005"/>
            <a:ext cx="2247900" cy="403225"/>
          </a:xfrm>
          <a:custGeom>
            <a:avLst/>
            <a:gdLst>
              <a:gd name="T0" fmla="*/ 2147483646 w 1416"/>
              <a:gd name="T1" fmla="*/ 2147483646 h 254"/>
              <a:gd name="T2" fmla="*/ 2147483646 w 1416"/>
              <a:gd name="T3" fmla="*/ 2147483646 h 254"/>
              <a:gd name="T4" fmla="*/ 2147483646 w 1416"/>
              <a:gd name="T5" fmla="*/ 2147483646 h 254"/>
              <a:gd name="T6" fmla="*/ 2147483646 w 1416"/>
              <a:gd name="T7" fmla="*/ 2147483646 h 254"/>
              <a:gd name="T8" fmla="*/ 2147483646 w 1416"/>
              <a:gd name="T9" fmla="*/ 2147483646 h 254"/>
              <a:gd name="T10" fmla="*/ 2147483646 w 1416"/>
              <a:gd name="T11" fmla="*/ 2147483646 h 254"/>
              <a:gd name="T12" fmla="*/ 0 w 1416"/>
              <a:gd name="T13" fmla="*/ 2147483646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74" name="Freeform 299"/>
          <p:cNvSpPr>
            <a:spLocks/>
          </p:cNvSpPr>
          <p:nvPr/>
        </p:nvSpPr>
        <p:spPr bwMode="auto">
          <a:xfrm>
            <a:off x="2146283" y="5905517"/>
            <a:ext cx="419100" cy="419100"/>
          </a:xfrm>
          <a:custGeom>
            <a:avLst/>
            <a:gdLst>
              <a:gd name="T0" fmla="*/ 2147483646 w 264"/>
              <a:gd name="T1" fmla="*/ 0 h 264"/>
              <a:gd name="T2" fmla="*/ 2147483646 w 264"/>
              <a:gd name="T3" fmla="*/ 2147483646 h 264"/>
              <a:gd name="T4" fmla="*/ 0 w 264"/>
              <a:gd name="T5" fmla="*/ 2147483646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  <p:sp>
        <p:nvSpPr>
          <p:cNvPr id="75" name="Freeform 301"/>
          <p:cNvSpPr>
            <a:spLocks/>
          </p:cNvSpPr>
          <p:nvPr/>
        </p:nvSpPr>
        <p:spPr bwMode="auto">
          <a:xfrm>
            <a:off x="2139933" y="5819792"/>
            <a:ext cx="1346200" cy="474663"/>
          </a:xfrm>
          <a:custGeom>
            <a:avLst/>
            <a:gdLst>
              <a:gd name="T0" fmla="*/ 2147483646 w 848"/>
              <a:gd name="T1" fmla="*/ 2147483646 h 299"/>
              <a:gd name="T2" fmla="*/ 2147483646 w 848"/>
              <a:gd name="T3" fmla="*/ 2147483646 h 299"/>
              <a:gd name="T4" fmla="*/ 2147483646 w 848"/>
              <a:gd name="T5" fmla="*/ 2147483646 h 299"/>
              <a:gd name="T6" fmla="*/ 2147483646 w 848"/>
              <a:gd name="T7" fmla="*/ 2147483646 h 299"/>
              <a:gd name="T8" fmla="*/ 0 w 848"/>
              <a:gd name="T9" fmla="*/ 2147483646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73" grpId="0" animBg="1"/>
      <p:bldP spid="74" grpId="0" animBg="1"/>
      <p:bldP spid="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Access networks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9" name="Freeform 665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666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52676" name="Rectangle 667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677" name="AutoShape 668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52231" name="Freeform 669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32" name="Line 670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3" name="Line 671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4" name="Line 672"/>
          <p:cNvSpPr>
            <a:spLocks noChangeShapeType="1"/>
          </p:cNvSpPr>
          <p:nvPr/>
        </p:nvSpPr>
        <p:spPr bwMode="auto">
          <a:xfrm rot="-5400000">
            <a:off x="8177213" y="5116513"/>
            <a:ext cx="0" cy="114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5" name="Line 674"/>
          <p:cNvSpPr>
            <a:spLocks noChangeShapeType="1"/>
          </p:cNvSpPr>
          <p:nvPr/>
        </p:nvSpPr>
        <p:spPr bwMode="auto">
          <a:xfrm>
            <a:off x="6100763" y="4776788"/>
            <a:ext cx="217487" cy="1000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36" name="Line 675"/>
          <p:cNvSpPr>
            <a:spLocks noChangeShapeType="1"/>
          </p:cNvSpPr>
          <p:nvPr/>
        </p:nvSpPr>
        <p:spPr bwMode="auto">
          <a:xfrm flipV="1">
            <a:off x="5842000" y="5038725"/>
            <a:ext cx="407988" cy="74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37" name="Line 678"/>
          <p:cNvSpPr>
            <a:spLocks noChangeShapeType="1"/>
          </p:cNvSpPr>
          <p:nvPr/>
        </p:nvSpPr>
        <p:spPr bwMode="auto">
          <a:xfrm flipH="1">
            <a:off x="6267450" y="5102225"/>
            <a:ext cx="144463" cy="1698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38" name="Line 679"/>
          <p:cNvSpPr>
            <a:spLocks noChangeShapeType="1"/>
          </p:cNvSpPr>
          <p:nvPr/>
        </p:nvSpPr>
        <p:spPr bwMode="auto">
          <a:xfrm flipH="1" flipV="1">
            <a:off x="6586538" y="5110163"/>
            <a:ext cx="76200" cy="1635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39" name="Line 680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0" name="Line 682"/>
          <p:cNvSpPr>
            <a:spLocks noChangeShapeType="1"/>
          </p:cNvSpPr>
          <p:nvPr/>
        </p:nvSpPr>
        <p:spPr bwMode="auto">
          <a:xfrm>
            <a:off x="6284913" y="3551238"/>
            <a:ext cx="0" cy="1063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1" name="Line 683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2242" name="Picture 684" descr="access_point_stylized_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0388" y="3548063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43" name="Line 685"/>
          <p:cNvSpPr>
            <a:spLocks noChangeShapeType="1"/>
          </p:cNvSpPr>
          <p:nvPr/>
        </p:nvSpPr>
        <p:spPr bwMode="auto">
          <a:xfrm rot="5400000" flipV="1">
            <a:off x="7994650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44" name="Line 686"/>
          <p:cNvSpPr>
            <a:spLocks noChangeShapeType="1"/>
          </p:cNvSpPr>
          <p:nvPr/>
        </p:nvSpPr>
        <p:spPr bwMode="auto">
          <a:xfrm flipV="1">
            <a:off x="5894388" y="3733800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2245" name="Picture 708" descr="access_point_stylized_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1975" y="3546475"/>
            <a:ext cx="3698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46" name="Freeform 70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7" name="Freeform 710"/>
          <p:cNvSpPr>
            <a:spLocks/>
          </p:cNvSpPr>
          <p:nvPr/>
        </p:nvSpPr>
        <p:spPr bwMode="auto">
          <a:xfrm>
            <a:off x="7023100" y="2005013"/>
            <a:ext cx="1730375" cy="1125537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8" name="Line 71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49" name="Line 71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0" name="Line 71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1" name="Line 71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2" name="Line 71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3" name="Line 71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4" name="Line 71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5" name="Line 71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6" name="Line 71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7" name="Line 720"/>
          <p:cNvSpPr>
            <a:spLocks noChangeShapeType="1"/>
          </p:cNvSpPr>
          <p:nvPr/>
        </p:nvSpPr>
        <p:spPr bwMode="auto">
          <a:xfrm flipV="1">
            <a:off x="7577138" y="2565400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8" name="Line 72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59" name="Line 72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60" name="Line 72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61" name="Line 724"/>
          <p:cNvSpPr>
            <a:spLocks noChangeShapeType="1"/>
          </p:cNvSpPr>
          <p:nvPr/>
        </p:nvSpPr>
        <p:spPr bwMode="auto">
          <a:xfrm flipH="1">
            <a:off x="7296150" y="2936875"/>
            <a:ext cx="98425" cy="7048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62" name="Line 72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63" name="Line 72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64" name="Line 72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65" name="Line 728"/>
          <p:cNvSpPr>
            <a:spLocks noChangeShapeType="1"/>
          </p:cNvSpPr>
          <p:nvPr/>
        </p:nvSpPr>
        <p:spPr bwMode="auto">
          <a:xfrm>
            <a:off x="6289675" y="2406650"/>
            <a:ext cx="152400" cy="95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66" name="Oval 407"/>
          <p:cNvSpPr>
            <a:spLocks noChangeArrowheads="1"/>
          </p:cNvSpPr>
          <p:nvPr/>
        </p:nvSpPr>
        <p:spPr bwMode="auto">
          <a:xfrm>
            <a:off x="6354763" y="2565400"/>
            <a:ext cx="387350" cy="9525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Times New Roman" pitchFamily="18" charset="0"/>
            </a:endParaRPr>
          </a:p>
        </p:txBody>
      </p:sp>
      <p:sp>
        <p:nvSpPr>
          <p:cNvPr id="52267" name="Rectangle 410"/>
          <p:cNvSpPr>
            <a:spLocks noChangeArrowheads="1"/>
          </p:cNvSpPr>
          <p:nvPr/>
        </p:nvSpPr>
        <p:spPr bwMode="auto">
          <a:xfrm>
            <a:off x="6354763" y="2555875"/>
            <a:ext cx="388937" cy="5873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latin typeface="Times New Roman" pitchFamily="18" charset="0"/>
            </a:endParaRPr>
          </a:p>
        </p:txBody>
      </p:sp>
      <p:sp>
        <p:nvSpPr>
          <p:cNvPr id="52268" name="Oval 411"/>
          <p:cNvSpPr>
            <a:spLocks noChangeArrowheads="1"/>
          </p:cNvSpPr>
          <p:nvPr/>
        </p:nvSpPr>
        <p:spPr bwMode="auto">
          <a:xfrm>
            <a:off x="6353175" y="2490788"/>
            <a:ext cx="387350" cy="1111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Times New Roman" pitchFamily="18" charset="0"/>
            </a:endParaRPr>
          </a:p>
        </p:txBody>
      </p:sp>
      <p:grpSp>
        <p:nvGrpSpPr>
          <p:cNvPr id="3" name="Group 732"/>
          <p:cNvGrpSpPr>
            <a:grpSpLocks/>
          </p:cNvGrpSpPr>
          <p:nvPr/>
        </p:nvGrpSpPr>
        <p:grpSpPr bwMode="auto">
          <a:xfrm>
            <a:off x="6430963" y="2519363"/>
            <a:ext cx="219075" cy="52387"/>
            <a:chOff x="2468" y="1332"/>
            <a:chExt cx="310" cy="60"/>
          </a:xfrm>
        </p:grpSpPr>
        <p:sp>
          <p:nvSpPr>
            <p:cNvPr id="52674" name="Freeform 733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60"/>
                <a:gd name="T14" fmla="*/ 310 w 310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75" name="Freeform 734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2"/>
                <a:gd name="T13" fmla="*/ 0 h 60"/>
                <a:gd name="T14" fmla="*/ 282 w 28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70" name="Line 735"/>
          <p:cNvSpPr>
            <a:spLocks noChangeShapeType="1"/>
          </p:cNvSpPr>
          <p:nvPr/>
        </p:nvSpPr>
        <p:spPr bwMode="auto">
          <a:xfrm>
            <a:off x="6354763" y="2543175"/>
            <a:ext cx="0" cy="746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271" name="Line 736"/>
          <p:cNvSpPr>
            <a:spLocks noChangeShapeType="1"/>
          </p:cNvSpPr>
          <p:nvPr/>
        </p:nvSpPr>
        <p:spPr bwMode="auto">
          <a:xfrm>
            <a:off x="6740525" y="2546350"/>
            <a:ext cx="0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737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5266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6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6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5" name="Group 741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72" name="Freeform 74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73" name="Freeform 74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670" name="Line 744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71" name="Line 745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746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5265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5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6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7" name="Group 75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64" name="Freeform 75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65" name="Freeform 75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662" name="Line 75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3" name="Line 75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755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5265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5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5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9" name="Group 75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56" name="Freeform 76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57" name="Freeform 76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654" name="Line 76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5" name="Line 76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764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5264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4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4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1" name="Group 76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48" name="Freeform 76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49" name="Freeform 77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646" name="Line 77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47" name="Line 77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773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5263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3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3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3" name="Group 77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40" name="Freeform 77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41" name="Freeform 77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638" name="Line 78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39" name="Line 78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77" name="Line 782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783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5262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2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2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5" name="Group 78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32" name="Freeform 78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33" name="Freeform 78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630" name="Line 79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31" name="Line 79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792"/>
          <p:cNvGrpSpPr>
            <a:grpSpLocks/>
          </p:cNvGrpSpPr>
          <p:nvPr/>
        </p:nvGrpSpPr>
        <p:grpSpPr bwMode="auto">
          <a:xfrm>
            <a:off x="7397750" y="3911600"/>
            <a:ext cx="492125" cy="206375"/>
            <a:chOff x="4334" y="1470"/>
            <a:chExt cx="246" cy="107"/>
          </a:xfrm>
        </p:grpSpPr>
        <p:sp>
          <p:nvSpPr>
            <p:cNvPr id="5261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1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2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7" name="Group 79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24" name="Freeform 79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25" name="Freeform 79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622" name="Line 79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23" name="Line 80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80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5261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1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1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19" name="Group 80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16" name="Freeform 80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17" name="Freeform 80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614" name="Line 80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15" name="Line 80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81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5260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0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60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1" name="Group 81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08" name="Freeform 81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09" name="Freeform 81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606" name="Line 81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07" name="Line 81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81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5259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59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59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3" name="Group 82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600" name="Freeform 82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01" name="Freeform 82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598" name="Line 82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99" name="Line 82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Group 82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5258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58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58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25" name="Group 83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2592" name="Freeform 8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93" name="Freeform 8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590" name="Line 83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91" name="Line 83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Group 837"/>
          <p:cNvGrpSpPr>
            <a:grpSpLocks/>
          </p:cNvGrpSpPr>
          <p:nvPr/>
        </p:nvGrpSpPr>
        <p:grpSpPr bwMode="auto">
          <a:xfrm>
            <a:off x="6024563" y="1744663"/>
            <a:ext cx="517525" cy="508000"/>
            <a:chOff x="2922" y="1424"/>
            <a:chExt cx="326" cy="320"/>
          </a:xfrm>
        </p:grpSpPr>
        <p:sp>
          <p:nvSpPr>
            <p:cNvPr id="52578" name="Oval 838"/>
            <p:cNvSpPr>
              <a:spLocks noChangeArrowheads="1"/>
            </p:cNvSpPr>
            <p:nvPr/>
          </p:nvSpPr>
          <p:spPr bwMode="auto">
            <a:xfrm>
              <a:off x="2922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27" name="Group 83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52581" name="Oval 84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582" name="Oval 84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583" name="Oval 84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584" name="Oval 84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585" name="Freeform 84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 w="19050" cmpd="sng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580" name="Freeform 84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0"/>
                <a:gd name="T31" fmla="*/ 0 h 956"/>
                <a:gd name="T32" fmla="*/ 1180 w 1180"/>
                <a:gd name="T33" fmla="*/ 956 h 9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33CCFF"/>
            </a:solidFill>
            <a:ln w="190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" name="Group 846"/>
          <p:cNvGrpSpPr>
            <a:grpSpLocks/>
          </p:cNvGrpSpPr>
          <p:nvPr/>
        </p:nvGrpSpPr>
        <p:grpSpPr bwMode="auto">
          <a:xfrm>
            <a:off x="6138863" y="1989138"/>
            <a:ext cx="282575" cy="477837"/>
            <a:chOff x="3748" y="1253"/>
            <a:chExt cx="178" cy="301"/>
          </a:xfrm>
        </p:grpSpPr>
        <p:sp>
          <p:nvSpPr>
            <p:cNvPr id="52562" name="Line 270"/>
            <p:cNvSpPr>
              <a:spLocks noChangeShapeType="1"/>
            </p:cNvSpPr>
            <p:nvPr/>
          </p:nvSpPr>
          <p:spPr bwMode="auto">
            <a:xfrm flipH="1">
              <a:off x="3748" y="1276"/>
              <a:ext cx="89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63" name="Line 271"/>
            <p:cNvSpPr>
              <a:spLocks noChangeShapeType="1"/>
            </p:cNvSpPr>
            <p:nvPr/>
          </p:nvSpPr>
          <p:spPr bwMode="auto">
            <a:xfrm>
              <a:off x="3837" y="1276"/>
              <a:ext cx="89" cy="2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64" name="Line 272"/>
            <p:cNvSpPr>
              <a:spLocks noChangeShapeType="1"/>
            </p:cNvSpPr>
            <p:nvPr/>
          </p:nvSpPr>
          <p:spPr bwMode="auto">
            <a:xfrm>
              <a:off x="3748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65" name="Line 273"/>
            <p:cNvSpPr>
              <a:spLocks noChangeShapeType="1"/>
            </p:cNvSpPr>
            <p:nvPr/>
          </p:nvSpPr>
          <p:spPr bwMode="auto">
            <a:xfrm flipH="1">
              <a:off x="3837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66" name="Line 274"/>
            <p:cNvSpPr>
              <a:spLocks noChangeShapeType="1"/>
            </p:cNvSpPr>
            <p:nvPr/>
          </p:nvSpPr>
          <p:spPr bwMode="auto">
            <a:xfrm>
              <a:off x="3837" y="128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67" name="Line 275"/>
            <p:cNvSpPr>
              <a:spLocks noChangeShapeType="1"/>
            </p:cNvSpPr>
            <p:nvPr/>
          </p:nvSpPr>
          <p:spPr bwMode="auto">
            <a:xfrm flipV="1">
              <a:off x="3748" y="1501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68" name="Line 276"/>
            <p:cNvSpPr>
              <a:spLocks noChangeShapeType="1"/>
            </p:cNvSpPr>
            <p:nvPr/>
          </p:nvSpPr>
          <p:spPr bwMode="auto">
            <a:xfrm flipH="1" flipV="1">
              <a:off x="3837" y="1501"/>
              <a:ext cx="89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69" name="Line 277"/>
            <p:cNvSpPr>
              <a:spLocks noChangeShapeType="1"/>
            </p:cNvSpPr>
            <p:nvPr/>
          </p:nvSpPr>
          <p:spPr bwMode="auto">
            <a:xfrm>
              <a:off x="3786" y="1418"/>
              <a:ext cx="51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70" name="Line 278"/>
            <p:cNvSpPr>
              <a:spLocks noChangeShapeType="1"/>
            </p:cNvSpPr>
            <p:nvPr/>
          </p:nvSpPr>
          <p:spPr bwMode="auto">
            <a:xfrm flipV="1">
              <a:off x="3837" y="1418"/>
              <a:ext cx="54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71" name="Line 279"/>
            <p:cNvSpPr>
              <a:spLocks noChangeShapeType="1"/>
            </p:cNvSpPr>
            <p:nvPr/>
          </p:nvSpPr>
          <p:spPr bwMode="auto">
            <a:xfrm>
              <a:off x="3768" y="1455"/>
              <a:ext cx="66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72" name="Line 280"/>
            <p:cNvSpPr>
              <a:spLocks noChangeShapeType="1"/>
            </p:cNvSpPr>
            <p:nvPr/>
          </p:nvSpPr>
          <p:spPr bwMode="auto">
            <a:xfrm flipV="1">
              <a:off x="3837" y="1461"/>
              <a:ext cx="6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73" name="Line 281"/>
            <p:cNvSpPr>
              <a:spLocks noChangeShapeType="1"/>
            </p:cNvSpPr>
            <p:nvPr/>
          </p:nvSpPr>
          <p:spPr bwMode="auto">
            <a:xfrm flipV="1">
              <a:off x="3837" y="1381"/>
              <a:ext cx="34" cy="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74" name="Line 282"/>
            <p:cNvSpPr>
              <a:spLocks noChangeShapeType="1"/>
            </p:cNvSpPr>
            <p:nvPr/>
          </p:nvSpPr>
          <p:spPr bwMode="auto">
            <a:xfrm flipV="1">
              <a:off x="3837" y="1329"/>
              <a:ext cx="21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75" name="Line 283"/>
            <p:cNvSpPr>
              <a:spLocks noChangeShapeType="1"/>
            </p:cNvSpPr>
            <p:nvPr/>
          </p:nvSpPr>
          <p:spPr bwMode="auto">
            <a:xfrm>
              <a:off x="3798" y="1377"/>
              <a:ext cx="4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76" name="Line 284"/>
            <p:cNvSpPr>
              <a:spLocks noChangeShapeType="1"/>
            </p:cNvSpPr>
            <p:nvPr/>
          </p:nvSpPr>
          <p:spPr bwMode="auto">
            <a:xfrm>
              <a:off x="3817" y="1327"/>
              <a:ext cx="24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577" name="Oval 862"/>
            <p:cNvSpPr>
              <a:spLocks noChangeArrowheads="1"/>
            </p:cNvSpPr>
            <p:nvPr/>
          </p:nvSpPr>
          <p:spPr bwMode="auto">
            <a:xfrm>
              <a:off x="3821" y="1253"/>
              <a:ext cx="30" cy="2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29" name="Group 863"/>
          <p:cNvGrpSpPr>
            <a:grpSpLocks/>
          </p:cNvGrpSpPr>
          <p:nvPr/>
        </p:nvGrpSpPr>
        <p:grpSpPr bwMode="auto">
          <a:xfrm>
            <a:off x="5318125" y="1997075"/>
            <a:ext cx="519113" cy="128588"/>
            <a:chOff x="2199" y="955"/>
            <a:chExt cx="2547" cy="506"/>
          </a:xfrm>
        </p:grpSpPr>
        <p:sp>
          <p:nvSpPr>
            <p:cNvPr id="52556" name="Freeform 86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57" name="Freeform 86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58" name="Freeform 86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59" name="Freeform 86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60" name="Freeform 86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61" name="Freeform 86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" name="Group 870"/>
          <p:cNvGrpSpPr>
            <a:grpSpLocks/>
          </p:cNvGrpSpPr>
          <p:nvPr/>
        </p:nvGrpSpPr>
        <p:grpSpPr bwMode="auto">
          <a:xfrm>
            <a:off x="5541963" y="1539875"/>
            <a:ext cx="519112" cy="128588"/>
            <a:chOff x="2199" y="955"/>
            <a:chExt cx="2547" cy="506"/>
          </a:xfrm>
        </p:grpSpPr>
        <p:sp>
          <p:nvSpPr>
            <p:cNvPr id="52550" name="Freeform 87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51" name="Freeform 87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52" name="Freeform 87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53" name="Freeform 87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54" name="Freeform 87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55" name="Freeform 87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88" name="Line 877"/>
          <p:cNvSpPr>
            <a:spLocks noChangeShapeType="1"/>
          </p:cNvSpPr>
          <p:nvPr/>
        </p:nvSpPr>
        <p:spPr bwMode="auto">
          <a:xfrm flipH="1" flipV="1">
            <a:off x="5626100" y="2027238"/>
            <a:ext cx="39688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" name="Group 885"/>
          <p:cNvGrpSpPr>
            <a:grpSpLocks/>
          </p:cNvGrpSpPr>
          <p:nvPr/>
        </p:nvGrpSpPr>
        <p:grpSpPr bwMode="auto">
          <a:xfrm>
            <a:off x="5392738" y="3527425"/>
            <a:ext cx="519112" cy="128588"/>
            <a:chOff x="2199" y="955"/>
            <a:chExt cx="2547" cy="506"/>
          </a:xfrm>
        </p:grpSpPr>
        <p:sp>
          <p:nvSpPr>
            <p:cNvPr id="52544" name="Freeform 886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45" name="Freeform 887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46" name="Freeform 888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47" name="Freeform 889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48" name="Freeform 890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49" name="Freeform 891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90" name="Line 892"/>
          <p:cNvSpPr>
            <a:spLocks noChangeShapeType="1"/>
          </p:cNvSpPr>
          <p:nvPr/>
        </p:nvSpPr>
        <p:spPr bwMode="auto">
          <a:xfrm>
            <a:off x="5778500" y="3119438"/>
            <a:ext cx="20638" cy="5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2269" name="Group 893"/>
          <p:cNvGrpSpPr>
            <a:grpSpLocks/>
          </p:cNvGrpSpPr>
          <p:nvPr/>
        </p:nvGrpSpPr>
        <p:grpSpPr bwMode="auto">
          <a:xfrm>
            <a:off x="7007225" y="5005388"/>
            <a:ext cx="519113" cy="128587"/>
            <a:chOff x="2199" y="955"/>
            <a:chExt cx="2547" cy="506"/>
          </a:xfrm>
        </p:grpSpPr>
        <p:sp>
          <p:nvSpPr>
            <p:cNvPr id="52538" name="Freeform 89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9" name="Freeform 89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40" name="Freeform 89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41" name="Freeform 89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42" name="Freeform 89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43" name="Freeform 89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272" name="Group 900"/>
          <p:cNvGrpSpPr>
            <a:grpSpLocks/>
          </p:cNvGrpSpPr>
          <p:nvPr/>
        </p:nvGrpSpPr>
        <p:grpSpPr bwMode="auto">
          <a:xfrm>
            <a:off x="7245350" y="5429250"/>
            <a:ext cx="519113" cy="128588"/>
            <a:chOff x="2199" y="955"/>
            <a:chExt cx="2547" cy="506"/>
          </a:xfrm>
        </p:grpSpPr>
        <p:sp>
          <p:nvSpPr>
            <p:cNvPr id="52532" name="Freeform 90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3" name="Freeform 90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4" name="Freeform 90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5" name="Freeform 90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6" name="Freeform 90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7" name="Freeform 90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273" name="Group 907"/>
          <p:cNvGrpSpPr>
            <a:grpSpLocks/>
          </p:cNvGrpSpPr>
          <p:nvPr/>
        </p:nvGrpSpPr>
        <p:grpSpPr bwMode="auto">
          <a:xfrm>
            <a:off x="6821488" y="5408613"/>
            <a:ext cx="519112" cy="128587"/>
            <a:chOff x="2199" y="955"/>
            <a:chExt cx="2547" cy="506"/>
          </a:xfrm>
        </p:grpSpPr>
        <p:sp>
          <p:nvSpPr>
            <p:cNvPr id="52526" name="Freeform 908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27" name="Freeform 909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28" name="Freeform 910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29" name="Freeform 911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0" name="Freeform 912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31" name="Freeform 913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2294" name="Picture 915" descr="access_point_stylized_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9625" y="5056188"/>
            <a:ext cx="4333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95" name="Picture 916" descr="underline_base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96" name="Line 918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2274" name="Group 919"/>
          <p:cNvGrpSpPr>
            <a:grpSpLocks/>
          </p:cNvGrpSpPr>
          <p:nvPr/>
        </p:nvGrpSpPr>
        <p:grpSpPr bwMode="auto">
          <a:xfrm flipH="1">
            <a:off x="5775325" y="4533900"/>
            <a:ext cx="414338" cy="373063"/>
            <a:chOff x="2839" y="3501"/>
            <a:chExt cx="755" cy="803"/>
          </a:xfrm>
        </p:grpSpPr>
        <p:pic>
          <p:nvPicPr>
            <p:cNvPr id="52524" name="Picture 920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25" name="Freeform 92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2275" name="Group 922"/>
          <p:cNvGrpSpPr>
            <a:grpSpLocks/>
          </p:cNvGrpSpPr>
          <p:nvPr/>
        </p:nvGrpSpPr>
        <p:grpSpPr bwMode="auto">
          <a:xfrm flipH="1">
            <a:off x="5457825" y="4954588"/>
            <a:ext cx="482600" cy="406400"/>
            <a:chOff x="2839" y="3501"/>
            <a:chExt cx="755" cy="803"/>
          </a:xfrm>
        </p:grpSpPr>
        <p:pic>
          <p:nvPicPr>
            <p:cNvPr id="52522" name="Picture 923" descr="desktop_computer_stylized_medium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23" name="Freeform 92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2276" name="Group 925"/>
          <p:cNvGrpSpPr>
            <a:grpSpLocks/>
          </p:cNvGrpSpPr>
          <p:nvPr/>
        </p:nvGrpSpPr>
        <p:grpSpPr bwMode="auto">
          <a:xfrm flipH="1">
            <a:off x="5935663" y="5256213"/>
            <a:ext cx="427037" cy="349250"/>
            <a:chOff x="2839" y="3501"/>
            <a:chExt cx="755" cy="803"/>
          </a:xfrm>
        </p:grpSpPr>
        <p:pic>
          <p:nvPicPr>
            <p:cNvPr id="52520" name="Picture 926" descr="desktop_computer_stylized_medium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21" name="Freeform 92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52278" name="Group 928"/>
          <p:cNvGrpSpPr>
            <a:grpSpLocks/>
          </p:cNvGrpSpPr>
          <p:nvPr/>
        </p:nvGrpSpPr>
        <p:grpSpPr bwMode="auto">
          <a:xfrm>
            <a:off x="6550025" y="5238750"/>
            <a:ext cx="427038" cy="350838"/>
            <a:chOff x="2839" y="3501"/>
            <a:chExt cx="755" cy="803"/>
          </a:xfrm>
        </p:grpSpPr>
        <p:pic>
          <p:nvPicPr>
            <p:cNvPr id="52518" name="Picture 929" descr="desktop_computer_stylized_medium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19" name="Freeform 93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52301" name="Picture 931" descr="car_icon_small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342063" y="1720850"/>
            <a:ext cx="8493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279" name="Group 932"/>
          <p:cNvGrpSpPr>
            <a:grpSpLocks/>
          </p:cNvGrpSpPr>
          <p:nvPr/>
        </p:nvGrpSpPr>
        <p:grpSpPr bwMode="auto">
          <a:xfrm>
            <a:off x="5618163" y="1558925"/>
            <a:ext cx="415925" cy="373063"/>
            <a:chOff x="2756" y="1866"/>
            <a:chExt cx="462" cy="463"/>
          </a:xfrm>
        </p:grpSpPr>
        <p:pic>
          <p:nvPicPr>
            <p:cNvPr id="52516" name="Picture 933" descr="iphone_stylized_small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51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56" y="1866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2303" name="Picture 936" descr="access_point_stylized_sm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4388" y="505777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280" name="Group 938"/>
          <p:cNvGrpSpPr>
            <a:grpSpLocks/>
          </p:cNvGrpSpPr>
          <p:nvPr/>
        </p:nvGrpSpPr>
        <p:grpSpPr bwMode="auto">
          <a:xfrm>
            <a:off x="8240713" y="5002213"/>
            <a:ext cx="227012" cy="481012"/>
            <a:chOff x="4140" y="429"/>
            <a:chExt cx="1425" cy="2396"/>
          </a:xfrm>
        </p:grpSpPr>
        <p:sp>
          <p:nvSpPr>
            <p:cNvPr id="52484" name="Freeform 9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85" name="Rectangle 940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86" name="Freeform 9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87" name="Freeform 9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88" name="Rectangle 943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2281" name="Group 9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2514" name="AutoShape 94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515" name="AutoShape 946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52490" name="Rectangle 947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2282" name="Group 9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2512" name="AutoShape 949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513" name="AutoShape 950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52492" name="Rectangle 951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93" name="Rectangle 952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2283" name="Group 9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2510" name="AutoShape 954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511" name="AutoShape 955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52495" name="Freeform 9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284" name="Group 9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508" name="AutoShape 958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509" name="AutoShape 959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52497" name="Rectangle 960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98" name="Freeform 9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99" name="Freeform 9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00" name="Oval 963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501" name="Freeform 9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02" name="AutoShape 965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503" name="AutoShape 966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504" name="Oval 967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505" name="Oval 968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2506" name="Oval 969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507" name="Rectangle 970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52285" name="Group 971"/>
          <p:cNvGrpSpPr>
            <a:grpSpLocks/>
          </p:cNvGrpSpPr>
          <p:nvPr/>
        </p:nvGrpSpPr>
        <p:grpSpPr bwMode="auto">
          <a:xfrm>
            <a:off x="7924800" y="5303838"/>
            <a:ext cx="227013" cy="481012"/>
            <a:chOff x="4140" y="429"/>
            <a:chExt cx="1425" cy="2396"/>
          </a:xfrm>
        </p:grpSpPr>
        <p:sp>
          <p:nvSpPr>
            <p:cNvPr id="52452" name="Freeform 9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53" name="Rectangle 973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54" name="Freeform 9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55" name="Freeform 9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56" name="Rectangle 976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2286" name="Group 9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2482" name="AutoShape 97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483" name="AutoShape 979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52458" name="Rectangle 980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2287" name="Group 9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2480" name="AutoShape 982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481" name="AutoShape 983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52460" name="Rectangle 984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61" name="Rectangle 985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grpSp>
          <p:nvGrpSpPr>
            <p:cNvPr id="52289" name="Group 9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2478" name="AutoShape 987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479" name="AutoShape 988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52463" name="Freeform 9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291" name="Group 9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2476" name="AutoShape 991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52477" name="AutoShape 992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52465" name="Rectangle 993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66" name="Freeform 9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67" name="Freeform 9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68" name="Oval 996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69" name="Freeform 9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70" name="AutoShape 998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71" name="AutoShape 999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72" name="Oval 1000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73" name="Oval 1001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2474" name="Oval 1002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52475" name="Rectangle 1003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52292" name="Group 1004"/>
          <p:cNvGrpSpPr>
            <a:grpSpLocks/>
          </p:cNvGrpSpPr>
          <p:nvPr/>
        </p:nvGrpSpPr>
        <p:grpSpPr bwMode="auto">
          <a:xfrm>
            <a:off x="5302250" y="2043113"/>
            <a:ext cx="534988" cy="407987"/>
            <a:chOff x="877" y="1008"/>
            <a:chExt cx="2747" cy="2591"/>
          </a:xfrm>
        </p:grpSpPr>
        <p:pic>
          <p:nvPicPr>
            <p:cNvPr id="52429" name="Picture 1005" descr="antenna_stylized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30" name="Picture 1006" descr="laptop_keyboar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431" name="Freeform 1007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2432" name="Picture 1008" descr="screen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433" name="Freeform 1009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34" name="Freeform 1010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35" name="Freeform 1011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36" name="Freeform 1012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37" name="Freeform 1013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38" name="Freeform 1014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293" name="Group 1015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2446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47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48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49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50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51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440" name="Freeform 1022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41" name="Freeform 1023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42" name="Freeform 1024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43" name="Freeform 1025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44" name="Freeform 1026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45" name="Freeform 1027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2307" name="Picture 1030" descr="laptop_keyboard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109064" flipH="1">
            <a:off x="6897688" y="57356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308" name="Freeform 1031"/>
          <p:cNvSpPr>
            <a:spLocks/>
          </p:cNvSpPr>
          <p:nvPr/>
        </p:nvSpPr>
        <p:spPr bwMode="auto">
          <a:xfrm>
            <a:off x="7026275" y="5580063"/>
            <a:ext cx="312738" cy="207962"/>
          </a:xfrm>
          <a:custGeom>
            <a:avLst/>
            <a:gdLst>
              <a:gd name="T0" fmla="*/ 2147483646 w 2982"/>
              <a:gd name="T1" fmla="*/ 0 h 2442"/>
              <a:gd name="T2" fmla="*/ 0 w 2982"/>
              <a:gd name="T3" fmla="*/ 2147483646 h 2442"/>
              <a:gd name="T4" fmla="*/ 2147483646 w 2982"/>
              <a:gd name="T5" fmla="*/ 2147483646 h 2442"/>
              <a:gd name="T6" fmla="*/ 2147483646 w 2982"/>
              <a:gd name="T7" fmla="*/ 2147483646 h 2442"/>
              <a:gd name="T8" fmla="*/ 2147483646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2309" name="Picture 1032" descr="screen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042150" y="55848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310" name="Freeform 1033"/>
          <p:cNvSpPr>
            <a:spLocks/>
          </p:cNvSpPr>
          <p:nvPr/>
        </p:nvSpPr>
        <p:spPr bwMode="auto">
          <a:xfrm>
            <a:off x="7083425" y="5573713"/>
            <a:ext cx="265113" cy="39687"/>
          </a:xfrm>
          <a:custGeom>
            <a:avLst/>
            <a:gdLst>
              <a:gd name="T0" fmla="*/ 2147483646 w 2528"/>
              <a:gd name="T1" fmla="*/ 0 h 455"/>
              <a:gd name="T2" fmla="*/ 2147483646 w 2528"/>
              <a:gd name="T3" fmla="*/ 2147483646 h 455"/>
              <a:gd name="T4" fmla="*/ 2147483646 w 2528"/>
              <a:gd name="T5" fmla="*/ 2147483646 h 455"/>
              <a:gd name="T6" fmla="*/ 0 w 2528"/>
              <a:gd name="T7" fmla="*/ 2147483646 h 455"/>
              <a:gd name="T8" fmla="*/ 2147483646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11" name="Freeform 1034"/>
          <p:cNvSpPr>
            <a:spLocks/>
          </p:cNvSpPr>
          <p:nvPr/>
        </p:nvSpPr>
        <p:spPr bwMode="auto">
          <a:xfrm>
            <a:off x="7024688" y="5573713"/>
            <a:ext cx="73025" cy="161925"/>
          </a:xfrm>
          <a:custGeom>
            <a:avLst/>
            <a:gdLst>
              <a:gd name="T0" fmla="*/ 2147483646 w 702"/>
              <a:gd name="T1" fmla="*/ 0 h 1893"/>
              <a:gd name="T2" fmla="*/ 0 w 702"/>
              <a:gd name="T3" fmla="*/ 2147483646 h 1893"/>
              <a:gd name="T4" fmla="*/ 2147483646 w 702"/>
              <a:gd name="T5" fmla="*/ 2147483646 h 1893"/>
              <a:gd name="T6" fmla="*/ 2147483646 w 702"/>
              <a:gd name="T7" fmla="*/ 2147483646 h 1893"/>
              <a:gd name="T8" fmla="*/ 214748364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12" name="Freeform 1035"/>
          <p:cNvSpPr>
            <a:spLocks/>
          </p:cNvSpPr>
          <p:nvPr/>
        </p:nvSpPr>
        <p:spPr bwMode="auto">
          <a:xfrm>
            <a:off x="7267575" y="5602288"/>
            <a:ext cx="79375" cy="185737"/>
          </a:xfrm>
          <a:custGeom>
            <a:avLst/>
            <a:gdLst>
              <a:gd name="T0" fmla="*/ 2147483646 w 756"/>
              <a:gd name="T1" fmla="*/ 0 h 2184"/>
              <a:gd name="T2" fmla="*/ 2147483646 w 756"/>
              <a:gd name="T3" fmla="*/ 2147483646 h 2184"/>
              <a:gd name="T4" fmla="*/ 0 w 756"/>
              <a:gd name="T5" fmla="*/ 2147483646 h 2184"/>
              <a:gd name="T6" fmla="*/ 2147483646 w 756"/>
              <a:gd name="T7" fmla="*/ 2147483646 h 2184"/>
              <a:gd name="T8" fmla="*/ 2147483646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13" name="Freeform 1036"/>
          <p:cNvSpPr>
            <a:spLocks/>
          </p:cNvSpPr>
          <p:nvPr/>
        </p:nvSpPr>
        <p:spPr bwMode="auto">
          <a:xfrm>
            <a:off x="7023100" y="5726113"/>
            <a:ext cx="290513" cy="63500"/>
          </a:xfrm>
          <a:custGeom>
            <a:avLst/>
            <a:gdLst>
              <a:gd name="T0" fmla="*/ 2147483646 w 2773"/>
              <a:gd name="T1" fmla="*/ 0 h 738"/>
              <a:gd name="T2" fmla="*/ 0 w 2773"/>
              <a:gd name="T3" fmla="*/ 2147483646 h 738"/>
              <a:gd name="T4" fmla="*/ 2147483646 w 2773"/>
              <a:gd name="T5" fmla="*/ 2147483646 h 738"/>
              <a:gd name="T6" fmla="*/ 2147483646 w 2773"/>
              <a:gd name="T7" fmla="*/ 2147483646 h 738"/>
              <a:gd name="T8" fmla="*/ 2147483646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14" name="Freeform 1037"/>
          <p:cNvSpPr>
            <a:spLocks/>
          </p:cNvSpPr>
          <p:nvPr/>
        </p:nvSpPr>
        <p:spPr bwMode="auto">
          <a:xfrm>
            <a:off x="7275513" y="5603875"/>
            <a:ext cx="74612" cy="187325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147483646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15" name="Freeform 1038"/>
          <p:cNvSpPr>
            <a:spLocks/>
          </p:cNvSpPr>
          <p:nvPr/>
        </p:nvSpPr>
        <p:spPr bwMode="auto">
          <a:xfrm>
            <a:off x="7023100" y="57356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6 w 2216"/>
              <a:gd name="T3" fmla="*/ 2147483646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2297" name="Group 1039"/>
          <p:cNvGrpSpPr>
            <a:grpSpLocks/>
          </p:cNvGrpSpPr>
          <p:nvPr/>
        </p:nvGrpSpPr>
        <p:grpSpPr bwMode="auto">
          <a:xfrm>
            <a:off x="7019925" y="5800725"/>
            <a:ext cx="87313" cy="38100"/>
            <a:chOff x="1740" y="2642"/>
            <a:chExt cx="752" cy="327"/>
          </a:xfrm>
        </p:grpSpPr>
        <p:sp>
          <p:nvSpPr>
            <p:cNvPr id="52423" name="Freeform 1040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4" name="Freeform 1041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5" name="Freeform 1042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6" name="Freeform 1043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7" name="Freeform 1044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8" name="Freeform 1045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17" name="Freeform 1046"/>
          <p:cNvSpPr>
            <a:spLocks/>
          </p:cNvSpPr>
          <p:nvPr/>
        </p:nvSpPr>
        <p:spPr bwMode="auto">
          <a:xfrm>
            <a:off x="7169150" y="5807075"/>
            <a:ext cx="106363" cy="80963"/>
          </a:xfrm>
          <a:custGeom>
            <a:avLst/>
            <a:gdLst>
              <a:gd name="T0" fmla="*/ 2147483646 w 990"/>
              <a:gd name="T1" fmla="*/ 2147483646 h 792"/>
              <a:gd name="T2" fmla="*/ 2147483646 w 990"/>
              <a:gd name="T3" fmla="*/ 0 h 792"/>
              <a:gd name="T4" fmla="*/ 2147483646 w 990"/>
              <a:gd name="T5" fmla="*/ 2147483646 h 792"/>
              <a:gd name="T6" fmla="*/ 0 w 990"/>
              <a:gd name="T7" fmla="*/ 2147483646 h 792"/>
              <a:gd name="T8" fmla="*/ 2147483646 w 990"/>
              <a:gd name="T9" fmla="*/ 214748364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18" name="Freeform 1047"/>
          <p:cNvSpPr>
            <a:spLocks/>
          </p:cNvSpPr>
          <p:nvPr/>
        </p:nvSpPr>
        <p:spPr bwMode="auto">
          <a:xfrm>
            <a:off x="6897688" y="5813425"/>
            <a:ext cx="271462" cy="73025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19" name="Freeform 1048"/>
          <p:cNvSpPr>
            <a:spLocks/>
          </p:cNvSpPr>
          <p:nvPr/>
        </p:nvSpPr>
        <p:spPr bwMode="auto">
          <a:xfrm>
            <a:off x="6899275" y="5799138"/>
            <a:ext cx="1588" cy="15875"/>
          </a:xfrm>
          <a:custGeom>
            <a:avLst/>
            <a:gdLst>
              <a:gd name="T0" fmla="*/ 2147483646 w 26"/>
              <a:gd name="T1" fmla="*/ 2147483646 h 147"/>
              <a:gd name="T2" fmla="*/ 2147483646 w 26"/>
              <a:gd name="T3" fmla="*/ 2147483646 h 147"/>
              <a:gd name="T4" fmla="*/ 0 w 26"/>
              <a:gd name="T5" fmla="*/ 2147483646 h 147"/>
              <a:gd name="T6" fmla="*/ 2147483646 w 26"/>
              <a:gd name="T7" fmla="*/ 0 h 147"/>
              <a:gd name="T8" fmla="*/ 2147483646 w 26"/>
              <a:gd name="T9" fmla="*/ 2147483646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20" name="Freeform 1049"/>
          <p:cNvSpPr>
            <a:spLocks/>
          </p:cNvSpPr>
          <p:nvPr/>
        </p:nvSpPr>
        <p:spPr bwMode="auto">
          <a:xfrm>
            <a:off x="6899275" y="5738813"/>
            <a:ext cx="125413" cy="61912"/>
          </a:xfrm>
          <a:custGeom>
            <a:avLst/>
            <a:gdLst>
              <a:gd name="T0" fmla="*/ 2147483646 w 1176"/>
              <a:gd name="T1" fmla="*/ 0 h 606"/>
              <a:gd name="T2" fmla="*/ 0 w 1176"/>
              <a:gd name="T3" fmla="*/ 2147483646 h 606"/>
              <a:gd name="T4" fmla="*/ 2147483646 w 1176"/>
              <a:gd name="T5" fmla="*/ 2147483646 h 606"/>
              <a:gd name="T6" fmla="*/ 2147483646 w 1176"/>
              <a:gd name="T7" fmla="*/ 2147483646 h 606"/>
              <a:gd name="T8" fmla="*/ 2147483646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21" name="Freeform 1050"/>
          <p:cNvSpPr>
            <a:spLocks/>
          </p:cNvSpPr>
          <p:nvPr/>
        </p:nvSpPr>
        <p:spPr bwMode="auto">
          <a:xfrm>
            <a:off x="6907213" y="5802313"/>
            <a:ext cx="257175" cy="71437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22" name="Freeform 1051"/>
          <p:cNvSpPr>
            <a:spLocks/>
          </p:cNvSpPr>
          <p:nvPr/>
        </p:nvSpPr>
        <p:spPr bwMode="auto">
          <a:xfrm flipV="1">
            <a:off x="7164388" y="5797550"/>
            <a:ext cx="104775" cy="74613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2323" name="Picture 1054" descr="laptop_keyboard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 rot="109064" flipH="1">
            <a:off x="5581650" y="3290888"/>
            <a:ext cx="363538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324" name="Freeform 1055"/>
          <p:cNvSpPr>
            <a:spLocks/>
          </p:cNvSpPr>
          <p:nvPr/>
        </p:nvSpPr>
        <p:spPr bwMode="auto">
          <a:xfrm>
            <a:off x="5702300" y="3135313"/>
            <a:ext cx="292100" cy="207962"/>
          </a:xfrm>
          <a:custGeom>
            <a:avLst/>
            <a:gdLst>
              <a:gd name="T0" fmla="*/ 2147483646 w 2982"/>
              <a:gd name="T1" fmla="*/ 0 h 2442"/>
              <a:gd name="T2" fmla="*/ 0 w 2982"/>
              <a:gd name="T3" fmla="*/ 2147483646 h 2442"/>
              <a:gd name="T4" fmla="*/ 2147483646 w 2982"/>
              <a:gd name="T5" fmla="*/ 2147483646 h 2442"/>
              <a:gd name="T6" fmla="*/ 2147483646 w 2982"/>
              <a:gd name="T7" fmla="*/ 2147483646 h 2442"/>
              <a:gd name="T8" fmla="*/ 2147483646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2325" name="Picture 1056" descr="screen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716588" y="3140075"/>
            <a:ext cx="2667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326" name="Freeform 1057"/>
          <p:cNvSpPr>
            <a:spLocks/>
          </p:cNvSpPr>
          <p:nvPr/>
        </p:nvSpPr>
        <p:spPr bwMode="auto">
          <a:xfrm>
            <a:off x="5756275" y="3128963"/>
            <a:ext cx="247650" cy="39687"/>
          </a:xfrm>
          <a:custGeom>
            <a:avLst/>
            <a:gdLst>
              <a:gd name="T0" fmla="*/ 2147483646 w 2528"/>
              <a:gd name="T1" fmla="*/ 0 h 455"/>
              <a:gd name="T2" fmla="*/ 2147483646 w 2528"/>
              <a:gd name="T3" fmla="*/ 2147483646 h 455"/>
              <a:gd name="T4" fmla="*/ 2147483646 w 2528"/>
              <a:gd name="T5" fmla="*/ 2147483646 h 455"/>
              <a:gd name="T6" fmla="*/ 0 w 2528"/>
              <a:gd name="T7" fmla="*/ 2147483646 h 455"/>
              <a:gd name="T8" fmla="*/ 2147483646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27" name="Freeform 1058"/>
          <p:cNvSpPr>
            <a:spLocks/>
          </p:cNvSpPr>
          <p:nvPr/>
        </p:nvSpPr>
        <p:spPr bwMode="auto">
          <a:xfrm>
            <a:off x="5700713" y="3128963"/>
            <a:ext cx="68262" cy="161925"/>
          </a:xfrm>
          <a:custGeom>
            <a:avLst/>
            <a:gdLst>
              <a:gd name="T0" fmla="*/ 2147483646 w 702"/>
              <a:gd name="T1" fmla="*/ 0 h 1893"/>
              <a:gd name="T2" fmla="*/ 0 w 702"/>
              <a:gd name="T3" fmla="*/ 2147483646 h 1893"/>
              <a:gd name="T4" fmla="*/ 2147483646 w 702"/>
              <a:gd name="T5" fmla="*/ 2147483646 h 1893"/>
              <a:gd name="T6" fmla="*/ 2147483646 w 702"/>
              <a:gd name="T7" fmla="*/ 2147483646 h 1893"/>
              <a:gd name="T8" fmla="*/ 214748364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28" name="Freeform 1059"/>
          <p:cNvSpPr>
            <a:spLocks/>
          </p:cNvSpPr>
          <p:nvPr/>
        </p:nvSpPr>
        <p:spPr bwMode="auto">
          <a:xfrm>
            <a:off x="5927725" y="3157538"/>
            <a:ext cx="74613" cy="185737"/>
          </a:xfrm>
          <a:custGeom>
            <a:avLst/>
            <a:gdLst>
              <a:gd name="T0" fmla="*/ 2147483646 w 756"/>
              <a:gd name="T1" fmla="*/ 0 h 2184"/>
              <a:gd name="T2" fmla="*/ 2147483646 w 756"/>
              <a:gd name="T3" fmla="*/ 2147483646 h 2184"/>
              <a:gd name="T4" fmla="*/ 0 w 756"/>
              <a:gd name="T5" fmla="*/ 2147483646 h 2184"/>
              <a:gd name="T6" fmla="*/ 2147483646 w 756"/>
              <a:gd name="T7" fmla="*/ 2147483646 h 2184"/>
              <a:gd name="T8" fmla="*/ 2147483646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29" name="Freeform 1060"/>
          <p:cNvSpPr>
            <a:spLocks/>
          </p:cNvSpPr>
          <p:nvPr/>
        </p:nvSpPr>
        <p:spPr bwMode="auto">
          <a:xfrm>
            <a:off x="5699125" y="3281363"/>
            <a:ext cx="271463" cy="63500"/>
          </a:xfrm>
          <a:custGeom>
            <a:avLst/>
            <a:gdLst>
              <a:gd name="T0" fmla="*/ 2147483646 w 2773"/>
              <a:gd name="T1" fmla="*/ 0 h 738"/>
              <a:gd name="T2" fmla="*/ 0 w 2773"/>
              <a:gd name="T3" fmla="*/ 2147483646 h 738"/>
              <a:gd name="T4" fmla="*/ 2147483646 w 2773"/>
              <a:gd name="T5" fmla="*/ 2147483646 h 738"/>
              <a:gd name="T6" fmla="*/ 2147483646 w 2773"/>
              <a:gd name="T7" fmla="*/ 2147483646 h 738"/>
              <a:gd name="T8" fmla="*/ 2147483646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30" name="Freeform 1061"/>
          <p:cNvSpPr>
            <a:spLocks/>
          </p:cNvSpPr>
          <p:nvPr/>
        </p:nvSpPr>
        <p:spPr bwMode="auto">
          <a:xfrm>
            <a:off x="5935663" y="3159125"/>
            <a:ext cx="69850" cy="187325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147483646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31" name="Freeform 1062"/>
          <p:cNvSpPr>
            <a:spLocks/>
          </p:cNvSpPr>
          <p:nvPr/>
        </p:nvSpPr>
        <p:spPr bwMode="auto">
          <a:xfrm>
            <a:off x="5699125" y="3290888"/>
            <a:ext cx="242888" cy="61912"/>
          </a:xfrm>
          <a:custGeom>
            <a:avLst/>
            <a:gdLst>
              <a:gd name="T0" fmla="*/ 0 w 2216"/>
              <a:gd name="T1" fmla="*/ 0 h 550"/>
              <a:gd name="T2" fmla="*/ 2147483646 w 2216"/>
              <a:gd name="T3" fmla="*/ 2147483646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2298" name="Group 1063"/>
          <p:cNvGrpSpPr>
            <a:grpSpLocks/>
          </p:cNvGrpSpPr>
          <p:nvPr/>
        </p:nvGrpSpPr>
        <p:grpSpPr bwMode="auto">
          <a:xfrm>
            <a:off x="5695950" y="3355975"/>
            <a:ext cx="80963" cy="38100"/>
            <a:chOff x="1740" y="2642"/>
            <a:chExt cx="752" cy="327"/>
          </a:xfrm>
        </p:grpSpPr>
        <p:sp>
          <p:nvSpPr>
            <p:cNvPr id="52417" name="Freeform 1064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18" name="Freeform 1065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19" name="Freeform 1066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0" name="Freeform 1067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1" name="Freeform 1068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22" name="Freeform 1069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33" name="Freeform 1070"/>
          <p:cNvSpPr>
            <a:spLocks/>
          </p:cNvSpPr>
          <p:nvPr/>
        </p:nvSpPr>
        <p:spPr bwMode="auto">
          <a:xfrm>
            <a:off x="5835650" y="3362325"/>
            <a:ext cx="100013" cy="80963"/>
          </a:xfrm>
          <a:custGeom>
            <a:avLst/>
            <a:gdLst>
              <a:gd name="T0" fmla="*/ 2147483646 w 990"/>
              <a:gd name="T1" fmla="*/ 2147483646 h 792"/>
              <a:gd name="T2" fmla="*/ 2147483646 w 990"/>
              <a:gd name="T3" fmla="*/ 0 h 792"/>
              <a:gd name="T4" fmla="*/ 2147483646 w 990"/>
              <a:gd name="T5" fmla="*/ 2147483646 h 792"/>
              <a:gd name="T6" fmla="*/ 0 w 990"/>
              <a:gd name="T7" fmla="*/ 2147483646 h 792"/>
              <a:gd name="T8" fmla="*/ 2147483646 w 990"/>
              <a:gd name="T9" fmla="*/ 214748364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34" name="Freeform 1071"/>
          <p:cNvSpPr>
            <a:spLocks/>
          </p:cNvSpPr>
          <p:nvPr/>
        </p:nvSpPr>
        <p:spPr bwMode="auto">
          <a:xfrm>
            <a:off x="5583238" y="3368675"/>
            <a:ext cx="254000" cy="73025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35" name="Freeform 1072"/>
          <p:cNvSpPr>
            <a:spLocks/>
          </p:cNvSpPr>
          <p:nvPr/>
        </p:nvSpPr>
        <p:spPr bwMode="auto">
          <a:xfrm>
            <a:off x="5583238" y="3354388"/>
            <a:ext cx="1587" cy="15875"/>
          </a:xfrm>
          <a:custGeom>
            <a:avLst/>
            <a:gdLst>
              <a:gd name="T0" fmla="*/ 2147483646 w 26"/>
              <a:gd name="T1" fmla="*/ 2147483646 h 147"/>
              <a:gd name="T2" fmla="*/ 2147483646 w 26"/>
              <a:gd name="T3" fmla="*/ 2147483646 h 147"/>
              <a:gd name="T4" fmla="*/ 0 w 26"/>
              <a:gd name="T5" fmla="*/ 2147483646 h 147"/>
              <a:gd name="T6" fmla="*/ 2147483646 w 26"/>
              <a:gd name="T7" fmla="*/ 0 h 147"/>
              <a:gd name="T8" fmla="*/ 2147483646 w 26"/>
              <a:gd name="T9" fmla="*/ 2147483646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36" name="Freeform 1073"/>
          <p:cNvSpPr>
            <a:spLocks/>
          </p:cNvSpPr>
          <p:nvPr/>
        </p:nvSpPr>
        <p:spPr bwMode="auto">
          <a:xfrm>
            <a:off x="5583238" y="3294063"/>
            <a:ext cx="117475" cy="61912"/>
          </a:xfrm>
          <a:custGeom>
            <a:avLst/>
            <a:gdLst>
              <a:gd name="T0" fmla="*/ 2147483646 w 1176"/>
              <a:gd name="T1" fmla="*/ 0 h 606"/>
              <a:gd name="T2" fmla="*/ 0 w 1176"/>
              <a:gd name="T3" fmla="*/ 2147483646 h 606"/>
              <a:gd name="T4" fmla="*/ 2147483646 w 1176"/>
              <a:gd name="T5" fmla="*/ 2147483646 h 606"/>
              <a:gd name="T6" fmla="*/ 2147483646 w 1176"/>
              <a:gd name="T7" fmla="*/ 2147483646 h 606"/>
              <a:gd name="T8" fmla="*/ 2147483646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37" name="Freeform 1074"/>
          <p:cNvSpPr>
            <a:spLocks/>
          </p:cNvSpPr>
          <p:nvPr/>
        </p:nvSpPr>
        <p:spPr bwMode="auto">
          <a:xfrm>
            <a:off x="5591175" y="3357563"/>
            <a:ext cx="241300" cy="71437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38" name="Freeform 1075"/>
          <p:cNvSpPr>
            <a:spLocks/>
          </p:cNvSpPr>
          <p:nvPr/>
        </p:nvSpPr>
        <p:spPr bwMode="auto">
          <a:xfrm flipV="1">
            <a:off x="5830888" y="3352800"/>
            <a:ext cx="98425" cy="74613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2299" name="Group 1076"/>
          <p:cNvGrpSpPr>
            <a:grpSpLocks/>
          </p:cNvGrpSpPr>
          <p:nvPr/>
        </p:nvGrpSpPr>
        <p:grpSpPr bwMode="auto">
          <a:xfrm flipH="1">
            <a:off x="5940425" y="3222625"/>
            <a:ext cx="414338" cy="373063"/>
            <a:chOff x="2839" y="3501"/>
            <a:chExt cx="755" cy="803"/>
          </a:xfrm>
        </p:grpSpPr>
        <p:pic>
          <p:nvPicPr>
            <p:cNvPr id="52415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416" name="Freeform 107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52340" name="Picture 1081" descr="laptop_keyboard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109064" flipH="1">
            <a:off x="7329488" y="56721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341" name="Freeform 1082"/>
          <p:cNvSpPr>
            <a:spLocks/>
          </p:cNvSpPr>
          <p:nvPr/>
        </p:nvSpPr>
        <p:spPr bwMode="auto">
          <a:xfrm>
            <a:off x="7458075" y="5516563"/>
            <a:ext cx="312738" cy="207962"/>
          </a:xfrm>
          <a:custGeom>
            <a:avLst/>
            <a:gdLst>
              <a:gd name="T0" fmla="*/ 2147483646 w 2982"/>
              <a:gd name="T1" fmla="*/ 0 h 2442"/>
              <a:gd name="T2" fmla="*/ 0 w 2982"/>
              <a:gd name="T3" fmla="*/ 2147483646 h 2442"/>
              <a:gd name="T4" fmla="*/ 2147483646 w 2982"/>
              <a:gd name="T5" fmla="*/ 2147483646 h 2442"/>
              <a:gd name="T6" fmla="*/ 2147483646 w 2982"/>
              <a:gd name="T7" fmla="*/ 2147483646 h 2442"/>
              <a:gd name="T8" fmla="*/ 2147483646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2342" name="Picture 1083" descr="screen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473950" y="55213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343" name="Freeform 1084"/>
          <p:cNvSpPr>
            <a:spLocks/>
          </p:cNvSpPr>
          <p:nvPr/>
        </p:nvSpPr>
        <p:spPr bwMode="auto">
          <a:xfrm>
            <a:off x="7515225" y="5510213"/>
            <a:ext cx="265113" cy="39687"/>
          </a:xfrm>
          <a:custGeom>
            <a:avLst/>
            <a:gdLst>
              <a:gd name="T0" fmla="*/ 2147483646 w 2528"/>
              <a:gd name="T1" fmla="*/ 0 h 455"/>
              <a:gd name="T2" fmla="*/ 2147483646 w 2528"/>
              <a:gd name="T3" fmla="*/ 2147483646 h 455"/>
              <a:gd name="T4" fmla="*/ 2147483646 w 2528"/>
              <a:gd name="T5" fmla="*/ 2147483646 h 455"/>
              <a:gd name="T6" fmla="*/ 0 w 2528"/>
              <a:gd name="T7" fmla="*/ 2147483646 h 455"/>
              <a:gd name="T8" fmla="*/ 2147483646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44" name="Freeform 1085"/>
          <p:cNvSpPr>
            <a:spLocks/>
          </p:cNvSpPr>
          <p:nvPr/>
        </p:nvSpPr>
        <p:spPr bwMode="auto">
          <a:xfrm>
            <a:off x="7456488" y="5510213"/>
            <a:ext cx="73025" cy="161925"/>
          </a:xfrm>
          <a:custGeom>
            <a:avLst/>
            <a:gdLst>
              <a:gd name="T0" fmla="*/ 2147483646 w 702"/>
              <a:gd name="T1" fmla="*/ 0 h 1893"/>
              <a:gd name="T2" fmla="*/ 0 w 702"/>
              <a:gd name="T3" fmla="*/ 2147483646 h 1893"/>
              <a:gd name="T4" fmla="*/ 2147483646 w 702"/>
              <a:gd name="T5" fmla="*/ 2147483646 h 1893"/>
              <a:gd name="T6" fmla="*/ 2147483646 w 702"/>
              <a:gd name="T7" fmla="*/ 2147483646 h 1893"/>
              <a:gd name="T8" fmla="*/ 214748364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45" name="Freeform 1086"/>
          <p:cNvSpPr>
            <a:spLocks/>
          </p:cNvSpPr>
          <p:nvPr/>
        </p:nvSpPr>
        <p:spPr bwMode="auto">
          <a:xfrm>
            <a:off x="7699375" y="5538788"/>
            <a:ext cx="79375" cy="185737"/>
          </a:xfrm>
          <a:custGeom>
            <a:avLst/>
            <a:gdLst>
              <a:gd name="T0" fmla="*/ 2147483646 w 756"/>
              <a:gd name="T1" fmla="*/ 0 h 2184"/>
              <a:gd name="T2" fmla="*/ 2147483646 w 756"/>
              <a:gd name="T3" fmla="*/ 2147483646 h 2184"/>
              <a:gd name="T4" fmla="*/ 0 w 756"/>
              <a:gd name="T5" fmla="*/ 2147483646 h 2184"/>
              <a:gd name="T6" fmla="*/ 2147483646 w 756"/>
              <a:gd name="T7" fmla="*/ 2147483646 h 2184"/>
              <a:gd name="T8" fmla="*/ 2147483646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46" name="Freeform 1087"/>
          <p:cNvSpPr>
            <a:spLocks/>
          </p:cNvSpPr>
          <p:nvPr/>
        </p:nvSpPr>
        <p:spPr bwMode="auto">
          <a:xfrm>
            <a:off x="7454900" y="5662613"/>
            <a:ext cx="290513" cy="63500"/>
          </a:xfrm>
          <a:custGeom>
            <a:avLst/>
            <a:gdLst>
              <a:gd name="T0" fmla="*/ 2147483646 w 2773"/>
              <a:gd name="T1" fmla="*/ 0 h 738"/>
              <a:gd name="T2" fmla="*/ 0 w 2773"/>
              <a:gd name="T3" fmla="*/ 2147483646 h 738"/>
              <a:gd name="T4" fmla="*/ 2147483646 w 2773"/>
              <a:gd name="T5" fmla="*/ 2147483646 h 738"/>
              <a:gd name="T6" fmla="*/ 2147483646 w 2773"/>
              <a:gd name="T7" fmla="*/ 2147483646 h 738"/>
              <a:gd name="T8" fmla="*/ 2147483646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47" name="Freeform 1088"/>
          <p:cNvSpPr>
            <a:spLocks/>
          </p:cNvSpPr>
          <p:nvPr/>
        </p:nvSpPr>
        <p:spPr bwMode="auto">
          <a:xfrm>
            <a:off x="7707313" y="5540375"/>
            <a:ext cx="74612" cy="187325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147483646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48" name="Freeform 1089"/>
          <p:cNvSpPr>
            <a:spLocks/>
          </p:cNvSpPr>
          <p:nvPr/>
        </p:nvSpPr>
        <p:spPr bwMode="auto">
          <a:xfrm>
            <a:off x="7454900" y="56721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6 w 2216"/>
              <a:gd name="T3" fmla="*/ 2147483646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2300" name="Group 1090"/>
          <p:cNvGrpSpPr>
            <a:grpSpLocks/>
          </p:cNvGrpSpPr>
          <p:nvPr/>
        </p:nvGrpSpPr>
        <p:grpSpPr bwMode="auto">
          <a:xfrm>
            <a:off x="7451725" y="5737225"/>
            <a:ext cx="87313" cy="38100"/>
            <a:chOff x="1740" y="2642"/>
            <a:chExt cx="752" cy="327"/>
          </a:xfrm>
        </p:grpSpPr>
        <p:sp>
          <p:nvSpPr>
            <p:cNvPr id="52409" name="Freeform 1091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10" name="Freeform 1092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11" name="Freeform 1093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12" name="Freeform 1094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13" name="Freeform 1095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14" name="Freeform 1096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350" name="Freeform 1097"/>
          <p:cNvSpPr>
            <a:spLocks/>
          </p:cNvSpPr>
          <p:nvPr/>
        </p:nvSpPr>
        <p:spPr bwMode="auto">
          <a:xfrm>
            <a:off x="7600950" y="5743575"/>
            <a:ext cx="106363" cy="80963"/>
          </a:xfrm>
          <a:custGeom>
            <a:avLst/>
            <a:gdLst>
              <a:gd name="T0" fmla="*/ 2147483646 w 990"/>
              <a:gd name="T1" fmla="*/ 2147483646 h 792"/>
              <a:gd name="T2" fmla="*/ 2147483646 w 990"/>
              <a:gd name="T3" fmla="*/ 0 h 792"/>
              <a:gd name="T4" fmla="*/ 2147483646 w 990"/>
              <a:gd name="T5" fmla="*/ 2147483646 h 792"/>
              <a:gd name="T6" fmla="*/ 0 w 990"/>
              <a:gd name="T7" fmla="*/ 2147483646 h 792"/>
              <a:gd name="T8" fmla="*/ 2147483646 w 990"/>
              <a:gd name="T9" fmla="*/ 214748364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51" name="Freeform 1098"/>
          <p:cNvSpPr>
            <a:spLocks/>
          </p:cNvSpPr>
          <p:nvPr/>
        </p:nvSpPr>
        <p:spPr bwMode="auto">
          <a:xfrm>
            <a:off x="7329488" y="5749925"/>
            <a:ext cx="271462" cy="73025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52" name="Freeform 1099"/>
          <p:cNvSpPr>
            <a:spLocks/>
          </p:cNvSpPr>
          <p:nvPr/>
        </p:nvSpPr>
        <p:spPr bwMode="auto">
          <a:xfrm>
            <a:off x="7331075" y="5735638"/>
            <a:ext cx="1588" cy="15875"/>
          </a:xfrm>
          <a:custGeom>
            <a:avLst/>
            <a:gdLst>
              <a:gd name="T0" fmla="*/ 2147483646 w 26"/>
              <a:gd name="T1" fmla="*/ 2147483646 h 147"/>
              <a:gd name="T2" fmla="*/ 2147483646 w 26"/>
              <a:gd name="T3" fmla="*/ 2147483646 h 147"/>
              <a:gd name="T4" fmla="*/ 0 w 26"/>
              <a:gd name="T5" fmla="*/ 2147483646 h 147"/>
              <a:gd name="T6" fmla="*/ 2147483646 w 26"/>
              <a:gd name="T7" fmla="*/ 0 h 147"/>
              <a:gd name="T8" fmla="*/ 2147483646 w 26"/>
              <a:gd name="T9" fmla="*/ 2147483646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53" name="Freeform 1100"/>
          <p:cNvSpPr>
            <a:spLocks/>
          </p:cNvSpPr>
          <p:nvPr/>
        </p:nvSpPr>
        <p:spPr bwMode="auto">
          <a:xfrm>
            <a:off x="7331075" y="5675313"/>
            <a:ext cx="125413" cy="61912"/>
          </a:xfrm>
          <a:custGeom>
            <a:avLst/>
            <a:gdLst>
              <a:gd name="T0" fmla="*/ 2147483646 w 1176"/>
              <a:gd name="T1" fmla="*/ 0 h 606"/>
              <a:gd name="T2" fmla="*/ 0 w 1176"/>
              <a:gd name="T3" fmla="*/ 2147483646 h 606"/>
              <a:gd name="T4" fmla="*/ 2147483646 w 1176"/>
              <a:gd name="T5" fmla="*/ 2147483646 h 606"/>
              <a:gd name="T6" fmla="*/ 2147483646 w 1176"/>
              <a:gd name="T7" fmla="*/ 2147483646 h 606"/>
              <a:gd name="T8" fmla="*/ 2147483646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54" name="Freeform 1101"/>
          <p:cNvSpPr>
            <a:spLocks/>
          </p:cNvSpPr>
          <p:nvPr/>
        </p:nvSpPr>
        <p:spPr bwMode="auto">
          <a:xfrm>
            <a:off x="7339013" y="5738813"/>
            <a:ext cx="257175" cy="71437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355" name="Freeform 1102"/>
          <p:cNvSpPr>
            <a:spLocks/>
          </p:cNvSpPr>
          <p:nvPr/>
        </p:nvSpPr>
        <p:spPr bwMode="auto">
          <a:xfrm flipV="1">
            <a:off x="7596188" y="5734050"/>
            <a:ext cx="104775" cy="74613"/>
          </a:xfrm>
          <a:custGeom>
            <a:avLst/>
            <a:gdLst>
              <a:gd name="T0" fmla="*/ 2147483646 w 2532"/>
              <a:gd name="T1" fmla="*/ 0 h 723"/>
              <a:gd name="T2" fmla="*/ 2147483646 w 2532"/>
              <a:gd name="T3" fmla="*/ 0 h 723"/>
              <a:gd name="T4" fmla="*/ 2147483646 w 2532"/>
              <a:gd name="T5" fmla="*/ 2147483646 h 723"/>
              <a:gd name="T6" fmla="*/ 2147483646 w 2532"/>
              <a:gd name="T7" fmla="*/ 2147483646 h 723"/>
              <a:gd name="T8" fmla="*/ 0 w 2532"/>
              <a:gd name="T9" fmla="*/ 2147483646 h 723"/>
              <a:gd name="T10" fmla="*/ 214748364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2302" name="Group 1103"/>
          <p:cNvGrpSpPr>
            <a:grpSpLocks/>
          </p:cNvGrpSpPr>
          <p:nvPr/>
        </p:nvGrpSpPr>
        <p:grpSpPr bwMode="auto">
          <a:xfrm>
            <a:off x="6351588" y="2493963"/>
            <a:ext cx="390525" cy="169862"/>
            <a:chOff x="4650" y="1129"/>
            <a:chExt cx="246" cy="95"/>
          </a:xfrm>
        </p:grpSpPr>
        <p:sp>
          <p:nvSpPr>
            <p:cNvPr id="52401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402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403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52304" name="Group 1107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2407" name="Freeform 110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08" name="Freeform 110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405" name="Line 1110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06" name="Line 1111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305" name="Group 1112"/>
          <p:cNvGrpSpPr>
            <a:grpSpLocks/>
          </p:cNvGrpSpPr>
          <p:nvPr/>
        </p:nvGrpSpPr>
        <p:grpSpPr bwMode="auto">
          <a:xfrm>
            <a:off x="6051550" y="3641725"/>
            <a:ext cx="390525" cy="169863"/>
            <a:chOff x="4650" y="1129"/>
            <a:chExt cx="246" cy="95"/>
          </a:xfrm>
        </p:grpSpPr>
        <p:sp>
          <p:nvSpPr>
            <p:cNvPr id="5239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39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39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52306" name="Group 1116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2399" name="Freeform 111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00" name="Freeform 111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397" name="Line 1119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98" name="Line 1120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316" name="Group 878"/>
          <p:cNvGrpSpPr>
            <a:grpSpLocks/>
          </p:cNvGrpSpPr>
          <p:nvPr/>
        </p:nvGrpSpPr>
        <p:grpSpPr bwMode="auto">
          <a:xfrm>
            <a:off x="5529263" y="3016250"/>
            <a:ext cx="519112" cy="128588"/>
            <a:chOff x="2199" y="955"/>
            <a:chExt cx="2547" cy="506"/>
          </a:xfrm>
        </p:grpSpPr>
        <p:sp>
          <p:nvSpPr>
            <p:cNvPr id="52387" name="Freeform 879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88" name="Freeform 880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89" name="Freeform 881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90" name="Freeform 882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91" name="Freeform 883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453 w 646"/>
                <a:gd name="T1" fmla="*/ 1309 h 300"/>
                <a:gd name="T2" fmla="*/ 645 w 646"/>
                <a:gd name="T3" fmla="*/ 1105 h 300"/>
                <a:gd name="T4" fmla="*/ 802 w 646"/>
                <a:gd name="T5" fmla="*/ 834 h 300"/>
                <a:gd name="T6" fmla="*/ 828 w 646"/>
                <a:gd name="T7" fmla="*/ 467 h 300"/>
                <a:gd name="T8" fmla="*/ 607 w 646"/>
                <a:gd name="T9" fmla="*/ 262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92" name="Freeform 884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332" name="Group 1121"/>
          <p:cNvGrpSpPr>
            <a:grpSpLocks/>
          </p:cNvGrpSpPr>
          <p:nvPr/>
        </p:nvGrpSpPr>
        <p:grpSpPr bwMode="auto">
          <a:xfrm>
            <a:off x="6248400" y="4852988"/>
            <a:ext cx="617538" cy="247650"/>
            <a:chOff x="2356" y="1300"/>
            <a:chExt cx="555" cy="194"/>
          </a:xfrm>
        </p:grpSpPr>
        <p:sp>
          <p:nvSpPr>
            <p:cNvPr id="5237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38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38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52339" name="Group 112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2385" name="Freeform 11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86" name="Freeform 11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383" name="Line 1128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84" name="Line 1129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349" name="Group 1130"/>
          <p:cNvGrpSpPr>
            <a:grpSpLocks/>
          </p:cNvGrpSpPr>
          <p:nvPr/>
        </p:nvGrpSpPr>
        <p:grpSpPr bwMode="auto">
          <a:xfrm>
            <a:off x="6969125" y="4510088"/>
            <a:ext cx="617538" cy="247650"/>
            <a:chOff x="2356" y="1300"/>
            <a:chExt cx="555" cy="194"/>
          </a:xfrm>
        </p:grpSpPr>
        <p:sp>
          <p:nvSpPr>
            <p:cNvPr id="5237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37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37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52356" name="Group 113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2377" name="Freeform 113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78" name="Freeform 113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375" name="Line 1137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76" name="Line 1138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357" name="Group 1139"/>
          <p:cNvGrpSpPr>
            <a:grpSpLocks/>
          </p:cNvGrpSpPr>
          <p:nvPr/>
        </p:nvGrpSpPr>
        <p:grpSpPr bwMode="auto">
          <a:xfrm>
            <a:off x="7585075" y="4811713"/>
            <a:ext cx="617538" cy="247650"/>
            <a:chOff x="2356" y="1300"/>
            <a:chExt cx="555" cy="194"/>
          </a:xfrm>
        </p:grpSpPr>
        <p:sp>
          <p:nvSpPr>
            <p:cNvPr id="5236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36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latin typeface="Times New Roman" pitchFamily="18" charset="0"/>
              </a:endParaRPr>
            </a:p>
          </p:txBody>
        </p:sp>
        <p:sp>
          <p:nvSpPr>
            <p:cNvPr id="5236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latin typeface="Times New Roman" pitchFamily="18" charset="0"/>
              </a:endParaRPr>
            </a:p>
          </p:txBody>
        </p:sp>
        <p:grpSp>
          <p:nvGrpSpPr>
            <p:cNvPr id="52358" name="Group 1143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2369" name="Freeform 114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70" name="Freeform 114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367" name="Line 1146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68" name="Line 1147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336476" y="1830465"/>
            <a:ext cx="47355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physically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connects an end system to the first router (edge router)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 path from the end system to any other distant end system.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5" name="Picture 2" descr="查看源图像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4" name="Rectangle 3"/>
          <p:cNvSpPr txBox="1">
            <a:spLocks noChangeArrowheads="1"/>
          </p:cNvSpPr>
          <p:nvPr/>
        </p:nvSpPr>
        <p:spPr bwMode="auto">
          <a:xfrm>
            <a:off x="781734" y="3426680"/>
            <a:ext cx="3499753" cy="189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Cable network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subscriber line (DSL)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network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access network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 access network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2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11" descr="underline_base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513" y="920750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Physical media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7927032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zh-CN" sz="2000" dirty="0" smtClean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</a:t>
            </a: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media: </a:t>
            </a:r>
          </a:p>
          <a:p>
            <a:pPr lvl="1" eaLnBrk="1" hangingPunct="1"/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signals propagate in solid media: copper, fiber, coax</a:t>
            </a:r>
          </a:p>
          <a:p>
            <a:pPr eaLnBrk="1" hangingPunct="1">
              <a:buSzPct val="75000"/>
            </a:pPr>
            <a:r>
              <a:rPr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unguided media: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zh-CN" sz="2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signals propagate freely, e.g.,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radio </a:t>
            </a:r>
            <a:r>
              <a:rPr lang="en-US" altLang="zh-CN" sz="1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无线电</a:t>
            </a:r>
            <a:r>
              <a:rPr lang="en-US" altLang="zh-CN" sz="1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  <a:endParaRPr lang="en-US" altLang="zh-CN" sz="18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4512" y="3090863"/>
            <a:ext cx="4603552" cy="3346450"/>
          </a:xfrm>
        </p:spPr>
        <p:txBody>
          <a:bodyPr/>
          <a:lstStyle/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Twisted pair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/>
              <a:t>双扭线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Coaxial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cable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同轴电缆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 optic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cable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光纤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Radio</a:t>
            </a:r>
          </a:p>
          <a:p>
            <a:pPr lvl="1">
              <a:buSzPct val="75000"/>
            </a:pP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terrestrial </a:t>
            </a:r>
            <a:r>
              <a:rPr lang="en-US" altLang="zh-CN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microwave 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近地微波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75000"/>
            </a:pP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SzPct val="75000"/>
            </a:pP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wide-area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cellular (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蜂窝网络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75000"/>
            </a:pPr>
            <a:r>
              <a:rPr lang="en-US" altLang="zh-CN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(</a:t>
            </a:r>
            <a:r>
              <a:rPr lang="zh-CN" altLang="en-US" sz="18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卫星</a:t>
            </a:r>
            <a:r>
              <a:rPr lang="en-US" altLang="zh-CN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4854" y="2741298"/>
            <a:ext cx="1440160" cy="107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333728"/>
            <a:ext cx="2184177" cy="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-pic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41440" y="4764088"/>
            <a:ext cx="1740877" cy="1072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coax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41440" y="3811232"/>
            <a:ext cx="1728192" cy="75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355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PPT_DBNAME" val="1246d53c-1983-4be7-86dd-03e014cd7dd9.mdb"/>
</p:tagLst>
</file>

<file path=ppt/theme/theme1.xml><?xml version="1.0" encoding="utf-8"?>
<a:theme xmlns:a="http://schemas.openxmlformats.org/drawingml/2006/main" name="13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4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5024</TotalTime>
  <Words>5529</Words>
  <Application>Microsoft Office PowerPoint</Application>
  <PresentationFormat>全屏显示(4:3)</PresentationFormat>
  <Paragraphs>1551</Paragraphs>
  <Slides>75</Slides>
  <Notes>61</Notes>
  <HiddenSlides>4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75</vt:i4>
      </vt:variant>
    </vt:vector>
  </HeadingPairs>
  <TitlesOfParts>
    <vt:vector size="89" baseType="lpstr">
      <vt:lpstr>Gill Sans MT</vt:lpstr>
      <vt:lpstr>MS PGothic</vt:lpstr>
      <vt:lpstr>MS PGothic</vt:lpstr>
      <vt:lpstr>ZapfDingbats</vt:lpstr>
      <vt:lpstr>宋体</vt:lpstr>
      <vt:lpstr>Arial</vt:lpstr>
      <vt:lpstr>Calibri</vt:lpstr>
      <vt:lpstr>Comic Sans MS</vt:lpstr>
      <vt:lpstr>Tahoma</vt:lpstr>
      <vt:lpstr>Times New Roman</vt:lpstr>
      <vt:lpstr>Wingdings</vt:lpstr>
      <vt:lpstr>13_Default Design</vt:lpstr>
      <vt:lpstr>Default Design</vt:lpstr>
      <vt:lpstr>14_Default Design</vt:lpstr>
      <vt:lpstr>CS 305: Computer Networks Fall 2022</vt:lpstr>
      <vt:lpstr>Chapter 1: roadmap</vt:lpstr>
      <vt:lpstr>PowerPoint 演示文稿</vt:lpstr>
      <vt:lpstr>A closer look at Internet structure</vt:lpstr>
      <vt:lpstr>PowerPoint 演示文稿</vt:lpstr>
      <vt:lpstr>Internet protocol stack</vt:lpstr>
      <vt:lpstr>Chapter 1: roadmap</vt:lpstr>
      <vt:lpstr>Access networks</vt:lpstr>
      <vt:lpstr>Physical media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Circuit Switching: Delay</vt:lpstr>
      <vt:lpstr>Packet switching versus circuit switching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Chapter 1: roadmap</vt:lpstr>
      <vt:lpstr>Performance Metric</vt:lpstr>
      <vt:lpstr>How do loss and delay occur?</vt:lpstr>
      <vt:lpstr>Four sources of packet delay</vt:lpstr>
      <vt:lpstr>PowerPoint 演示文稿</vt:lpstr>
      <vt:lpstr>Caravan analogy</vt:lpstr>
      <vt:lpstr>Caravan analogy (more)</vt:lpstr>
      <vt:lpstr>Queueing delay (revisited)</vt:lpstr>
      <vt:lpstr>Queueing delay (revisited)</vt:lpstr>
      <vt:lpstr>Packet loss</vt:lpstr>
      <vt:lpstr>End-to-End Delay</vt:lpstr>
      <vt:lpstr>“Real” Internet delays and routes</vt:lpstr>
      <vt:lpstr>“Real” Internet delays, routes</vt:lpstr>
      <vt:lpstr>Throughput</vt:lpstr>
      <vt:lpstr>Throughput (more)</vt:lpstr>
      <vt:lpstr>Throughput (more)</vt:lpstr>
      <vt:lpstr>Throughput: Internet scenario</vt:lpstr>
      <vt:lpstr>Chapter 1: roadmap</vt:lpstr>
      <vt:lpstr>Protocol “layers”</vt:lpstr>
      <vt:lpstr>Organization of air travel</vt:lpstr>
      <vt:lpstr>Layering of airline functionality</vt:lpstr>
      <vt:lpstr>Layering of functionality</vt:lpstr>
      <vt:lpstr>Why layering?</vt:lpstr>
      <vt:lpstr>Internet protocol stack</vt:lpstr>
      <vt:lpstr>Internet protocol stack</vt:lpstr>
      <vt:lpstr>ISO/OSI reference model</vt:lpstr>
      <vt:lpstr>Encapsulation (封装)</vt:lpstr>
      <vt:lpstr>Encapsulation (封装)</vt:lpstr>
      <vt:lpstr>Chapter 1: roadmap</vt:lpstr>
      <vt:lpstr>Network security</vt:lpstr>
      <vt:lpstr>Bad guys: put malware (恶意软件) into hosts via Internet</vt:lpstr>
      <vt:lpstr>PowerPoint 演示文稿</vt:lpstr>
      <vt:lpstr>Bad guys can sniff packets</vt:lpstr>
      <vt:lpstr>Bad guys can use fake addresses</vt:lpstr>
      <vt:lpstr>Network under Attack</vt:lpstr>
      <vt:lpstr>Lines of defense:</vt:lpstr>
      <vt:lpstr>Chapter 1: roadmap</vt:lpstr>
      <vt:lpstr>Internet history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Three big questions</vt:lpstr>
      <vt:lpstr>IP address and Subnets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305 Computer Networks Fall 2016</dc:title>
  <dc:creator>Administrator</dc:creator>
  <cp:lastModifiedBy>admin</cp:lastModifiedBy>
  <cp:revision>169</cp:revision>
  <dcterms:created xsi:type="dcterms:W3CDTF">2016-09-06T06:34:43Z</dcterms:created>
  <dcterms:modified xsi:type="dcterms:W3CDTF">2022-09-18T11:43:41Z</dcterms:modified>
</cp:coreProperties>
</file>